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256" r:id="rId5"/>
    <p:sldId id="277" r:id="rId7"/>
    <p:sldId id="950" r:id="rId8"/>
    <p:sldId id="951" r:id="rId9"/>
    <p:sldId id="952" r:id="rId10"/>
    <p:sldId id="953" r:id="rId11"/>
    <p:sldId id="954" r:id="rId12"/>
    <p:sldId id="955" r:id="rId13"/>
    <p:sldId id="956" r:id="rId14"/>
    <p:sldId id="957" r:id="rId15"/>
    <p:sldId id="962" r:id="rId16"/>
    <p:sldId id="958" r:id="rId17"/>
    <p:sldId id="959" r:id="rId18"/>
    <p:sldId id="908" r:id="rId19"/>
    <p:sldId id="909" r:id="rId20"/>
    <p:sldId id="910" r:id="rId21"/>
    <p:sldId id="911" r:id="rId22"/>
    <p:sldId id="934" r:id="rId23"/>
    <p:sldId id="937" r:id="rId24"/>
    <p:sldId id="935" r:id="rId25"/>
    <p:sldId id="936" r:id="rId26"/>
    <p:sldId id="938" r:id="rId27"/>
    <p:sldId id="946" r:id="rId28"/>
    <p:sldId id="939" r:id="rId29"/>
    <p:sldId id="945" r:id="rId30"/>
    <p:sldId id="941" r:id="rId31"/>
    <p:sldId id="942" r:id="rId32"/>
    <p:sldId id="943" r:id="rId33"/>
    <p:sldId id="944" r:id="rId34"/>
    <p:sldId id="966" r:id="rId35"/>
    <p:sldId id="965" r:id="rId36"/>
    <p:sldId id="967" r:id="rId37"/>
    <p:sldId id="960" r:id="rId38"/>
    <p:sldId id="961" r:id="rId39"/>
    <p:sldId id="693" r:id="rId40"/>
    <p:sldId id="276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hlink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33"/>
    <a:srgbClr val="CC0000"/>
    <a:srgbClr val="CC66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4" autoAdjust="0"/>
    <p:restoredTop sz="93625" autoAdjust="0"/>
  </p:normalViewPr>
  <p:slideViewPr>
    <p:cSldViewPr>
      <p:cViewPr varScale="1">
        <p:scale>
          <a:sx n="86" d="100"/>
          <a:sy n="86" d="100"/>
        </p:scale>
        <p:origin x="1464" y="84"/>
      </p:cViewPr>
      <p:guideLst>
        <p:guide orient="horz" pos="2159"/>
        <p:guide pos="28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8A8E5A-DCB8-4992-B257-B6ABD531F079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0A493F-D9E7-42FC-A259-4F233A2852C9}" type="slidenum">
              <a:rPr lang="zh-CN" altLang="en-US" smtClean="0"/>
            </a:fld>
            <a:endParaRPr lang="en-US" altLang="zh-CN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6058DD-F279-4BF8-856F-33B019199A08}" type="slidenum">
              <a:rPr lang="zh-CN" altLang="en-US" smtClean="0"/>
            </a:fld>
            <a:endParaRPr lang="en-US" altLang="zh-CN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6611938"/>
            <a:ext cx="9144000" cy="2603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0692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371600" y="5867400"/>
            <a:ext cx="6553200" cy="533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en-US" altLang="zh-CN"/>
              <a:t>Click to edit Master subtitle style</a:t>
            </a:r>
            <a:endParaRPr lang="en-US" altLang="zh-CN"/>
          </a:p>
        </p:txBody>
      </p:sp>
      <p:sp>
        <p:nvSpPr>
          <p:cNvPr id="370693" name="Rectangle 5"/>
          <p:cNvSpPr>
            <a:spLocks noGrp="1" noChangeArrowheads="1"/>
          </p:cNvSpPr>
          <p:nvPr>
            <p:ph type="ctrTitle" sz="quarter" hasCustomPrompt="1"/>
          </p:nvPr>
        </p:nvSpPr>
        <p:spPr bwMode="gray">
          <a:xfrm>
            <a:off x="0" y="4868863"/>
            <a:ext cx="9144000" cy="720725"/>
          </a:xfr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</a:t>
            </a:r>
            <a:br>
              <a:rPr lang="en-US" altLang="ko-KR"/>
            </a:br>
            <a:r>
              <a:rPr lang="en-US" altLang="ko-KR"/>
              <a:t> style</a:t>
            </a: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r>
              <a:rPr lang="zh-CN" altLang="en-US" dirty="0"/>
              <a:t> 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DAB7EAD8-5F64-4966-9209-2398F567666B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114550" cy="6248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91250" cy="6248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9456F67D-CEA8-4E08-9014-9BF76C4F33C5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6611938"/>
            <a:ext cx="9144000" cy="2603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0692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371600" y="5867400"/>
            <a:ext cx="6553200" cy="533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en-US" altLang="zh-CN"/>
              <a:t>Click to edit Master subtitle style</a:t>
            </a:r>
            <a:endParaRPr lang="en-US" altLang="zh-CN"/>
          </a:p>
        </p:txBody>
      </p:sp>
      <p:sp>
        <p:nvSpPr>
          <p:cNvPr id="370693" name="Rectangle 5"/>
          <p:cNvSpPr>
            <a:spLocks noGrp="1" noChangeArrowheads="1"/>
          </p:cNvSpPr>
          <p:nvPr>
            <p:ph type="ctrTitle" sz="quarter" hasCustomPrompt="1"/>
          </p:nvPr>
        </p:nvSpPr>
        <p:spPr bwMode="gray">
          <a:xfrm>
            <a:off x="0" y="4868863"/>
            <a:ext cx="9144000" cy="720725"/>
          </a:xfr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</a:t>
            </a:r>
            <a:br>
              <a:rPr lang="en-US" altLang="ko-KR"/>
            </a:br>
            <a:r>
              <a:rPr lang="en-US" altLang="ko-KR"/>
              <a:t> style</a:t>
            </a: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r>
              <a:rPr lang="zh-CN" altLang="en-US" dirty="0"/>
              <a:t> 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60111870-AA90-490C-A807-CED1C565F592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1730240B-D774-4A5B-975F-8FAC8EEF4EF3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525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525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6845D308-4927-4C9D-974F-FE7CB13F1AFC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44EA8452-4BF2-44B9-8931-95287FC37002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776247BC-5F02-4B08-8F4E-836E61035D2D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1A7992A9-8956-46EF-A7A8-17D3B862A68F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B8BC9CF6-6902-4CE0-9682-1ADE0A649B9F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60111870-AA90-490C-A807-CED1C565F592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9899E1C8-0E6C-47CB-9C8F-066517D9CE5A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DAB7EAD8-5F64-4966-9209-2398F567666B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114550" cy="6248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91250" cy="6248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9456F67D-CEA8-4E08-9014-9BF76C4F33C5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6611938"/>
            <a:ext cx="9144000" cy="2603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0692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371600" y="5867400"/>
            <a:ext cx="6553200" cy="533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en-US" altLang="zh-CN"/>
              <a:t>Click to edit Master subtitle style</a:t>
            </a:r>
            <a:endParaRPr lang="en-US" altLang="zh-CN"/>
          </a:p>
        </p:txBody>
      </p:sp>
      <p:sp>
        <p:nvSpPr>
          <p:cNvPr id="370693" name="Rectangle 5"/>
          <p:cNvSpPr>
            <a:spLocks noGrp="1" noChangeArrowheads="1"/>
          </p:cNvSpPr>
          <p:nvPr>
            <p:ph type="ctrTitle" sz="quarter" hasCustomPrompt="1"/>
          </p:nvPr>
        </p:nvSpPr>
        <p:spPr bwMode="gray">
          <a:xfrm>
            <a:off x="0" y="4868863"/>
            <a:ext cx="9144000" cy="720725"/>
          </a:xfr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</a:t>
            </a:r>
            <a:br>
              <a:rPr lang="en-US" altLang="ko-KR"/>
            </a:br>
            <a:r>
              <a:rPr lang="en-US" altLang="ko-KR"/>
              <a:t> style</a:t>
            </a: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r>
              <a:rPr lang="zh-CN" altLang="en-US" dirty="0"/>
              <a:t> 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60111870-AA90-490C-A807-CED1C565F592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1730240B-D774-4A5B-975F-8FAC8EEF4EF3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525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525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6845D308-4927-4C9D-974F-FE7CB13F1AFC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44EA8452-4BF2-44B9-8931-95287FC37002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776247BC-5F02-4B08-8F4E-836E61035D2D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1A7992A9-8956-46EF-A7A8-17D3B862A68F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1730240B-D774-4A5B-975F-8FAC8EEF4EF3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B8BC9CF6-6902-4CE0-9682-1ADE0A649B9F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9899E1C8-0E6C-47CB-9C8F-066517D9CE5A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DAB7EAD8-5F64-4966-9209-2398F567666B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114550" cy="6248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91250" cy="6248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9456F67D-CEA8-4E08-9014-9BF76C4F33C5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525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525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6845D308-4927-4C9D-974F-FE7CB13F1AFC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44EA8452-4BF2-44B9-8931-95287FC37002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776247BC-5F02-4B08-8F4E-836E61035D2D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1A7992A9-8956-46EF-A7A8-17D3B862A68F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B8BC9CF6-6902-4CE0-9682-1ADE0A649B9F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9899E1C8-0E6C-47CB-9C8F-066517D9CE5A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rrowheads="1"/>
          </p:cNvSpPr>
          <p:nvPr/>
        </p:nvSpPr>
        <p:spPr bwMode="ltGray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52525"/>
            <a:ext cx="8229600" cy="524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white">
          <a:xfrm>
            <a:off x="304800" y="152400"/>
            <a:ext cx="8458200" cy="563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369669" name="Text Box 5"/>
          <p:cNvSpPr txBox="1">
            <a:spLocks noChangeArrowheads="1"/>
          </p:cNvSpPr>
          <p:nvPr/>
        </p:nvSpPr>
        <p:spPr bwMode="gray">
          <a:xfrm>
            <a:off x="0" y="6613525"/>
            <a:ext cx="91440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zh-CN" altLang="en-US" sz="1000">
              <a:solidFill>
                <a:schemeClr val="bg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69670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0" y="6597650"/>
            <a:ext cx="9109075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>
                <a:solidFill>
                  <a:schemeClr val="bg1"/>
                </a:solidFill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393EC639-D994-4716-8FBF-CDE19BF89EBB}" type="slidenum">
              <a:rPr lang="zh-CN" altLang="en-US" dirty="0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rrowheads="1"/>
          </p:cNvSpPr>
          <p:nvPr/>
        </p:nvSpPr>
        <p:spPr bwMode="ltGray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52525"/>
            <a:ext cx="8229600" cy="524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white">
          <a:xfrm>
            <a:off x="304800" y="152400"/>
            <a:ext cx="8458200" cy="563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369669" name="Text Box 5"/>
          <p:cNvSpPr txBox="1">
            <a:spLocks noChangeArrowheads="1"/>
          </p:cNvSpPr>
          <p:nvPr/>
        </p:nvSpPr>
        <p:spPr bwMode="gray">
          <a:xfrm>
            <a:off x="0" y="6613525"/>
            <a:ext cx="91440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zh-CN" altLang="en-US" sz="1000">
              <a:solidFill>
                <a:schemeClr val="bg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69670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0" y="6597650"/>
            <a:ext cx="9109075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>
                <a:solidFill>
                  <a:schemeClr val="bg1"/>
                </a:solidFill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393EC639-D994-4716-8FBF-CDE19BF89EBB}" type="slidenum">
              <a:rPr lang="zh-CN" altLang="en-US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rrowheads="1"/>
          </p:cNvSpPr>
          <p:nvPr/>
        </p:nvSpPr>
        <p:spPr bwMode="ltGray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52525"/>
            <a:ext cx="8229600" cy="524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white">
          <a:xfrm>
            <a:off x="304800" y="152400"/>
            <a:ext cx="8458200" cy="563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369669" name="Text Box 5"/>
          <p:cNvSpPr txBox="1">
            <a:spLocks noChangeArrowheads="1"/>
          </p:cNvSpPr>
          <p:nvPr/>
        </p:nvSpPr>
        <p:spPr bwMode="gray">
          <a:xfrm>
            <a:off x="0" y="6613525"/>
            <a:ext cx="91440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zh-CN" altLang="en-US" sz="1000">
              <a:solidFill>
                <a:schemeClr val="bg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69670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0" y="6597650"/>
            <a:ext cx="9109075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>
                <a:solidFill>
                  <a:schemeClr val="bg1"/>
                </a:solidFill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393EC639-D994-4716-8FBF-CDE19BF89EBB}" type="slidenum">
              <a:rPr lang="zh-CN" altLang="en-US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971645" y="3140968"/>
            <a:ext cx="7200800" cy="129730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txBody>
          <a:bodyPr/>
          <a:lstStyle/>
          <a:p>
            <a:r>
              <a:rPr lang="zh-CN" altLang="en-US" sz="4400" b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暖</a:t>
            </a:r>
            <a:r>
              <a:rPr lang="en-US" altLang="zh-CN" sz="4400" b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·</a:t>
            </a:r>
            <a:r>
              <a:rPr lang="zh-CN" altLang="en-US" sz="4400" b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互助“二次报销”受助会员信息核实工作</a:t>
            </a:r>
            <a:endParaRPr lang="en-US" altLang="zh-CN" sz="4400" b="1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zh-CN" altLang="en-US" sz="4400" b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培训教程</a:t>
            </a:r>
            <a:endParaRPr lang="en-US" altLang="zh-CN" sz="4400" b="1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" y="1415822"/>
            <a:ext cx="9144000" cy="15841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zh-CN" altLang="en-US" sz="4400" dirty="0"/>
              <a:t>中国职工保险互助会北京办事处</a:t>
            </a:r>
            <a:br>
              <a:rPr lang="en-US" altLang="zh-CN" sz="4400" dirty="0"/>
            </a:br>
            <a:r>
              <a:rPr lang="zh-CN" altLang="en-US" sz="4400" dirty="0"/>
              <a:t>业务管理系统</a:t>
            </a:r>
            <a:endParaRPr lang="zh-CN" altLang="en-US" sz="4400" dirty="0"/>
          </a:p>
        </p:txBody>
      </p:sp>
      <p:pic>
        <p:nvPicPr>
          <p:cNvPr id="4" name="Picture 5" descr="tp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65" y="142478"/>
            <a:ext cx="1071570" cy="98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图片包含 文字, 纵横字谜&#10;&#10;已生成极高可信度的说明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125" y="5437657"/>
            <a:ext cx="1187624" cy="1165029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6712"/>
            <a:ext cx="9144000" cy="5760938"/>
          </a:xfrm>
          <a:prstGeom prst="rect">
            <a:avLst/>
          </a:prstGeom>
        </p:spPr>
      </p:pic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系统登录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5991C8B5-FAD7-4A90-8F02-F54F08AA3756}" type="slidenum">
              <a:rPr lang="zh-CN" altLang="en-US" dirty="0"/>
            </a:fld>
            <a:endParaRPr lang="en-US" altLang="zh-CN" dirty="0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2483768" y="3645024"/>
            <a:ext cx="4176489" cy="1261884"/>
          </a:xfrm>
          <a:prstGeom prst="wedgeRectCallout">
            <a:avLst>
              <a:gd name="adj1" fmla="val -20457"/>
              <a:gd name="adj2" fmla="val 48540"/>
            </a:avLst>
          </a:prstGeom>
          <a:solidFill>
            <a:srgbClr val="FFFFFF"/>
          </a:solidFill>
          <a:ln w="19050">
            <a:solidFill>
              <a:srgbClr val="000514"/>
            </a:solidFill>
            <a:miter lim="800000"/>
          </a:ln>
          <a:effectLst>
            <a:outerShdw dist="35921" dir="2700000" algn="ctr" rotWithShape="0">
              <a:srgbClr val="000514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0" kern="0" dirty="0">
                <a:solidFill>
                  <a:sysClr val="windowText" lastClr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拖动滚动条到页面中部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836712"/>
            <a:ext cx="9109075" cy="5760938"/>
          </a:xfrm>
          <a:prstGeom prst="rect">
            <a:avLst/>
          </a:prstGeom>
        </p:spPr>
      </p:pic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系统登录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5991C8B5-FAD7-4A90-8F02-F54F08AA3756}" type="slidenum">
              <a:rPr lang="zh-CN" altLang="en-US" dirty="0"/>
            </a:fld>
            <a:endParaRPr lang="en-US" altLang="zh-CN" dirty="0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708400" y="3749828"/>
            <a:ext cx="3600450" cy="830997"/>
          </a:xfrm>
          <a:prstGeom prst="wedgeRectCallout">
            <a:avLst>
              <a:gd name="adj1" fmla="val 49548"/>
              <a:gd name="adj2" fmla="val 112869"/>
            </a:avLst>
          </a:prstGeom>
          <a:solidFill>
            <a:srgbClr val="FFFFFF"/>
          </a:solidFill>
          <a:ln w="19050">
            <a:solidFill>
              <a:srgbClr val="000514"/>
            </a:solidFill>
            <a:miter lim="800000"/>
          </a:ln>
          <a:effectLst>
            <a:outerShdw dist="35921" dir="2700000" algn="ctr" rotWithShape="0">
              <a:srgbClr val="000514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保险业务系统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链接，进入软件系统登陆界面。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系统登录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8195" name="内容占位符 4" descr="登陆界面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1587" y="785794"/>
            <a:ext cx="9142413" cy="5786478"/>
          </a:xfrm>
        </p:spPr>
      </p:pic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0" marR="0" lvl="0" indent="0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4E0799D9-F8CA-4A36-A11C-B8B2BA7140C3}" type="slidenum">
              <a:rPr lang="zh-CN" altLang="en-US" dirty="0"/>
            </a:fld>
            <a:endParaRPr lang="en-US" altLang="zh-CN" dirty="0"/>
          </a:p>
        </p:txBody>
      </p:sp>
      <p:sp>
        <p:nvSpPr>
          <p:cNvPr id="6" name="矩形标注 5"/>
          <p:cNvSpPr>
            <a:spLocks noChangeArrowheads="1"/>
          </p:cNvSpPr>
          <p:nvPr/>
        </p:nvSpPr>
        <p:spPr bwMode="auto">
          <a:xfrm>
            <a:off x="291734" y="2636912"/>
            <a:ext cx="3200146" cy="864096"/>
          </a:xfrm>
          <a:prstGeom prst="wedgeRectCallout">
            <a:avLst>
              <a:gd name="adj1" fmla="val 46595"/>
              <a:gd name="adj2" fmla="val 111103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输入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用户名称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和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用户密码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矩形标注 6"/>
          <p:cNvSpPr>
            <a:spLocks noChangeArrowheads="1"/>
          </p:cNvSpPr>
          <p:nvPr/>
        </p:nvSpPr>
        <p:spPr bwMode="auto">
          <a:xfrm>
            <a:off x="5220072" y="3717032"/>
            <a:ext cx="2376264" cy="864096"/>
          </a:xfrm>
          <a:prstGeom prst="wedgeRectCallout">
            <a:avLst>
              <a:gd name="adj1" fmla="val -55710"/>
              <a:gd name="adj2" fmla="val 76365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获取手机验证码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标注 8"/>
          <p:cNvSpPr>
            <a:spLocks noChangeArrowheads="1"/>
          </p:cNvSpPr>
          <p:nvPr/>
        </p:nvSpPr>
        <p:spPr bwMode="auto">
          <a:xfrm>
            <a:off x="5505428" y="5357826"/>
            <a:ext cx="2638472" cy="928687"/>
          </a:xfrm>
          <a:prstGeom prst="wedgeRectCallout">
            <a:avLst>
              <a:gd name="adj1" fmla="val -115838"/>
              <a:gd name="adj2" fmla="val -106501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输入手机收到的验证码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矩形标注 7"/>
          <p:cNvSpPr>
            <a:spLocks noChangeArrowheads="1"/>
          </p:cNvSpPr>
          <p:nvPr/>
        </p:nvSpPr>
        <p:spPr bwMode="auto">
          <a:xfrm>
            <a:off x="323528" y="5500702"/>
            <a:ext cx="2533960" cy="928687"/>
          </a:xfrm>
          <a:prstGeom prst="wedgeRectCallout">
            <a:avLst>
              <a:gd name="adj1" fmla="val 72107"/>
              <a:gd name="adj2" fmla="val -62414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登录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进入系统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928670"/>
            <a:ext cx="6215106" cy="19389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说明：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用户名和密码输入正确后，才可以获取手机验证码，手机验证码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分钟内有效，一次性使用。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 2.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手机管理软件不要拦截从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10690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300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20783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10690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449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20783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10690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198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20783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号码发送的短信。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系统登录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9219" name="内容占位符 4" descr="首页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857232"/>
            <a:ext cx="9144000" cy="5786477"/>
          </a:xfrm>
        </p:spPr>
      </p:pic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8CC31C36-CE81-4309-A539-77907E804C38}" type="slidenum">
              <a:rPr lang="zh-CN" altLang="en-US" dirty="0"/>
            </a:fld>
            <a:endParaRPr lang="en-US" altLang="zh-CN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403648" y="3140968"/>
            <a:ext cx="6590506" cy="157390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登录后系统跳转到首页界面，界面上方的功能菜单会显示当前登录用户下可以使用的功能。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142976" y="2928933"/>
            <a:ext cx="6929486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422" y="190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421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3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592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kern="0" dirty="0">
                  <a:solidFill>
                    <a:srgbClr val="000000"/>
                  </a:solidFill>
                  <a:latin typeface="Calibri" panose="020F0502020204030204" pitchFamily="34" charset="0"/>
                </a:rPr>
                <a:t>暖互助“二次报销” </a:t>
              </a: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信息查询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261" y="1959"/>
              <a:ext cx="224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信息查询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1619" name="内容占位符 4" descr="菜单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836712"/>
            <a:ext cx="9112250" cy="5760640"/>
          </a:xfrm>
        </p:spPr>
      </p:pic>
      <p:sp>
        <p:nvSpPr>
          <p:cNvPr id="7" name="圆角矩形标注 4"/>
          <p:cNvSpPr>
            <a:spLocks noChangeArrowheads="1"/>
          </p:cNvSpPr>
          <p:nvPr/>
        </p:nvSpPr>
        <p:spPr bwMode="auto">
          <a:xfrm>
            <a:off x="611560" y="1844825"/>
            <a:ext cx="2448271" cy="864096"/>
          </a:xfrm>
          <a:prstGeom prst="wedgeRectCallout">
            <a:avLst>
              <a:gd name="adj1" fmla="val 56916"/>
              <a:gd name="adj2" fmla="val -88370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京卡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管理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菜单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圆角矩形标注 4"/>
          <p:cNvSpPr>
            <a:spLocks noChangeArrowheads="1"/>
          </p:cNvSpPr>
          <p:nvPr/>
        </p:nvSpPr>
        <p:spPr bwMode="auto">
          <a:xfrm>
            <a:off x="4499992" y="2564904"/>
            <a:ext cx="2736304" cy="864096"/>
          </a:xfrm>
          <a:prstGeom prst="wedgeRectCallout">
            <a:avLst>
              <a:gd name="adj1" fmla="val -41302"/>
              <a:gd name="adj2" fmla="val -114457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赠送京卡理赔信息查询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信息查询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112643" name="内容占位符 4" descr="界面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836712"/>
            <a:ext cx="9112250" cy="5760640"/>
          </a:xfrm>
        </p:spPr>
      </p:pic>
      <p:sp>
        <p:nvSpPr>
          <p:cNvPr id="8" name="矩形 7"/>
          <p:cNvSpPr/>
          <p:nvPr/>
        </p:nvSpPr>
        <p:spPr bwMode="auto">
          <a:xfrm>
            <a:off x="1907704" y="1916832"/>
            <a:ext cx="6696744" cy="122413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9" name="矩形标注 8"/>
          <p:cNvSpPr>
            <a:spLocks noChangeArrowheads="1"/>
          </p:cNvSpPr>
          <p:nvPr/>
        </p:nvSpPr>
        <p:spPr bwMode="auto">
          <a:xfrm>
            <a:off x="179512" y="3356992"/>
            <a:ext cx="4214812" cy="1500188"/>
          </a:xfrm>
          <a:prstGeom prst="wedgeRectCallout">
            <a:avLst>
              <a:gd name="adj1" fmla="val -39138"/>
              <a:gd name="adj2" fmla="val -127976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界面左侧提供京卡组织机构列表，方便直接选择，点击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号可以展开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" name="矩形标注 9"/>
          <p:cNvSpPr>
            <a:spLocks noChangeArrowheads="1"/>
          </p:cNvSpPr>
          <p:nvPr/>
        </p:nvSpPr>
        <p:spPr bwMode="auto">
          <a:xfrm>
            <a:off x="4644008" y="3356992"/>
            <a:ext cx="4071937" cy="1500188"/>
          </a:xfrm>
          <a:prstGeom prst="wedgeRectCallout">
            <a:avLst>
              <a:gd name="adj1" fmla="val -36271"/>
              <a:gd name="adj2" fmla="val -89247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也可通过右侧输入搜索条件等信息进行搜索，其中选择状态只有打印生效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339752" y="5085184"/>
            <a:ext cx="6304185" cy="12961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说明：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	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必须</a:t>
            </a:r>
            <a:r>
              <a:rPr lang="zh-CN" altLang="en-US" sz="2400" b="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先绑定京卡组织机构才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可以使用查询，并且只能查询到打印生效状态的理赔单。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13" name="圆角矩形标注 4"/>
          <p:cNvSpPr>
            <a:spLocks noChangeArrowheads="1"/>
          </p:cNvSpPr>
          <p:nvPr/>
        </p:nvSpPr>
        <p:spPr bwMode="auto">
          <a:xfrm>
            <a:off x="4572000" y="1027262"/>
            <a:ext cx="2376264" cy="552797"/>
          </a:xfrm>
          <a:prstGeom prst="wedgeRectCallout">
            <a:avLst>
              <a:gd name="adj1" fmla="val 47061"/>
              <a:gd name="adj2" fmla="val 93479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sz="2400" b="0" kern="0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搜索</a:t>
            </a:r>
            <a:r>
              <a:rPr lang="zh-CN" altLang="en-US" sz="2400" b="0" kern="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按钮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928670"/>
            <a:ext cx="91440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6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信息查询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059832" y="3933056"/>
            <a:ext cx="4104456" cy="11521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2400" dirty="0">
              <a:latin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latin typeface="Calibri" panose="020F0502020204030204" pitchFamily="34" charset="0"/>
              </a:rPr>
              <a:t>暖互助“二次报销” 信息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142976" y="2928933"/>
            <a:ext cx="6929486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422" y="190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421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4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592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暖互助“二次报销” 信息核实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261" y="1959"/>
              <a:ext cx="224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142976" y="2928933"/>
            <a:ext cx="6929486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422" y="190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421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b="0" kern="0" dirty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4.1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592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导出</a:t>
              </a:r>
              <a:r>
                <a:rPr lang="zh-CN" altLang="en-US" sz="2400" kern="0" dirty="0">
                  <a:solidFill>
                    <a:srgbClr val="000000"/>
                  </a:solidFill>
                  <a:latin typeface="Calibri" panose="020F0502020204030204" pitchFamily="34" charset="0"/>
                </a:rPr>
                <a:t>待</a:t>
              </a: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核实人名单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261" y="1959"/>
              <a:ext cx="224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anose="02010600030101010101" pitchFamily="2" charset="-122"/>
              </a:rPr>
              <a:t>培训概要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428596" y="1268761"/>
            <a:ext cx="8229600" cy="3960440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系统使用环境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系统登录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暖互助“二次报销”受助会员信息查询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暖互助“二次报销”受助会员信息核实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	4.1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导出待核实人名单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	4.2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填写核实结果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	4.3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导入核实结果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ClrTx/>
              <a:buNone/>
            </a:pP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5.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核实工作常见问题解答</a:t>
            </a: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514350" indent="-514350" algn="l">
              <a:buClrTx/>
              <a:buFont typeface="+mj-lt"/>
              <a:buAutoNum type="arabicPeriod"/>
            </a:pPr>
            <a:endParaRPr lang="zh-CN" altLang="en-US" sz="24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EA7A5B16-BEF4-4199-8C1E-52627D066282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6712"/>
            <a:ext cx="9170918" cy="4536504"/>
          </a:xfrm>
          <a:prstGeom prst="rect">
            <a:avLst/>
          </a:prstGeom>
        </p:spPr>
      </p:pic>
      <p:sp>
        <p:nvSpPr>
          <p:cNvPr id="1116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圆角矩形标注 4"/>
          <p:cNvSpPr>
            <a:spLocks noChangeArrowheads="1"/>
          </p:cNvSpPr>
          <p:nvPr/>
        </p:nvSpPr>
        <p:spPr bwMode="auto">
          <a:xfrm>
            <a:off x="1043608" y="1844824"/>
            <a:ext cx="2448271" cy="864096"/>
          </a:xfrm>
          <a:prstGeom prst="wedgeRectCallout">
            <a:avLst>
              <a:gd name="adj1" fmla="val 56916"/>
              <a:gd name="adj2" fmla="val -88370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京卡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管理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菜单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圆角矩形标注 4"/>
          <p:cNvSpPr>
            <a:spLocks noChangeArrowheads="1"/>
          </p:cNvSpPr>
          <p:nvPr/>
        </p:nvSpPr>
        <p:spPr bwMode="auto">
          <a:xfrm>
            <a:off x="4427984" y="2780928"/>
            <a:ext cx="2736304" cy="864096"/>
          </a:xfrm>
          <a:prstGeom prst="wedgeRectCallout">
            <a:avLst>
              <a:gd name="adj1" fmla="val -41302"/>
              <a:gd name="adj2" fmla="val -114457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已理赔核查管理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835649"/>
            <a:ext cx="9109075" cy="5257647"/>
          </a:xfrm>
          <a:prstGeom prst="rect">
            <a:avLst/>
          </a:prstGeom>
        </p:spPr>
      </p:pic>
      <p:sp>
        <p:nvSpPr>
          <p:cNvPr id="1126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907704" y="1955787"/>
            <a:ext cx="6984776" cy="12032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9" name="矩形标注 8"/>
          <p:cNvSpPr>
            <a:spLocks noChangeArrowheads="1"/>
          </p:cNvSpPr>
          <p:nvPr/>
        </p:nvSpPr>
        <p:spPr bwMode="auto">
          <a:xfrm>
            <a:off x="214282" y="3286124"/>
            <a:ext cx="4214812" cy="1500188"/>
          </a:xfrm>
          <a:prstGeom prst="wedgeRectCallout">
            <a:avLst>
              <a:gd name="adj1" fmla="val -39138"/>
              <a:gd name="adj2" fmla="val -127976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界面左侧提供京卡组织机构列表，方便直接选择，点击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号可以展开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" name="矩形标注 9"/>
          <p:cNvSpPr>
            <a:spLocks noChangeArrowheads="1"/>
          </p:cNvSpPr>
          <p:nvPr/>
        </p:nvSpPr>
        <p:spPr bwMode="auto">
          <a:xfrm>
            <a:off x="4643438" y="3286124"/>
            <a:ext cx="4071937" cy="1594826"/>
          </a:xfrm>
          <a:prstGeom prst="wedgeRectCallout">
            <a:avLst>
              <a:gd name="adj1" fmla="val -36271"/>
              <a:gd name="adj2" fmla="val -89247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2400" b="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核查状态选择</a:t>
            </a:r>
            <a:r>
              <a:rPr lang="zh-CN" altLang="en-US" sz="2400" kern="0" dirty="0">
                <a:solidFill>
                  <a:schemeClr val="tx1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未核查</a:t>
            </a:r>
            <a:r>
              <a:rPr lang="en-US" altLang="zh-CN" sz="2400" kern="0" dirty="0">
                <a:solidFill>
                  <a:schemeClr val="tx1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400" kern="0" dirty="0">
                <a:solidFill>
                  <a:schemeClr val="tx1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核查失败</a:t>
            </a:r>
            <a:r>
              <a:rPr lang="zh-CN" altLang="en-US" sz="2400" b="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，选择将要核查会员的</a:t>
            </a:r>
            <a:r>
              <a:rPr lang="zh-CN" altLang="en-US" sz="2400" kern="0" dirty="0">
                <a:solidFill>
                  <a:schemeClr val="tx1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医疗费用发生年度为</a:t>
            </a:r>
            <a:r>
              <a:rPr lang="en-US" altLang="zh-CN" sz="2400" kern="0" dirty="0">
                <a:solidFill>
                  <a:schemeClr val="tx1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2017</a:t>
            </a:r>
            <a:r>
              <a:rPr lang="zh-CN" altLang="en-US" sz="2400" kern="0">
                <a:solidFill>
                  <a:schemeClr val="tx1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zh-CN" altLang="en-US" sz="2400" b="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和</a:t>
            </a:r>
            <a:r>
              <a:rPr lang="zh-CN" altLang="en-US" sz="2400" kern="0" dirty="0">
                <a:solidFill>
                  <a:schemeClr val="tx1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季度为全部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13" name="圆角矩形标注 4"/>
          <p:cNvSpPr>
            <a:spLocks noChangeArrowheads="1"/>
          </p:cNvSpPr>
          <p:nvPr/>
        </p:nvSpPr>
        <p:spPr bwMode="auto">
          <a:xfrm>
            <a:off x="3023828" y="1018322"/>
            <a:ext cx="2376264" cy="552797"/>
          </a:xfrm>
          <a:prstGeom prst="wedgeRectCallout">
            <a:avLst>
              <a:gd name="adj1" fmla="val 47061"/>
              <a:gd name="adj2" fmla="val 93479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sz="2400" b="0" kern="0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搜索</a:t>
            </a:r>
            <a:r>
              <a:rPr lang="zh-CN" altLang="en-US" sz="2400" b="0" kern="0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按钮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1428728" y="5000636"/>
            <a:ext cx="6959696" cy="1477328"/>
          </a:xfrm>
          <a:prstGeom prst="rect">
            <a:avLst/>
          </a:prstGeom>
          <a:solidFill>
            <a:schemeClr val="accent3"/>
          </a:solidFill>
          <a:ln>
            <a:solidFill>
              <a:schemeClr val="tx2">
                <a:lumMod val="95000"/>
                <a:lumOff val="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dirty="0"/>
          </a:p>
          <a:p>
            <a:r>
              <a:rPr lang="zh-CN" altLang="en-US" dirty="0"/>
              <a:t>核查状态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</a:t>
            </a:r>
            <a:endParaRPr lang="en-US" altLang="zh-CN" dirty="0"/>
          </a:p>
          <a:p>
            <a:endParaRPr lang="en-US" altLang="zh-C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072074"/>
            <a:ext cx="1679398" cy="1357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文本框 1"/>
          <p:cNvSpPr txBox="1"/>
          <p:nvPr/>
        </p:nvSpPr>
        <p:spPr>
          <a:xfrm>
            <a:off x="4424388" y="5150570"/>
            <a:ext cx="3825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</a:rPr>
              <a:t>全部：</a:t>
            </a:r>
            <a:r>
              <a:rPr lang="zh-CN" altLang="en-US" dirty="0"/>
              <a:t>核查成功</a:t>
            </a:r>
            <a:r>
              <a:rPr lang="en-US" altLang="zh-CN" dirty="0"/>
              <a:t>+</a:t>
            </a:r>
            <a:r>
              <a:rPr lang="zh-CN" altLang="en-US" dirty="0"/>
              <a:t>核查失败</a:t>
            </a:r>
            <a:r>
              <a:rPr lang="en-US" altLang="zh-CN" dirty="0"/>
              <a:t>+</a:t>
            </a:r>
            <a:r>
              <a:rPr lang="zh-CN" altLang="en-US" dirty="0"/>
              <a:t>未核查</a:t>
            </a:r>
            <a:endParaRPr lang="en-US" altLang="zh-CN" dirty="0"/>
          </a:p>
          <a:p>
            <a:r>
              <a:rPr lang="zh-CN" altLang="en-US" dirty="0">
                <a:solidFill>
                  <a:schemeClr val="tx2"/>
                </a:solidFill>
              </a:rPr>
              <a:t>核查成功：</a:t>
            </a:r>
            <a:r>
              <a:rPr lang="zh-CN" altLang="en-US" dirty="0"/>
              <a:t>包含</a:t>
            </a:r>
            <a:r>
              <a:rPr lang="en-US" altLang="zh-CN" dirty="0"/>
              <a:t>3</a:t>
            </a:r>
            <a:r>
              <a:rPr lang="zh-CN" altLang="en-US" dirty="0"/>
              <a:t>种子类</a:t>
            </a:r>
            <a:endParaRPr lang="en-US" altLang="zh-CN" dirty="0"/>
          </a:p>
          <a:p>
            <a:r>
              <a:rPr lang="zh-CN" altLang="en-US" dirty="0">
                <a:solidFill>
                  <a:schemeClr val="tx2"/>
                </a:solidFill>
              </a:rPr>
              <a:t>核查失败：</a:t>
            </a:r>
            <a:r>
              <a:rPr lang="zh-CN" altLang="en-US" dirty="0"/>
              <a:t>包含</a:t>
            </a:r>
            <a:r>
              <a:rPr lang="en-US" altLang="zh-CN" dirty="0"/>
              <a:t>5</a:t>
            </a:r>
            <a:r>
              <a:rPr lang="zh-CN" altLang="en-US" dirty="0"/>
              <a:t>种子类</a:t>
            </a:r>
            <a:endParaRPr lang="en-US" altLang="zh-CN" dirty="0"/>
          </a:p>
          <a:p>
            <a:r>
              <a:rPr lang="zh-CN" altLang="en-US" dirty="0">
                <a:solidFill>
                  <a:schemeClr val="tx2"/>
                </a:solidFill>
              </a:rPr>
              <a:t>已核查：</a:t>
            </a:r>
            <a:r>
              <a:rPr lang="zh-CN" altLang="en-US" dirty="0"/>
              <a:t>核查成功</a:t>
            </a:r>
            <a:r>
              <a:rPr lang="en-US" altLang="zh-CN" dirty="0"/>
              <a:t>+</a:t>
            </a:r>
            <a:r>
              <a:rPr lang="zh-CN" altLang="en-US" dirty="0"/>
              <a:t>核查失败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5170" y="2196370"/>
            <a:ext cx="1249083" cy="9203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2990" y="2392244"/>
            <a:ext cx="1224136" cy="67932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4" grpId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14" y="836712"/>
            <a:ext cx="9093862" cy="4752528"/>
          </a:xfrm>
          <a:prstGeom prst="rect">
            <a:avLst/>
          </a:prstGeom>
        </p:spPr>
      </p:pic>
      <p:sp>
        <p:nvSpPr>
          <p:cNvPr id="1126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13" name="圆角矩形标注 4"/>
          <p:cNvSpPr>
            <a:spLocks noChangeArrowheads="1"/>
          </p:cNvSpPr>
          <p:nvPr/>
        </p:nvSpPr>
        <p:spPr bwMode="auto">
          <a:xfrm>
            <a:off x="3929058" y="2071678"/>
            <a:ext cx="3616809" cy="552797"/>
          </a:xfrm>
          <a:prstGeom prst="wedgeRectCallout">
            <a:avLst>
              <a:gd name="adj1" fmla="val 37896"/>
              <a:gd name="adj2" fmla="val -98814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sz="2400" b="0" kern="0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导出核查文件</a:t>
            </a:r>
            <a:r>
              <a:rPr lang="zh-CN" altLang="en-US" sz="2400" b="0" kern="0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按钮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26975"/>
            <a:ext cx="9144000" cy="5770675"/>
          </a:xfrm>
          <a:prstGeom prst="rect">
            <a:avLst/>
          </a:prstGeom>
        </p:spPr>
      </p:pic>
      <p:sp>
        <p:nvSpPr>
          <p:cNvPr id="1126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13" name="圆角矩形标注 4"/>
          <p:cNvSpPr>
            <a:spLocks noChangeArrowheads="1"/>
          </p:cNvSpPr>
          <p:nvPr/>
        </p:nvSpPr>
        <p:spPr bwMode="auto">
          <a:xfrm>
            <a:off x="1475656" y="4941168"/>
            <a:ext cx="3616809" cy="552797"/>
          </a:xfrm>
          <a:prstGeom prst="wedgeRectCallout">
            <a:avLst>
              <a:gd name="adj1" fmla="val 39538"/>
              <a:gd name="adj2" fmla="val -128889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4.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链接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下载核查名单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142976" y="2928933"/>
            <a:ext cx="6929486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422" y="190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421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4.2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592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填写核实结果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261" y="1959"/>
              <a:ext cx="224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9147" y="948089"/>
            <a:ext cx="9010780" cy="401249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1126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18" name="矩形 17"/>
          <p:cNvSpPr/>
          <p:nvPr/>
        </p:nvSpPr>
        <p:spPr bwMode="auto">
          <a:xfrm>
            <a:off x="7668345" y="1552248"/>
            <a:ext cx="1391582" cy="340833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" name="圆角矩形标注 4"/>
          <p:cNvSpPr>
            <a:spLocks noChangeArrowheads="1"/>
          </p:cNvSpPr>
          <p:nvPr/>
        </p:nvSpPr>
        <p:spPr bwMode="auto">
          <a:xfrm>
            <a:off x="4644008" y="4322877"/>
            <a:ext cx="3904841" cy="1914435"/>
          </a:xfrm>
          <a:prstGeom prst="wedgeRectCallout">
            <a:avLst>
              <a:gd name="adj1" fmla="val 38481"/>
              <a:gd name="adj2" fmla="val -93336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核查状态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单元格，</a:t>
            </a:r>
            <a:r>
              <a:rPr lang="zh-CN" altLang="en-US" sz="2400" b="0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录入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该会员相应的核查结果代码，如果手机号有变化，请将手机号填写到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现用手机号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单元格中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标注 8"/>
          <p:cNvSpPr>
            <a:spLocks noChangeArrowheads="1"/>
          </p:cNvSpPr>
          <p:nvPr/>
        </p:nvSpPr>
        <p:spPr bwMode="auto">
          <a:xfrm>
            <a:off x="156058" y="4798979"/>
            <a:ext cx="3647307" cy="1294317"/>
          </a:xfrm>
          <a:prstGeom prst="wedgeRectCallout">
            <a:avLst>
              <a:gd name="adj1" fmla="val 59192"/>
              <a:gd name="adj2" fmla="val -90724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altLang="zh-CN" sz="2400" b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2400" b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使用微软</a:t>
            </a:r>
            <a:r>
              <a:rPr lang="en-US" altLang="zh-CN" sz="2400" b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Excel 2003</a:t>
            </a:r>
            <a:r>
              <a:rPr lang="zh-CN" altLang="en-US" sz="2400" b="0" dirty="0">
                <a:solidFill>
                  <a:schemeClr val="tx2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以上版本办公软件打开导出的待核实会员名单文件</a:t>
            </a:r>
            <a:endParaRPr lang="zh-CN" altLang="en-US" sz="2400" b="0" dirty="0">
              <a:solidFill>
                <a:schemeClr val="tx2">
                  <a:lumMod val="95000"/>
                  <a:lumOff val="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319195" y="1552248"/>
            <a:ext cx="3071834" cy="1477328"/>
          </a:xfrm>
          <a:prstGeom prst="rect">
            <a:avLst/>
          </a:prstGeom>
          <a:solidFill>
            <a:schemeClr val="accent3"/>
          </a:solidFill>
          <a:ln>
            <a:solidFill>
              <a:schemeClr val="tx2">
                <a:lumMod val="95000"/>
                <a:lumOff val="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00B050"/>
                </a:solidFill>
              </a:rPr>
              <a:t>核查状态被标记为</a:t>
            </a:r>
            <a:r>
              <a:rPr lang="zh-CN" altLang="en-US" dirty="0">
                <a:solidFill>
                  <a:srgbClr val="FF0000"/>
                </a:solidFill>
              </a:rPr>
              <a:t>核实成功</a:t>
            </a:r>
            <a:r>
              <a:rPr lang="zh-CN" altLang="en-US" dirty="0">
                <a:solidFill>
                  <a:srgbClr val="00B050"/>
                </a:solidFill>
              </a:rPr>
              <a:t>的，</a:t>
            </a:r>
            <a:r>
              <a:rPr lang="zh-CN" altLang="en-US" dirty="0">
                <a:solidFill>
                  <a:srgbClr val="FF0000"/>
                </a:solidFill>
              </a:rPr>
              <a:t>导入</a:t>
            </a:r>
            <a:r>
              <a:rPr lang="zh-CN" altLang="en-US" dirty="0">
                <a:solidFill>
                  <a:srgbClr val="00B050"/>
                </a:solidFill>
              </a:rPr>
              <a:t>进系统后，该条信息的核查状态</a:t>
            </a:r>
            <a:r>
              <a:rPr lang="zh-CN" altLang="en-US" dirty="0">
                <a:solidFill>
                  <a:srgbClr val="FF0000"/>
                </a:solidFill>
              </a:rPr>
              <a:t>不可再更改</a:t>
            </a:r>
            <a:r>
              <a:rPr lang="zh-CN" altLang="en-US" dirty="0">
                <a:solidFill>
                  <a:srgbClr val="00B050"/>
                </a:solidFill>
              </a:rPr>
              <a:t>。</a:t>
            </a:r>
            <a:endParaRPr lang="en-US" altLang="zh-CN" dirty="0">
              <a:solidFill>
                <a:srgbClr val="00B050"/>
              </a:solidFill>
            </a:endParaRPr>
          </a:p>
          <a:p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86644" y="200024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3602720" y="1552248"/>
            <a:ext cx="3993616" cy="2308324"/>
          </a:xfrm>
          <a:prstGeom prst="rect">
            <a:avLst/>
          </a:prstGeom>
          <a:solidFill>
            <a:schemeClr val="accent3"/>
          </a:solidFill>
          <a:ln>
            <a:solidFill>
              <a:schemeClr val="tx2">
                <a:lumMod val="95000"/>
                <a:lumOff val="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dirty="0"/>
          </a:p>
          <a:p>
            <a:r>
              <a:rPr lang="zh-CN" altLang="en-US" dirty="0"/>
              <a:t>核实成功有</a:t>
            </a:r>
            <a:r>
              <a:rPr lang="en-US" altLang="zh-CN" dirty="0"/>
              <a:t>3</a:t>
            </a:r>
            <a:r>
              <a:rPr lang="zh-CN" altLang="en-US" dirty="0"/>
              <a:t>种子类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>
                <a:solidFill>
                  <a:srgbClr val="FF9933"/>
                </a:solidFill>
              </a:rPr>
              <a:t>核实失败有</a:t>
            </a:r>
            <a:r>
              <a:rPr lang="en-US" altLang="zh-CN" dirty="0">
                <a:solidFill>
                  <a:srgbClr val="FF9933"/>
                </a:solidFill>
              </a:rPr>
              <a:t>5</a:t>
            </a:r>
            <a:r>
              <a:rPr lang="zh-CN" altLang="en-US" dirty="0">
                <a:solidFill>
                  <a:srgbClr val="FF9933"/>
                </a:solidFill>
              </a:rPr>
              <a:t>种子类</a:t>
            </a:r>
            <a:endParaRPr lang="en-US" altLang="zh-CN" dirty="0">
              <a:solidFill>
                <a:srgbClr val="FF9933"/>
              </a:solidFill>
            </a:endParaRP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19" name="TextBox 13"/>
          <p:cNvSpPr txBox="1"/>
          <p:nvPr/>
        </p:nvSpPr>
        <p:spPr>
          <a:xfrm>
            <a:off x="5704633" y="1798469"/>
            <a:ext cx="1714512" cy="181588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领过卡（成功）</a:t>
            </a:r>
            <a:endParaRPr lang="en-US" altLang="zh-CN" sz="1400" dirty="0">
              <a:solidFill>
                <a:schemeClr val="accent4">
                  <a:lumMod val="60000"/>
                  <a:lumOff val="4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未领卡（成功）</a:t>
            </a:r>
            <a:endParaRPr lang="en-US" altLang="zh-CN" sz="1400" dirty="0">
              <a:solidFill>
                <a:schemeClr val="accent4">
                  <a:lumMod val="60000"/>
                  <a:lumOff val="4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不清楚（成功）</a:t>
            </a:r>
            <a:endParaRPr lang="en-US" altLang="zh-CN" sz="1400" dirty="0">
              <a:solidFill>
                <a:schemeClr val="accent4">
                  <a:lumMod val="60000"/>
                  <a:lumOff val="4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打不通（失败）</a:t>
            </a:r>
            <a:endParaRPr lang="en-US" altLang="zh-CN" sz="1400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空号（失败）</a:t>
            </a:r>
            <a:endParaRPr lang="en-US" altLang="zh-CN" sz="1400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非本人（失败）</a:t>
            </a:r>
            <a:endParaRPr lang="en-US" altLang="zh-CN" sz="1400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非手机号（失败）</a:t>
            </a:r>
            <a:endParaRPr lang="en-US" altLang="zh-CN" sz="1400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400" dirty="0">
                <a:solidFill>
                  <a:srgbClr val="FF99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无手机号（失败）</a:t>
            </a:r>
            <a:endParaRPr lang="zh-CN" altLang="en-US" sz="1400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9" grpId="0" animBg="1"/>
      <p:bldP spid="10" grpId="0" animBg="1"/>
      <p:bldP spid="16" grpId="0" animBg="1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142976" y="2928933"/>
            <a:ext cx="6929486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422" y="190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421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4.3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592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导入核实结果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261" y="1959"/>
              <a:ext cx="224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6712"/>
            <a:ext cx="9170918" cy="4536504"/>
          </a:xfrm>
          <a:prstGeom prst="rect">
            <a:avLst/>
          </a:prstGeom>
        </p:spPr>
      </p:pic>
      <p:sp>
        <p:nvSpPr>
          <p:cNvPr id="1116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圆角矩形标注 4"/>
          <p:cNvSpPr>
            <a:spLocks noChangeArrowheads="1"/>
          </p:cNvSpPr>
          <p:nvPr/>
        </p:nvSpPr>
        <p:spPr bwMode="auto">
          <a:xfrm>
            <a:off x="1115616" y="1844824"/>
            <a:ext cx="2448271" cy="864096"/>
          </a:xfrm>
          <a:prstGeom prst="wedgeRectCallout">
            <a:avLst>
              <a:gd name="adj1" fmla="val 56916"/>
              <a:gd name="adj2" fmla="val -88370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京卡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管理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菜单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圆角矩形标注 4"/>
          <p:cNvSpPr>
            <a:spLocks noChangeArrowheads="1"/>
          </p:cNvSpPr>
          <p:nvPr/>
        </p:nvSpPr>
        <p:spPr bwMode="auto">
          <a:xfrm>
            <a:off x="4560237" y="2780928"/>
            <a:ext cx="2736304" cy="864096"/>
          </a:xfrm>
          <a:prstGeom prst="wedgeRectCallout">
            <a:avLst>
              <a:gd name="adj1" fmla="val -41302"/>
              <a:gd name="adj2" fmla="val -114457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已理赔核查管理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835649"/>
            <a:ext cx="9109075" cy="5257647"/>
          </a:xfrm>
          <a:prstGeom prst="rect">
            <a:avLst/>
          </a:prstGeom>
        </p:spPr>
      </p:pic>
      <p:sp>
        <p:nvSpPr>
          <p:cNvPr id="1126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13" name="圆角矩形标注 4"/>
          <p:cNvSpPr>
            <a:spLocks noChangeArrowheads="1"/>
          </p:cNvSpPr>
          <p:nvPr/>
        </p:nvSpPr>
        <p:spPr bwMode="auto">
          <a:xfrm>
            <a:off x="4533900" y="2492896"/>
            <a:ext cx="3606019" cy="552797"/>
          </a:xfrm>
          <a:prstGeom prst="wedgeRectCallout">
            <a:avLst>
              <a:gd name="adj1" fmla="val 39935"/>
              <a:gd name="adj2" fmla="val -154641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sz="2400" b="0" kern="0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核查文件导入</a:t>
            </a:r>
            <a:r>
              <a:rPr lang="zh-CN" altLang="en-US" sz="2400" b="0" kern="0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按钮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6712"/>
            <a:ext cx="9109075" cy="5760938"/>
          </a:xfrm>
          <a:prstGeom prst="rect">
            <a:avLst/>
          </a:prstGeom>
        </p:spPr>
      </p:pic>
      <p:sp>
        <p:nvSpPr>
          <p:cNvPr id="1126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latin typeface="Calibri" panose="020F0502020204030204" pitchFamily="34" charset="0"/>
              </a:rPr>
              <a:t>暖互助“二次报销” 信息核实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" name="日期占位符 3"/>
          <p:cNvSpPr>
            <a:spLocks noGrp="1"/>
          </p:cNvSpPr>
          <p:nvPr>
            <p:ph type="dt" sz="quarter" idx="10"/>
          </p:nvPr>
        </p:nvSpPr>
        <p:spPr>
          <a:xfrm>
            <a:off x="0" y="6597650"/>
            <a:ext cx="9109075" cy="24447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22C7AFCB-B777-439E-8F4A-E0F4DFD39C2A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13" name="圆角矩形标注 4"/>
          <p:cNvSpPr>
            <a:spLocks noChangeArrowheads="1"/>
          </p:cNvSpPr>
          <p:nvPr/>
        </p:nvSpPr>
        <p:spPr bwMode="auto">
          <a:xfrm>
            <a:off x="1907704" y="4034913"/>
            <a:ext cx="3606019" cy="1143008"/>
          </a:xfrm>
          <a:prstGeom prst="wedgeRectCallout">
            <a:avLst>
              <a:gd name="adj1" fmla="val 47542"/>
              <a:gd name="adj2" fmla="val -121558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4.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浏览</a:t>
            </a:r>
            <a:r>
              <a:rPr lang="zh-CN" altLang="en-US" sz="2400" b="0" kern="0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按钮，选择将要上传的核实结果文件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圆角矩形标注 4"/>
          <p:cNvSpPr>
            <a:spLocks noChangeArrowheads="1"/>
          </p:cNvSpPr>
          <p:nvPr/>
        </p:nvSpPr>
        <p:spPr bwMode="auto">
          <a:xfrm>
            <a:off x="2915816" y="1412776"/>
            <a:ext cx="3606019" cy="876834"/>
          </a:xfrm>
          <a:prstGeom prst="wedgeRectCallout">
            <a:avLst>
              <a:gd name="adj1" fmla="val 41519"/>
              <a:gd name="adj2" fmla="val 113082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5.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sz="2400" b="0" kern="0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上传</a:t>
            </a:r>
            <a:r>
              <a:rPr lang="zh-CN" altLang="en-US" sz="2400" b="0" kern="0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按钮，完成核实结果反馈。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8"/>
          <p:cNvGrpSpPr/>
          <p:nvPr/>
        </p:nvGrpSpPr>
        <p:grpSpPr bwMode="auto">
          <a:xfrm>
            <a:off x="1785918" y="2928934"/>
            <a:ext cx="5428674" cy="1000126"/>
            <a:chOff x="1131" y="1851"/>
            <a:chExt cx="3141" cy="37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AutoShape 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8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579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 1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137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系统使用环境</a:t>
              </a:r>
              <a:endPara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gray">
            <a:xfrm>
              <a:off x="1296" y="1959"/>
              <a:ext cx="331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142976" y="2928933"/>
            <a:ext cx="6929486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422" y="190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421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b="0" kern="0" dirty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  5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592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kern="0" dirty="0">
                  <a:solidFill>
                    <a:srgbClr val="000000"/>
                  </a:solidFill>
                  <a:latin typeface="Calibri" panose="020F0502020204030204" pitchFamily="34" charset="0"/>
                  <a:sym typeface="+mn-ea"/>
                </a:rPr>
                <a:t>核实工作常见问题解答</a:t>
              </a:r>
              <a:endParaRPr lang="zh-CN" altLang="en-US" sz="2400" kern="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261" y="1959"/>
              <a:ext cx="224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核实工作常见问题解答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www.bjzghzbx.com                                                                                                                                                                      </a:t>
            </a:r>
            <a:fld id="{60111870-AA90-490C-A807-CED1C565F592}" type="slidenum">
              <a:rPr lang="zh-CN" altLang="en-US" smtClean="0"/>
            </a:fld>
            <a:endParaRPr lang="en-US" altLang="zh-CN" dirty="0"/>
          </a:p>
        </p:txBody>
      </p:sp>
      <p:sp>
        <p:nvSpPr>
          <p:cNvPr id="6" name="TextBox 5"/>
          <p:cNvSpPr txBox="1"/>
          <p:nvPr/>
        </p:nvSpPr>
        <p:spPr>
          <a:xfrm>
            <a:off x="732128" y="1108377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0" dirty="0">
                <a:solidFill>
                  <a:srgbClr val="000000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1. </a:t>
            </a:r>
            <a:r>
              <a:rPr lang="zh-CN" altLang="en-US" sz="2800" b="0" dirty="0">
                <a:solidFill>
                  <a:srgbClr val="000000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浏览器版本问题</a:t>
            </a:r>
            <a:endParaRPr lang="zh-CN" altLang="en-US" sz="2800" b="0" dirty="0">
              <a:solidFill>
                <a:srgbClr val="000000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3608" y="1807679"/>
            <a:ext cx="6753225" cy="1714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7544" y="4205577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导入核查文件时，点开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核查文件导入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按钮后</a:t>
            </a:r>
            <a:r>
              <a:rPr lang="zh-CN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，一直提示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300" i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正在上传，请稍后</a:t>
            </a:r>
            <a:r>
              <a:rPr lang="en-US" altLang="zh-CN" sz="2300" i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；或者上传文件后，没有提示直接退出导入页面了。这两种情况都是浏览器版本不兼容导致的。</a:t>
            </a:r>
            <a:endParaRPr lang="en-US" altLang="zh-CN" sz="23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3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互助保障业务系统要求使用</a:t>
            </a:r>
            <a:r>
              <a:rPr lang="en-US" altLang="zh-CN" sz="23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IE10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以上版本的浏览器，或者使用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浏览器的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3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极速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模式。</a:t>
            </a:r>
            <a:endParaRPr lang="zh-CN" altLang="en-US" sz="23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核实工作常见问题解答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www.bjzghzbx.com                                                                                                                                                                      </a:t>
            </a:r>
            <a:fld id="{60111870-AA90-490C-A807-CED1C565F592}" type="slidenum">
              <a:rPr lang="zh-CN" altLang="en-US" smtClean="0"/>
            </a:fld>
            <a:endParaRPr lang="en-US" altLang="zh-CN" dirty="0"/>
          </a:p>
        </p:txBody>
      </p:sp>
      <p:sp>
        <p:nvSpPr>
          <p:cNvPr id="6" name="TextBox 5"/>
          <p:cNvSpPr txBox="1"/>
          <p:nvPr/>
        </p:nvSpPr>
        <p:spPr>
          <a:xfrm>
            <a:off x="732128" y="1108377"/>
            <a:ext cx="76438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>
                <a:solidFill>
                  <a:srgbClr val="000000"/>
                </a:solidFill>
                <a:ea typeface="仿宋_GB2312" panose="02010609030101010101" pitchFamily="49" charset="-122"/>
              </a:rPr>
              <a:t>2. </a:t>
            </a:r>
            <a:r>
              <a:rPr lang="zh-CN" altLang="en-US" sz="2800" b="0" dirty="0">
                <a:solidFill>
                  <a:srgbClr val="000000"/>
                </a:solidFill>
                <a:ea typeface="仿宋_GB2312" panose="02010609030101010101" pitchFamily="49" charset="-122"/>
              </a:rPr>
              <a:t>核查文件问题</a:t>
            </a:r>
            <a:endParaRPr lang="zh-CN" altLang="en-US" sz="2800" b="0" dirty="0">
              <a:solidFill>
                <a:srgbClr val="000000"/>
              </a:solidFill>
              <a:ea typeface="仿宋_GB2312" panose="02010609030101010101" pitchFamily="49" charset="-122"/>
            </a:endParaRPr>
          </a:p>
          <a:p>
            <a:pPr algn="l"/>
            <a:endParaRPr lang="zh-CN" sz="3200" b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从系统中导出核查文件后，填写时</a:t>
            </a:r>
            <a:r>
              <a:rPr lang="zh-CN" altLang="en-US" sz="2300" b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不要变更</a:t>
            </a:r>
            <a:r>
              <a:rPr lang="en-US" altLang="zh-CN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表格</a:t>
            </a:r>
            <a:r>
              <a:rPr lang="zh-CN" altLang="en-US" sz="2300" b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，如添加行、列、颜色、工作表等。表格格式变更会导致核查文件</a:t>
            </a:r>
            <a:r>
              <a:rPr lang="zh-CN" altLang="en-US" sz="2300" b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无法导入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3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3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核查文件的文件名</a:t>
            </a:r>
            <a:r>
              <a:rPr lang="zh-CN" altLang="en-US" sz="2300" b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不能带有标点符号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，同样会导致</a:t>
            </a:r>
            <a:r>
              <a:rPr lang="zh-CN" altLang="en-US" sz="2300" b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无法导入</a:t>
            </a:r>
            <a:r>
              <a:rPr lang="zh-CN" altLang="en-US" sz="23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3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sz="2800" b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zh-CN" sz="2800" b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sz="2800" b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2800" b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sz="2400" b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6035" y="5008880"/>
            <a:ext cx="3977640" cy="11766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44060" y="4851400"/>
            <a:ext cx="313245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solidFill>
                  <a:srgbClr val="FF0000"/>
                </a:solidFill>
                <a:ea typeface="宋体" panose="02010600030101010101" pitchFamily="2" charset="-122"/>
              </a:rPr>
              <a:t>只能存在一个工作表，且工作表名称不能变更</a:t>
            </a:r>
            <a:endParaRPr lang="zh-CN" altLang="zh-CN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cxnSp>
        <p:nvCxnSpPr>
          <p:cNvPr id="7" name="直接箭头连接符 6"/>
          <p:cNvCxnSpPr>
            <a:stCxn id="3" idx="1"/>
          </p:cNvCxnSpPr>
          <p:nvPr/>
        </p:nvCxnSpPr>
        <p:spPr>
          <a:xfrm flipH="1">
            <a:off x="4139565" y="5171440"/>
            <a:ext cx="404495" cy="4178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142976" y="2928933"/>
            <a:ext cx="6929486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1422" y="190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421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 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592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培训课件下载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261" y="1959"/>
              <a:ext cx="224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836711"/>
            <a:ext cx="9109075" cy="5651867"/>
          </a:xfrm>
          <a:prstGeom prst="rect">
            <a:avLst/>
          </a:prstGeom>
        </p:spPr>
      </p:pic>
      <p:sp>
        <p:nvSpPr>
          <p:cNvPr id="1136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培训课件下载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855EBE90-D24A-4987-A1F2-6EC9F11688B3}" type="slidenum">
              <a:rPr lang="zh-CN" altLang="en-US" dirty="0"/>
            </a:fld>
            <a:endParaRPr lang="en-US" altLang="zh-CN" dirty="0"/>
          </a:p>
        </p:txBody>
      </p:sp>
      <p:sp>
        <p:nvSpPr>
          <p:cNvPr id="8" name="矩形标注 7"/>
          <p:cNvSpPr>
            <a:spLocks noChangeArrowheads="1"/>
          </p:cNvSpPr>
          <p:nvPr/>
        </p:nvSpPr>
        <p:spPr bwMode="auto">
          <a:xfrm>
            <a:off x="3779912" y="3239406"/>
            <a:ext cx="2592288" cy="846476"/>
          </a:xfrm>
          <a:prstGeom prst="wedgeRectCallout">
            <a:avLst>
              <a:gd name="adj1" fmla="val 40042"/>
              <a:gd name="adj2" fmla="val -96572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资源下载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菜单中的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培训资料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2" descr="201403200PP6LNR0R0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2910" y="1524201"/>
            <a:ext cx="3803729" cy="354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微信公众号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855EBE90-D24A-4987-A1F2-6EC9F11688B3}" type="slidenum">
              <a:rPr lang="zh-CN" altLang="en-US" dirty="0" smtClean="0"/>
            </a:fld>
            <a:endParaRPr lang="en-US" altLang="zh-CN" dirty="0"/>
          </a:p>
        </p:txBody>
      </p:sp>
      <p:sp>
        <p:nvSpPr>
          <p:cNvPr id="9" name="TextBox 8"/>
          <p:cNvSpPr txBox="1"/>
          <p:nvPr/>
        </p:nvSpPr>
        <p:spPr>
          <a:xfrm>
            <a:off x="2428860" y="5357826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扫一扫，关注我们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图片包含 文字, 纵横字谜&#10;&#10;已生成极高可信度的说明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61916"/>
            <a:ext cx="2831943" cy="2831943"/>
          </a:xfrm>
          <a:prstGeom prst="rect">
            <a:avLst/>
          </a:prstGeom>
          <a:ln>
            <a:solidFill>
              <a:schemeClr val="tx2">
                <a:lumMod val="95000"/>
                <a:lumOff val="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85852" y="1857364"/>
            <a:ext cx="692948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感谢您对职工</a:t>
            </a:r>
            <a:br>
              <a:rPr lang="zh-CN" altLang="en-US" sz="440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lang="zh-CN" altLang="en-US" sz="440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互助保障事业的大力支持！</a:t>
            </a:r>
            <a:endParaRPr lang="zh-CN" alt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86183" y="3714752"/>
            <a:ext cx="1935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spcAft>
                <a:spcPts val="0"/>
              </a:spcAft>
              <a:defRPr/>
            </a:pPr>
            <a:r>
              <a:rPr lang="en-US" altLang="zh-CN" sz="240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40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40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 dirty="0">
              <a:ln w="635"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5" descr="tp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00042"/>
            <a:ext cx="1071570" cy="98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dirty="0">
                <a:ea typeface="宋体" panose="02010600030101010101" pitchFamily="2" charset="-122"/>
              </a:rPr>
              <a:t>系统使用环境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990889AA-BE1D-4D17-9B76-F84D50056B01}" type="slidenum">
              <a:rPr lang="zh-CN" altLang="en-US" dirty="0"/>
            </a:fld>
            <a:endParaRPr lang="en-US" altLang="zh-CN" dirty="0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2279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操作系统：</a:t>
            </a:r>
            <a:r>
              <a:rPr lang="en-US" sz="2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Windows XP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Windows 7</a:t>
            </a:r>
            <a:r>
              <a:rPr lang="zh-CN" altLang="en-US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（推荐）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	  Windows 8</a:t>
            </a:r>
            <a:endParaRPr lang="en-US" altLang="zh-CN" sz="2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浏览器：</a:t>
            </a: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IE 10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或更高版 和</a:t>
            </a: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360浏览器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办公软件：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微软</a:t>
            </a:r>
            <a:r>
              <a:rPr lang="en-US" altLang="zh-CN" sz="2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Office 2003</a:t>
            </a:r>
            <a:endParaRPr lang="en-US" altLang="zh-CN" sz="2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8" name="横卷形 7"/>
          <p:cNvSpPr/>
          <p:nvPr/>
        </p:nvSpPr>
        <p:spPr>
          <a:xfrm>
            <a:off x="357158" y="3357562"/>
            <a:ext cx="8358246" cy="278608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特别说明：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保障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业务系统使用的各种模板和表格，暂不支持金山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WPS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办公软件。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dirty="0">
                <a:ea typeface="宋体" panose="02010600030101010101" pitchFamily="2" charset="-122"/>
                <a:sym typeface="+mn-ea"/>
              </a:rPr>
              <a:t>系统使用环境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107504" y="1152525"/>
            <a:ext cx="8750776" cy="1490657"/>
          </a:xfrm>
        </p:spPr>
        <p:txBody>
          <a:bodyPr/>
          <a:lstStyle/>
          <a:p>
            <a:pPr marL="514350" indent="-514350">
              <a:buClrTx/>
              <a:buNone/>
            </a:pP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IE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浏览器必须是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10.0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以上版本，低版本会有部分功能界面显示不出来的情况。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EA7A5B16-BEF4-4199-8C1E-52627D066282}" type="slidenum">
              <a:rPr lang="zh-CN" altLang="en-US" dirty="0"/>
            </a:fld>
            <a:endParaRPr lang="en-US" altLang="zh-C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58" y="2428868"/>
            <a:ext cx="6924684" cy="2351292"/>
          </a:xfrm>
          <a:prstGeom prst="rect">
            <a:avLst/>
          </a:prstGeom>
          <a:noFill/>
          <a:ln w="9525">
            <a:solidFill>
              <a:schemeClr val="tx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214686"/>
            <a:ext cx="3238497" cy="261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矩形标注 7"/>
          <p:cNvSpPr>
            <a:spLocks noChangeArrowheads="1"/>
          </p:cNvSpPr>
          <p:nvPr/>
        </p:nvSpPr>
        <p:spPr bwMode="auto">
          <a:xfrm>
            <a:off x="357158" y="4286256"/>
            <a:ext cx="2714644" cy="1285884"/>
          </a:xfrm>
          <a:prstGeom prst="wedgeRectCallout">
            <a:avLst>
              <a:gd name="adj1" fmla="val 36699"/>
              <a:gd name="adj2" fmla="val -106475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可以通过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IE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浏览器</a:t>
            </a:r>
            <a:r>
              <a:rPr kumimoji="0" lang="zh-CN" altLang="en-US" sz="2400" b="0" i="1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帮助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菜单中的</a:t>
            </a:r>
            <a:r>
              <a:rPr kumimoji="0" lang="zh-CN" altLang="en-US" sz="2400" b="0" i="1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关于</a:t>
            </a:r>
            <a:r>
              <a:rPr kumimoji="0" lang="en-US" altLang="zh-CN" sz="2400" b="0" i="1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...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查看版本号。</a:t>
            </a:r>
            <a:endParaRPr kumimoji="0" lang="zh-CN" altLang="en-US" sz="2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5357818" y="4357694"/>
            <a:ext cx="1714512" cy="285752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0034" y="2500306"/>
            <a:ext cx="7929618" cy="3026707"/>
          </a:xfrm>
          <a:prstGeom prst="rect">
            <a:avLst/>
          </a:prstGeom>
          <a:noFill/>
          <a:ln w="9525">
            <a:solidFill>
              <a:schemeClr val="tx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dirty="0">
                <a:ea typeface="宋体" panose="02010600030101010101" pitchFamily="2" charset="-122"/>
                <a:sym typeface="+mn-ea"/>
              </a:rPr>
              <a:t>系统使用环境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107504" y="1152525"/>
            <a:ext cx="9036496" cy="1490657"/>
          </a:xfrm>
        </p:spPr>
        <p:txBody>
          <a:bodyPr/>
          <a:lstStyle/>
          <a:p>
            <a:pPr marL="514350" indent="-514350">
              <a:buClrTx/>
              <a:buNone/>
            </a:pP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360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浏览器必须开启“极速”模式，其他模式下会有部分功能界面显示不出来的情况。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EA7A5B16-BEF4-4199-8C1E-52627D066282}" type="slidenum">
              <a:rPr lang="zh-CN" altLang="en-US" dirty="0"/>
            </a:fld>
            <a:endParaRPr lang="en-US" altLang="zh-CN" dirty="0"/>
          </a:p>
        </p:txBody>
      </p:sp>
      <p:sp>
        <p:nvSpPr>
          <p:cNvPr id="8" name="矩形标注 7"/>
          <p:cNvSpPr>
            <a:spLocks noChangeArrowheads="1"/>
          </p:cNvSpPr>
          <p:nvPr/>
        </p:nvSpPr>
        <p:spPr bwMode="auto">
          <a:xfrm>
            <a:off x="6286512" y="4214818"/>
            <a:ext cx="2714644" cy="1285884"/>
          </a:xfrm>
          <a:prstGeom prst="wedgeRectCallout">
            <a:avLst>
              <a:gd name="adj1" fmla="val 16649"/>
              <a:gd name="adj2" fmla="val -148803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可以通过点击模式切换开关，切换到极速模式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kumimoji="0" lang="zh-CN" altLang="en-US" sz="2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 bwMode="auto">
          <a:xfrm>
            <a:off x="1785918" y="2928934"/>
            <a:ext cx="5428674" cy="1000126"/>
            <a:chOff x="1131" y="1851"/>
            <a:chExt cx="3141" cy="3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AutoShape 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F6FC6"/>
                </a:gs>
                <a:gs pos="50000">
                  <a:srgbClr val="0F6FC6">
                    <a:gamma/>
                    <a:tint val="21176"/>
                    <a:invGamma/>
                  </a:srgbClr>
                </a:gs>
                <a:gs pos="100000">
                  <a:srgbClr val="0F6FC6"/>
                </a:gs>
              </a:gsLst>
              <a:lin ang="5400000" scaled="1"/>
            </a:gradFill>
            <a:ln w="12700" algn="ctr">
              <a:solidFill>
                <a:sysClr val="window" lastClr="FFFFFF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anose="02030602050306030303"/>
                <a:ea typeface="宋体" panose="02010600030101010101" pitchFamily="2" charset="-122"/>
              </a:endParaRPr>
            </a:p>
          </p:txBody>
        </p:sp>
        <p:sp>
          <p:nvSpPr>
            <p:cNvPr id="18" name="AutoShape 10"/>
            <p:cNvSpPr>
              <a:spLocks noChangeArrowheads="1"/>
            </p:cNvSpPr>
            <p:nvPr/>
          </p:nvSpPr>
          <p:spPr bwMode="gray">
            <a:xfrm>
              <a:off x="1131" y="1851"/>
              <a:ext cx="579" cy="378"/>
            </a:xfrm>
            <a:prstGeom prst="diamond">
              <a:avLst/>
            </a:prstGeom>
            <a:solidFill>
              <a:srgbClr val="0F6FC6"/>
            </a:solidFill>
            <a:ln w="25400" algn="ctr">
              <a:solidFill>
                <a:sysClr val="window" lastClr="FFFFFF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2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gray">
            <a:xfrm>
              <a:off x="1680" y="1959"/>
              <a:ext cx="2137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系统登录</a:t>
              </a:r>
              <a:endPara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gray">
            <a:xfrm>
              <a:off x="1296" y="1959"/>
              <a:ext cx="331" cy="17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系统登录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47" name="内容占位符 4" descr="桌面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860425"/>
            <a:ext cx="9143999" cy="5732463"/>
          </a:xfrm>
        </p:spPr>
      </p:pic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5292FE22-BE7C-4E3E-BC38-B733A1AF3CB3}" type="slidenum">
              <a:rPr lang="zh-CN" altLang="en-US" dirty="0"/>
            </a:fld>
            <a:endParaRPr lang="en-US" altLang="zh-CN" dirty="0"/>
          </a:p>
        </p:txBody>
      </p:sp>
      <p:sp>
        <p:nvSpPr>
          <p:cNvPr id="6" name="矩形标注 5"/>
          <p:cNvSpPr>
            <a:spLocks noChangeArrowheads="1"/>
          </p:cNvSpPr>
          <p:nvPr/>
        </p:nvSpPr>
        <p:spPr bwMode="auto">
          <a:xfrm>
            <a:off x="357158" y="4286256"/>
            <a:ext cx="3566770" cy="1014952"/>
          </a:xfrm>
          <a:prstGeom prst="wedgeRectCallout">
            <a:avLst>
              <a:gd name="adj1" fmla="val -49149"/>
              <a:gd name="adj2" fmla="val -113243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用鼠标左键双击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IE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浏览器图标，启动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IE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浏览器。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4211960" y="1628800"/>
            <a:ext cx="4032250" cy="1554480"/>
          </a:xfrm>
          <a:prstGeom prst="rect">
            <a:avLst/>
          </a:prstGeom>
          <a:solidFill>
            <a:srgbClr val="E5E5FF"/>
          </a:solidFill>
          <a:ln w="19050">
            <a:solidFill>
              <a:srgbClr val="000514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提示：请使用微软视窗操作系统自带的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IE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浏览器或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360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anose="02010600030101010101" pitchFamily="2" charset="-122"/>
              </a:rPr>
              <a:t>浏览器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，使用其他浏览器将不能保证业务系统的正常使用。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857232"/>
            <a:ext cx="914406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系统登录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0" marR="0" lvl="0" indent="0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www.bjzghzbx.com                                                                                                                                                                      </a:t>
            </a:r>
            <a:fld id="{5991C8B5-FAD7-4A90-8F02-F54F08AA3756}" type="slidenum">
              <a:rPr lang="zh-CN" altLang="en-US" dirty="0"/>
            </a:fld>
            <a:endParaRPr lang="en-US" altLang="zh-CN" dirty="0"/>
          </a:p>
        </p:txBody>
      </p:sp>
      <p:sp>
        <p:nvSpPr>
          <p:cNvPr id="7" name="矩形标注 6"/>
          <p:cNvSpPr>
            <a:spLocks noChangeArrowheads="1"/>
          </p:cNvSpPr>
          <p:nvPr/>
        </p:nvSpPr>
        <p:spPr bwMode="auto">
          <a:xfrm>
            <a:off x="428596" y="2000240"/>
            <a:ext cx="8072494" cy="1071570"/>
          </a:xfrm>
          <a:prstGeom prst="wedgeRectCallout">
            <a:avLst>
              <a:gd name="adj1" fmla="val -42409"/>
              <a:gd name="adj2" fmla="val -126451"/>
            </a:avLst>
          </a:prstGeom>
          <a:solidFill>
            <a:schemeClr val="bg1"/>
          </a:solidFill>
          <a:ln w="19050" algn="ctr">
            <a:solidFill>
              <a:schemeClr val="tx2">
                <a:lumMod val="95000"/>
                <a:lumOff val="5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在地址栏内输入办事处主页网址：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0" marR="0" lvl="0" indent="0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</a:t>
            </a: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www.bjzghzbx.com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完美的ppt模板">
  <a:themeElements>
    <a:clrScheme name="完美的ppt模板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完美的ppt模板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完美的ppt模板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完美的ppt模板">
  <a:themeElements>
    <a:clrScheme name="完美的ppt模板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完美的ppt模板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完美的ppt模板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完美的ppt模板">
  <a:themeElements>
    <a:clrScheme name="完美的ppt模板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完美的ppt模板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完美的ppt模板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完美的ppt模板 1">
    <a:dk1>
      <a:srgbClr val="163794"/>
    </a:dk1>
    <a:lt1>
      <a:srgbClr val="FFFFFF"/>
    </a:lt1>
    <a:dk2>
      <a:srgbClr val="000000"/>
    </a:dk2>
    <a:lt2>
      <a:srgbClr val="C0C0C0"/>
    </a:lt2>
    <a:accent1>
      <a:srgbClr val="009999"/>
    </a:accent1>
    <a:accent2>
      <a:srgbClr val="990000"/>
    </a:accent2>
    <a:accent3>
      <a:srgbClr val="FFFFFF"/>
    </a:accent3>
    <a:accent4>
      <a:srgbClr val="112D7E"/>
    </a:accent4>
    <a:accent5>
      <a:srgbClr val="AACACA"/>
    </a:accent5>
    <a:accent6>
      <a:srgbClr val="8A0000"/>
    </a:accent6>
    <a:hlink>
      <a:srgbClr val="6699FF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A000120151030A10PPBG</Template>
  <TotalTime>0</TotalTime>
  <Words>6646</Words>
  <Application>WPS 演示</Application>
  <PresentationFormat>全屏显示(4:3)</PresentationFormat>
  <Paragraphs>293</Paragraphs>
  <Slides>36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36</vt:i4>
      </vt:variant>
    </vt:vector>
  </HeadingPairs>
  <TitlesOfParts>
    <vt:vector size="51" baseType="lpstr">
      <vt:lpstr>Arial</vt:lpstr>
      <vt:lpstr>宋体</vt:lpstr>
      <vt:lpstr>Wingdings</vt:lpstr>
      <vt:lpstr>Verdana</vt:lpstr>
      <vt:lpstr>微软雅黑</vt:lpstr>
      <vt:lpstr>Calibri</vt:lpstr>
      <vt:lpstr>Arial Unicode MS</vt:lpstr>
      <vt:lpstr>Constantia</vt:lpstr>
      <vt:lpstr>华文中宋</vt:lpstr>
      <vt:lpstr>楷体</vt:lpstr>
      <vt:lpstr>仿宋_GB2312</vt:lpstr>
      <vt:lpstr>仿宋</vt:lpstr>
      <vt:lpstr>完美的ppt模板</vt:lpstr>
      <vt:lpstr>1_完美的ppt模板</vt:lpstr>
      <vt:lpstr>2_完美的ppt模板</vt:lpstr>
      <vt:lpstr>中国职工保险互助会北京办事处 业务管理系统</vt:lpstr>
      <vt:lpstr>培训概要</vt:lpstr>
      <vt:lpstr>PowerPoint 演示文稿</vt:lpstr>
      <vt:lpstr>1.系统使用环境</vt:lpstr>
      <vt:lpstr>1.系统使用环境</vt:lpstr>
      <vt:lpstr>1.系统使用环境</vt:lpstr>
      <vt:lpstr>PowerPoint 演示文稿</vt:lpstr>
      <vt:lpstr>2.系统登录</vt:lpstr>
      <vt:lpstr>2.系统登录</vt:lpstr>
      <vt:lpstr>2.系统登录</vt:lpstr>
      <vt:lpstr>2.系统登录</vt:lpstr>
      <vt:lpstr>2.系统登录</vt:lpstr>
      <vt:lpstr>2.系统登录</vt:lpstr>
      <vt:lpstr>PowerPoint 演示文稿</vt:lpstr>
      <vt:lpstr>3.暖互助“二次报销” 信息查询</vt:lpstr>
      <vt:lpstr>3.暖互助“二次报销” 信息查询</vt:lpstr>
      <vt:lpstr>3.暖互助“二次报销” 信息查询</vt:lpstr>
      <vt:lpstr>PowerPoint 演示文稿</vt:lpstr>
      <vt:lpstr>PowerPoint 演示文稿</vt:lpstr>
      <vt:lpstr>4.暖互助“二次报销” 信息核实</vt:lpstr>
      <vt:lpstr>4.暖互助“二次报销” 信息核实</vt:lpstr>
      <vt:lpstr>4.暖互助“二次报销” 信息核实</vt:lpstr>
      <vt:lpstr>4.暖互助“二次报销” 信息核实</vt:lpstr>
      <vt:lpstr>PowerPoint 演示文稿</vt:lpstr>
      <vt:lpstr>4.暖互助“二次报销” 信息核实</vt:lpstr>
      <vt:lpstr>PowerPoint 演示文稿</vt:lpstr>
      <vt:lpstr>4.暖互助“二次报销” 信息核实</vt:lpstr>
      <vt:lpstr>4.暖互助“二次报销” 信息核实</vt:lpstr>
      <vt:lpstr>4.暖互助“二次报销” 信息核实</vt:lpstr>
      <vt:lpstr>PowerPoint 演示文稿</vt:lpstr>
      <vt:lpstr>5.核实工作常见问题解答</vt:lpstr>
      <vt:lpstr>5.核实工作常见问题解答</vt:lpstr>
      <vt:lpstr>PowerPoint 演示文稿</vt:lpstr>
      <vt:lpstr>培训课件下载</vt:lpstr>
      <vt:lpstr>微信公众号</vt:lpstr>
      <vt:lpstr>PowerPoint 演示文稿</vt:lpstr>
    </vt:vector>
  </TitlesOfParts>
  <Company>Capinfo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Lenovo User</dc:creator>
  <cp:lastModifiedBy>xupeng</cp:lastModifiedBy>
  <cp:revision>2301</cp:revision>
  <dcterms:created xsi:type="dcterms:W3CDTF">2009-03-07T02:35:00Z</dcterms:created>
  <dcterms:modified xsi:type="dcterms:W3CDTF">2018-06-06T04:15:09Z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