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2.xml" ContentType="application/vnd.openxmlformats-officedocument.themeOverr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6" r:id="rId1"/>
    <p:sldMasterId id="2147483788" r:id="rId2"/>
    <p:sldMasterId id="2147483800" r:id="rId3"/>
    <p:sldMasterId id="2147483848" r:id="rId4"/>
    <p:sldMasterId id="2147483884" r:id="rId5"/>
    <p:sldMasterId id="2147483920" r:id="rId6"/>
    <p:sldMasterId id="2147483932" r:id="rId7"/>
    <p:sldMasterId id="2147483944" r:id="rId8"/>
    <p:sldMasterId id="2147483956" r:id="rId9"/>
  </p:sldMasterIdLst>
  <p:notesMasterIdLst>
    <p:notesMasterId r:id="rId168"/>
  </p:notesMasterIdLst>
  <p:sldIdLst>
    <p:sldId id="256" r:id="rId10"/>
    <p:sldId id="615" r:id="rId11"/>
    <p:sldId id="277" r:id="rId12"/>
    <p:sldId id="697" r:id="rId13"/>
    <p:sldId id="698" r:id="rId14"/>
    <p:sldId id="699" r:id="rId15"/>
    <p:sldId id="700" r:id="rId16"/>
    <p:sldId id="701" r:id="rId17"/>
    <p:sldId id="702" r:id="rId18"/>
    <p:sldId id="703" r:id="rId19"/>
    <p:sldId id="704" r:id="rId20"/>
    <p:sldId id="705" r:id="rId21"/>
    <p:sldId id="706" r:id="rId22"/>
    <p:sldId id="707" r:id="rId23"/>
    <p:sldId id="683" r:id="rId24"/>
    <p:sldId id="444" r:id="rId25"/>
    <p:sldId id="284" r:id="rId26"/>
    <p:sldId id="285" r:id="rId27"/>
    <p:sldId id="286" r:id="rId28"/>
    <p:sldId id="449" r:id="rId29"/>
    <p:sldId id="459" r:id="rId30"/>
    <p:sldId id="617" r:id="rId31"/>
    <p:sldId id="460" r:id="rId32"/>
    <p:sldId id="461" r:id="rId33"/>
    <p:sldId id="462" r:id="rId34"/>
    <p:sldId id="463" r:id="rId35"/>
    <p:sldId id="464" r:id="rId36"/>
    <p:sldId id="465" r:id="rId37"/>
    <p:sldId id="466" r:id="rId38"/>
    <p:sldId id="467" r:id="rId39"/>
    <p:sldId id="583" r:id="rId40"/>
    <p:sldId id="468" r:id="rId41"/>
    <p:sldId id="477" r:id="rId42"/>
    <p:sldId id="478" r:id="rId43"/>
    <p:sldId id="479" r:id="rId44"/>
    <p:sldId id="480" r:id="rId45"/>
    <p:sldId id="685" r:id="rId46"/>
    <p:sldId id="686" r:id="rId47"/>
    <p:sldId id="687" r:id="rId48"/>
    <p:sldId id="688" r:id="rId49"/>
    <p:sldId id="689" r:id="rId50"/>
    <p:sldId id="690" r:id="rId51"/>
    <p:sldId id="691" r:id="rId52"/>
    <p:sldId id="692" r:id="rId53"/>
    <p:sldId id="693" r:id="rId54"/>
    <p:sldId id="694" r:id="rId55"/>
    <p:sldId id="695" r:id="rId56"/>
    <p:sldId id="684" r:id="rId57"/>
    <p:sldId id="489" r:id="rId58"/>
    <p:sldId id="307" r:id="rId59"/>
    <p:sldId id="308" r:id="rId60"/>
    <p:sldId id="490" r:id="rId61"/>
    <p:sldId id="491" r:id="rId62"/>
    <p:sldId id="492" r:id="rId63"/>
    <p:sldId id="495" r:id="rId64"/>
    <p:sldId id="496" r:id="rId65"/>
    <p:sldId id="493" r:id="rId66"/>
    <p:sldId id="494" r:id="rId67"/>
    <p:sldId id="497" r:id="rId68"/>
    <p:sldId id="616" r:id="rId69"/>
    <p:sldId id="498" r:id="rId70"/>
    <p:sldId id="499" r:id="rId71"/>
    <p:sldId id="500" r:id="rId72"/>
    <p:sldId id="501" r:id="rId73"/>
    <p:sldId id="502" r:id="rId74"/>
    <p:sldId id="503" r:id="rId75"/>
    <p:sldId id="504" r:id="rId76"/>
    <p:sldId id="505" r:id="rId77"/>
    <p:sldId id="588" r:id="rId78"/>
    <p:sldId id="589" r:id="rId79"/>
    <p:sldId id="510" r:id="rId80"/>
    <p:sldId id="511" r:id="rId81"/>
    <p:sldId id="512" r:id="rId82"/>
    <p:sldId id="513" r:id="rId83"/>
    <p:sldId id="515" r:id="rId84"/>
    <p:sldId id="533" r:id="rId85"/>
    <p:sldId id="530" r:id="rId86"/>
    <p:sldId id="531" r:id="rId87"/>
    <p:sldId id="532" r:id="rId88"/>
    <p:sldId id="593" r:id="rId89"/>
    <p:sldId id="594" r:id="rId90"/>
    <p:sldId id="595" r:id="rId91"/>
    <p:sldId id="538" r:id="rId92"/>
    <p:sldId id="643" r:id="rId93"/>
    <p:sldId id="628" r:id="rId94"/>
    <p:sldId id="316" r:id="rId95"/>
    <p:sldId id="331" r:id="rId96"/>
    <p:sldId id="332" r:id="rId97"/>
    <p:sldId id="629" r:id="rId98"/>
    <p:sldId id="630" r:id="rId99"/>
    <p:sldId id="631" r:id="rId100"/>
    <p:sldId id="632" r:id="rId101"/>
    <p:sldId id="633" r:id="rId102"/>
    <p:sldId id="541" r:id="rId103"/>
    <p:sldId id="599" r:id="rId104"/>
    <p:sldId id="600" r:id="rId105"/>
    <p:sldId id="601" r:id="rId106"/>
    <p:sldId id="335" r:id="rId107"/>
    <p:sldId id="544" r:id="rId108"/>
    <p:sldId id="547" r:id="rId109"/>
    <p:sldId id="602" r:id="rId110"/>
    <p:sldId id="548" r:id="rId111"/>
    <p:sldId id="546" r:id="rId112"/>
    <p:sldId id="604" r:id="rId113"/>
    <p:sldId id="605" r:id="rId114"/>
    <p:sldId id="606" r:id="rId115"/>
    <p:sldId id="549" r:id="rId116"/>
    <p:sldId id="550" r:id="rId117"/>
    <p:sldId id="551" r:id="rId118"/>
    <p:sldId id="552" r:id="rId119"/>
    <p:sldId id="607" r:id="rId120"/>
    <p:sldId id="641" r:id="rId121"/>
    <p:sldId id="642" r:id="rId122"/>
    <p:sldId id="644" r:id="rId123"/>
    <p:sldId id="566" r:id="rId124"/>
    <p:sldId id="645" r:id="rId125"/>
    <p:sldId id="646" r:id="rId126"/>
    <p:sldId id="647" r:id="rId127"/>
    <p:sldId id="648" r:id="rId128"/>
    <p:sldId id="649" r:id="rId129"/>
    <p:sldId id="696" r:id="rId130"/>
    <p:sldId id="553" r:id="rId131"/>
    <p:sldId id="554" r:id="rId132"/>
    <p:sldId id="318" r:id="rId133"/>
    <p:sldId id="319" r:id="rId134"/>
    <p:sldId id="320" r:id="rId135"/>
    <p:sldId id="321" r:id="rId136"/>
    <p:sldId id="338" r:id="rId137"/>
    <p:sldId id="710" r:id="rId138"/>
    <p:sldId id="711" r:id="rId139"/>
    <p:sldId id="712" r:id="rId140"/>
    <p:sldId id="713" r:id="rId141"/>
    <p:sldId id="714" r:id="rId142"/>
    <p:sldId id="715" r:id="rId143"/>
    <p:sldId id="716" r:id="rId144"/>
    <p:sldId id="717" r:id="rId145"/>
    <p:sldId id="718" r:id="rId146"/>
    <p:sldId id="719" r:id="rId147"/>
    <p:sldId id="720" r:id="rId148"/>
    <p:sldId id="625" r:id="rId149"/>
    <p:sldId id="665" r:id="rId150"/>
    <p:sldId id="666" r:id="rId151"/>
    <p:sldId id="667" r:id="rId152"/>
    <p:sldId id="669" r:id="rId153"/>
    <p:sldId id="670" r:id="rId154"/>
    <p:sldId id="671" r:id="rId155"/>
    <p:sldId id="672" r:id="rId156"/>
    <p:sldId id="673" r:id="rId157"/>
    <p:sldId id="674" r:id="rId158"/>
    <p:sldId id="675" r:id="rId159"/>
    <p:sldId id="677" r:id="rId160"/>
    <p:sldId id="678" r:id="rId161"/>
    <p:sldId id="679" r:id="rId162"/>
    <p:sldId id="681" r:id="rId163"/>
    <p:sldId id="664" r:id="rId164"/>
    <p:sldId id="708" r:id="rId165"/>
    <p:sldId id="709" r:id="rId166"/>
    <p:sldId id="276" r:id="rId167"/>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hlink"/>
        </a:solidFill>
        <a:latin typeface="Arial" charset="0"/>
        <a:ea typeface="+mn-ea"/>
        <a:cs typeface="+mn-cs"/>
      </a:defRPr>
    </a:lvl1pPr>
    <a:lvl2pPr marL="457200" algn="l" rtl="0" eaLnBrk="0" fontAlgn="base" hangingPunct="0">
      <a:spcBef>
        <a:spcPct val="0"/>
      </a:spcBef>
      <a:spcAft>
        <a:spcPct val="0"/>
      </a:spcAft>
      <a:defRPr b="1" kern="1200">
        <a:solidFill>
          <a:schemeClr val="hlink"/>
        </a:solidFill>
        <a:latin typeface="Arial" charset="0"/>
        <a:ea typeface="+mn-ea"/>
        <a:cs typeface="+mn-cs"/>
      </a:defRPr>
    </a:lvl2pPr>
    <a:lvl3pPr marL="914400" algn="l" rtl="0" eaLnBrk="0" fontAlgn="base" hangingPunct="0">
      <a:spcBef>
        <a:spcPct val="0"/>
      </a:spcBef>
      <a:spcAft>
        <a:spcPct val="0"/>
      </a:spcAft>
      <a:defRPr b="1" kern="1200">
        <a:solidFill>
          <a:schemeClr val="hlink"/>
        </a:solidFill>
        <a:latin typeface="Arial" charset="0"/>
        <a:ea typeface="+mn-ea"/>
        <a:cs typeface="+mn-cs"/>
      </a:defRPr>
    </a:lvl3pPr>
    <a:lvl4pPr marL="1371600" algn="l" rtl="0" eaLnBrk="0" fontAlgn="base" hangingPunct="0">
      <a:spcBef>
        <a:spcPct val="0"/>
      </a:spcBef>
      <a:spcAft>
        <a:spcPct val="0"/>
      </a:spcAft>
      <a:defRPr b="1" kern="1200">
        <a:solidFill>
          <a:schemeClr val="hlink"/>
        </a:solidFill>
        <a:latin typeface="Arial" charset="0"/>
        <a:ea typeface="+mn-ea"/>
        <a:cs typeface="+mn-cs"/>
      </a:defRPr>
    </a:lvl4pPr>
    <a:lvl5pPr marL="1828800" algn="l" rtl="0" eaLnBrk="0" fontAlgn="base" hangingPunct="0">
      <a:spcBef>
        <a:spcPct val="0"/>
      </a:spcBef>
      <a:spcAft>
        <a:spcPct val="0"/>
      </a:spcAft>
      <a:defRPr b="1" kern="1200">
        <a:solidFill>
          <a:schemeClr val="hlink"/>
        </a:solidFill>
        <a:latin typeface="Arial" charset="0"/>
        <a:ea typeface="+mn-ea"/>
        <a:cs typeface="+mn-cs"/>
      </a:defRPr>
    </a:lvl5pPr>
    <a:lvl6pPr marL="2286000" algn="l" defTabSz="914400" rtl="0" eaLnBrk="1" latinLnBrk="0" hangingPunct="1">
      <a:defRPr b="1" kern="1200">
        <a:solidFill>
          <a:schemeClr val="hlink"/>
        </a:solidFill>
        <a:latin typeface="Arial" charset="0"/>
        <a:ea typeface="+mn-ea"/>
        <a:cs typeface="+mn-cs"/>
      </a:defRPr>
    </a:lvl6pPr>
    <a:lvl7pPr marL="2743200" algn="l" defTabSz="914400" rtl="0" eaLnBrk="1" latinLnBrk="0" hangingPunct="1">
      <a:defRPr b="1" kern="1200">
        <a:solidFill>
          <a:schemeClr val="hlink"/>
        </a:solidFill>
        <a:latin typeface="Arial" charset="0"/>
        <a:ea typeface="+mn-ea"/>
        <a:cs typeface="+mn-cs"/>
      </a:defRPr>
    </a:lvl7pPr>
    <a:lvl8pPr marL="3200400" algn="l" defTabSz="914400" rtl="0" eaLnBrk="1" latinLnBrk="0" hangingPunct="1">
      <a:defRPr b="1" kern="1200">
        <a:solidFill>
          <a:schemeClr val="hlink"/>
        </a:solidFill>
        <a:latin typeface="Arial" charset="0"/>
        <a:ea typeface="+mn-ea"/>
        <a:cs typeface="+mn-cs"/>
      </a:defRPr>
    </a:lvl8pPr>
    <a:lvl9pPr marL="3657600" algn="l" defTabSz="914400" rtl="0" eaLnBrk="1" latinLnBrk="0" hangingPunct="1">
      <a:defRPr b="1" kern="1200">
        <a:solidFill>
          <a:schemeClr val="hlink"/>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00"/>
    <a:srgbClr val="CC0000"/>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4" autoAdjust="0"/>
    <p:restoredTop sz="93625" autoAdjust="0"/>
  </p:normalViewPr>
  <p:slideViewPr>
    <p:cSldViewPr>
      <p:cViewPr varScale="1">
        <p:scale>
          <a:sx n="65" d="100"/>
          <a:sy n="65" d="100"/>
        </p:scale>
        <p:origin x="1278"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48"/>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08.xml"/><Relationship Id="rId21" Type="http://schemas.openxmlformats.org/officeDocument/2006/relationships/slide" Target="slides/slide12.xml"/><Relationship Id="rId42" Type="http://schemas.openxmlformats.org/officeDocument/2006/relationships/slide" Target="slides/slide33.xml"/><Relationship Id="rId63" Type="http://schemas.openxmlformats.org/officeDocument/2006/relationships/slide" Target="slides/slide54.xml"/><Relationship Id="rId84" Type="http://schemas.openxmlformats.org/officeDocument/2006/relationships/slide" Target="slides/slide75.xml"/><Relationship Id="rId138" Type="http://schemas.openxmlformats.org/officeDocument/2006/relationships/slide" Target="slides/slide129.xml"/><Relationship Id="rId159" Type="http://schemas.openxmlformats.org/officeDocument/2006/relationships/slide" Target="slides/slide150.xml"/><Relationship Id="rId170" Type="http://schemas.openxmlformats.org/officeDocument/2006/relationships/viewProps" Target="viewProps.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53" Type="http://schemas.openxmlformats.org/officeDocument/2006/relationships/slide" Target="slides/slide44.xml"/><Relationship Id="rId74" Type="http://schemas.openxmlformats.org/officeDocument/2006/relationships/slide" Target="slides/slide65.xml"/><Relationship Id="rId128" Type="http://schemas.openxmlformats.org/officeDocument/2006/relationships/slide" Target="slides/slide119.xml"/><Relationship Id="rId149" Type="http://schemas.openxmlformats.org/officeDocument/2006/relationships/slide" Target="slides/slide140.xml"/><Relationship Id="rId5" Type="http://schemas.openxmlformats.org/officeDocument/2006/relationships/slideMaster" Target="slideMasters/slideMaster5.xml"/><Relationship Id="rId95" Type="http://schemas.openxmlformats.org/officeDocument/2006/relationships/slide" Target="slides/slide86.xml"/><Relationship Id="rId160" Type="http://schemas.openxmlformats.org/officeDocument/2006/relationships/slide" Target="slides/slide151.xml"/><Relationship Id="rId22" Type="http://schemas.openxmlformats.org/officeDocument/2006/relationships/slide" Target="slides/slide13.xml"/><Relationship Id="rId43" Type="http://schemas.openxmlformats.org/officeDocument/2006/relationships/slide" Target="slides/slide34.xml"/><Relationship Id="rId64" Type="http://schemas.openxmlformats.org/officeDocument/2006/relationships/slide" Target="slides/slide55.xml"/><Relationship Id="rId118" Type="http://schemas.openxmlformats.org/officeDocument/2006/relationships/slide" Target="slides/slide109.xml"/><Relationship Id="rId139" Type="http://schemas.openxmlformats.org/officeDocument/2006/relationships/slide" Target="slides/slide130.xml"/><Relationship Id="rId85" Type="http://schemas.openxmlformats.org/officeDocument/2006/relationships/slide" Target="slides/slide76.xml"/><Relationship Id="rId150" Type="http://schemas.openxmlformats.org/officeDocument/2006/relationships/slide" Target="slides/slide141.xml"/><Relationship Id="rId171" Type="http://schemas.openxmlformats.org/officeDocument/2006/relationships/theme" Target="theme/theme1.xml"/><Relationship Id="rId12" Type="http://schemas.openxmlformats.org/officeDocument/2006/relationships/slide" Target="slides/slide3.xml"/><Relationship Id="rId33" Type="http://schemas.openxmlformats.org/officeDocument/2006/relationships/slide" Target="slides/slide24.xml"/><Relationship Id="rId108" Type="http://schemas.openxmlformats.org/officeDocument/2006/relationships/slide" Target="slides/slide99.xml"/><Relationship Id="rId129" Type="http://schemas.openxmlformats.org/officeDocument/2006/relationships/slide" Target="slides/slide120.xml"/><Relationship Id="rId54" Type="http://schemas.openxmlformats.org/officeDocument/2006/relationships/slide" Target="slides/slide45.xml"/><Relationship Id="rId70" Type="http://schemas.openxmlformats.org/officeDocument/2006/relationships/slide" Target="slides/slide61.xml"/><Relationship Id="rId75" Type="http://schemas.openxmlformats.org/officeDocument/2006/relationships/slide" Target="slides/slide66.xml"/><Relationship Id="rId91" Type="http://schemas.openxmlformats.org/officeDocument/2006/relationships/slide" Target="slides/slide82.xml"/><Relationship Id="rId96" Type="http://schemas.openxmlformats.org/officeDocument/2006/relationships/slide" Target="slides/slide87.xml"/><Relationship Id="rId140" Type="http://schemas.openxmlformats.org/officeDocument/2006/relationships/slide" Target="slides/slide131.xml"/><Relationship Id="rId145" Type="http://schemas.openxmlformats.org/officeDocument/2006/relationships/slide" Target="slides/slide136.xml"/><Relationship Id="rId161" Type="http://schemas.openxmlformats.org/officeDocument/2006/relationships/slide" Target="slides/slide152.xml"/><Relationship Id="rId166" Type="http://schemas.openxmlformats.org/officeDocument/2006/relationships/slide" Target="slides/slide157.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4.xml"/><Relationship Id="rId28" Type="http://schemas.openxmlformats.org/officeDocument/2006/relationships/slide" Target="slides/slide19.xml"/><Relationship Id="rId49" Type="http://schemas.openxmlformats.org/officeDocument/2006/relationships/slide" Target="slides/slide40.xml"/><Relationship Id="rId114" Type="http://schemas.openxmlformats.org/officeDocument/2006/relationships/slide" Target="slides/slide105.xml"/><Relationship Id="rId119" Type="http://schemas.openxmlformats.org/officeDocument/2006/relationships/slide" Target="slides/slide110.xml"/><Relationship Id="rId44" Type="http://schemas.openxmlformats.org/officeDocument/2006/relationships/slide" Target="slides/slide35.xml"/><Relationship Id="rId60" Type="http://schemas.openxmlformats.org/officeDocument/2006/relationships/slide" Target="slides/slide51.xml"/><Relationship Id="rId65" Type="http://schemas.openxmlformats.org/officeDocument/2006/relationships/slide" Target="slides/slide56.xml"/><Relationship Id="rId81" Type="http://schemas.openxmlformats.org/officeDocument/2006/relationships/slide" Target="slides/slide72.xml"/><Relationship Id="rId86" Type="http://schemas.openxmlformats.org/officeDocument/2006/relationships/slide" Target="slides/slide77.xml"/><Relationship Id="rId130" Type="http://schemas.openxmlformats.org/officeDocument/2006/relationships/slide" Target="slides/slide121.xml"/><Relationship Id="rId135" Type="http://schemas.openxmlformats.org/officeDocument/2006/relationships/slide" Target="slides/slide126.xml"/><Relationship Id="rId151" Type="http://schemas.openxmlformats.org/officeDocument/2006/relationships/slide" Target="slides/slide142.xml"/><Relationship Id="rId156" Type="http://schemas.openxmlformats.org/officeDocument/2006/relationships/slide" Target="slides/slide147.xml"/><Relationship Id="rId172" Type="http://schemas.openxmlformats.org/officeDocument/2006/relationships/tableStyles" Target="tableStyles.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slide" Target="slides/slide10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120" Type="http://schemas.openxmlformats.org/officeDocument/2006/relationships/slide" Target="slides/slide111.xml"/><Relationship Id="rId125" Type="http://schemas.openxmlformats.org/officeDocument/2006/relationships/slide" Target="slides/slide116.xml"/><Relationship Id="rId141" Type="http://schemas.openxmlformats.org/officeDocument/2006/relationships/slide" Target="slides/slide132.xml"/><Relationship Id="rId146" Type="http://schemas.openxmlformats.org/officeDocument/2006/relationships/slide" Target="slides/slide137.xml"/><Relationship Id="rId167" Type="http://schemas.openxmlformats.org/officeDocument/2006/relationships/slide" Target="slides/slide158.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162" Type="http://schemas.openxmlformats.org/officeDocument/2006/relationships/slide" Target="slides/slide153.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15" Type="http://schemas.openxmlformats.org/officeDocument/2006/relationships/slide" Target="slides/slide106.xml"/><Relationship Id="rId131" Type="http://schemas.openxmlformats.org/officeDocument/2006/relationships/slide" Target="slides/slide122.xml"/><Relationship Id="rId136" Type="http://schemas.openxmlformats.org/officeDocument/2006/relationships/slide" Target="slides/slide127.xml"/><Relationship Id="rId157" Type="http://schemas.openxmlformats.org/officeDocument/2006/relationships/slide" Target="slides/slide148.xml"/><Relationship Id="rId61" Type="http://schemas.openxmlformats.org/officeDocument/2006/relationships/slide" Target="slides/slide52.xml"/><Relationship Id="rId82" Type="http://schemas.openxmlformats.org/officeDocument/2006/relationships/slide" Target="slides/slide73.xml"/><Relationship Id="rId152" Type="http://schemas.openxmlformats.org/officeDocument/2006/relationships/slide" Target="slides/slide14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126" Type="http://schemas.openxmlformats.org/officeDocument/2006/relationships/slide" Target="slides/slide117.xml"/><Relationship Id="rId147" Type="http://schemas.openxmlformats.org/officeDocument/2006/relationships/slide" Target="slides/slide138.xml"/><Relationship Id="rId16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slide" Target="slides/slide112.xml"/><Relationship Id="rId142" Type="http://schemas.openxmlformats.org/officeDocument/2006/relationships/slide" Target="slides/slide133.xml"/><Relationship Id="rId163" Type="http://schemas.openxmlformats.org/officeDocument/2006/relationships/slide" Target="slides/slide154.xml"/><Relationship Id="rId3" Type="http://schemas.openxmlformats.org/officeDocument/2006/relationships/slideMaster" Target="slideMasters/slideMaster3.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116" Type="http://schemas.openxmlformats.org/officeDocument/2006/relationships/slide" Target="slides/slide107.xml"/><Relationship Id="rId137" Type="http://schemas.openxmlformats.org/officeDocument/2006/relationships/slide" Target="slides/slide128.xml"/><Relationship Id="rId158" Type="http://schemas.openxmlformats.org/officeDocument/2006/relationships/slide" Target="slides/slide149.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slide" Target="slides/slide79.xml"/><Relationship Id="rId111" Type="http://schemas.openxmlformats.org/officeDocument/2006/relationships/slide" Target="slides/slide102.xml"/><Relationship Id="rId132" Type="http://schemas.openxmlformats.org/officeDocument/2006/relationships/slide" Target="slides/slide123.xml"/><Relationship Id="rId153" Type="http://schemas.openxmlformats.org/officeDocument/2006/relationships/slide" Target="slides/slide144.xml"/><Relationship Id="rId15" Type="http://schemas.openxmlformats.org/officeDocument/2006/relationships/slide" Target="slides/slide6.xml"/><Relationship Id="rId36" Type="http://schemas.openxmlformats.org/officeDocument/2006/relationships/slide" Target="slides/slide27.xml"/><Relationship Id="rId57" Type="http://schemas.openxmlformats.org/officeDocument/2006/relationships/slide" Target="slides/slide48.xml"/><Relationship Id="rId106" Type="http://schemas.openxmlformats.org/officeDocument/2006/relationships/slide" Target="slides/slide97.xml"/><Relationship Id="rId127" Type="http://schemas.openxmlformats.org/officeDocument/2006/relationships/slide" Target="slides/slide118.xml"/><Relationship Id="rId10" Type="http://schemas.openxmlformats.org/officeDocument/2006/relationships/slide" Target="slides/slide1.xml"/><Relationship Id="rId31" Type="http://schemas.openxmlformats.org/officeDocument/2006/relationships/slide" Target="slides/slide22.xml"/><Relationship Id="rId52" Type="http://schemas.openxmlformats.org/officeDocument/2006/relationships/slide" Target="slides/slide43.xml"/><Relationship Id="rId73" Type="http://schemas.openxmlformats.org/officeDocument/2006/relationships/slide" Target="slides/slide64.xml"/><Relationship Id="rId78" Type="http://schemas.openxmlformats.org/officeDocument/2006/relationships/slide" Target="slides/slide69.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122" Type="http://schemas.openxmlformats.org/officeDocument/2006/relationships/slide" Target="slides/slide113.xml"/><Relationship Id="rId143" Type="http://schemas.openxmlformats.org/officeDocument/2006/relationships/slide" Target="slides/slide134.xml"/><Relationship Id="rId148" Type="http://schemas.openxmlformats.org/officeDocument/2006/relationships/slide" Target="slides/slide139.xml"/><Relationship Id="rId164" Type="http://schemas.openxmlformats.org/officeDocument/2006/relationships/slide" Target="slides/slide155.xml"/><Relationship Id="rId16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 Target="slides/slide17.xml"/><Relationship Id="rId47" Type="http://schemas.openxmlformats.org/officeDocument/2006/relationships/slide" Target="slides/slide38.xml"/><Relationship Id="rId68" Type="http://schemas.openxmlformats.org/officeDocument/2006/relationships/slide" Target="slides/slide59.xml"/><Relationship Id="rId89" Type="http://schemas.openxmlformats.org/officeDocument/2006/relationships/slide" Target="slides/slide80.xml"/><Relationship Id="rId112" Type="http://schemas.openxmlformats.org/officeDocument/2006/relationships/slide" Target="slides/slide103.xml"/><Relationship Id="rId133" Type="http://schemas.openxmlformats.org/officeDocument/2006/relationships/slide" Target="slides/slide124.xml"/><Relationship Id="rId154" Type="http://schemas.openxmlformats.org/officeDocument/2006/relationships/slide" Target="slides/slide145.xml"/><Relationship Id="rId16" Type="http://schemas.openxmlformats.org/officeDocument/2006/relationships/slide" Target="slides/slide7.xml"/><Relationship Id="rId37" Type="http://schemas.openxmlformats.org/officeDocument/2006/relationships/slide" Target="slides/slide28.xml"/><Relationship Id="rId58" Type="http://schemas.openxmlformats.org/officeDocument/2006/relationships/slide" Target="slides/slide49.xml"/><Relationship Id="rId79" Type="http://schemas.openxmlformats.org/officeDocument/2006/relationships/slide" Target="slides/slide70.xml"/><Relationship Id="rId102" Type="http://schemas.openxmlformats.org/officeDocument/2006/relationships/slide" Target="slides/slide93.xml"/><Relationship Id="rId123" Type="http://schemas.openxmlformats.org/officeDocument/2006/relationships/slide" Target="slides/slide114.xml"/><Relationship Id="rId144" Type="http://schemas.openxmlformats.org/officeDocument/2006/relationships/slide" Target="slides/slide135.xml"/><Relationship Id="rId90" Type="http://schemas.openxmlformats.org/officeDocument/2006/relationships/slide" Target="slides/slide81.xml"/><Relationship Id="rId165" Type="http://schemas.openxmlformats.org/officeDocument/2006/relationships/slide" Target="slides/slide156.xml"/><Relationship Id="rId27" Type="http://schemas.openxmlformats.org/officeDocument/2006/relationships/slide" Target="slides/slide18.xml"/><Relationship Id="rId48" Type="http://schemas.openxmlformats.org/officeDocument/2006/relationships/slide" Target="slides/slide39.xml"/><Relationship Id="rId69" Type="http://schemas.openxmlformats.org/officeDocument/2006/relationships/slide" Target="slides/slide60.xml"/><Relationship Id="rId113" Type="http://schemas.openxmlformats.org/officeDocument/2006/relationships/slide" Target="slides/slide104.xml"/><Relationship Id="rId134" Type="http://schemas.openxmlformats.org/officeDocument/2006/relationships/slide" Target="slides/slide125.xml"/><Relationship Id="rId80" Type="http://schemas.openxmlformats.org/officeDocument/2006/relationships/slide" Target="slides/slide71.xml"/><Relationship Id="rId155" Type="http://schemas.openxmlformats.org/officeDocument/2006/relationships/slide" Target="slides/slide146.xml"/><Relationship Id="rId17" Type="http://schemas.openxmlformats.org/officeDocument/2006/relationships/slide" Target="slides/slide8.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slide" Target="slides/slide94.xml"/><Relationship Id="rId124" Type="http://schemas.openxmlformats.org/officeDocument/2006/relationships/slide" Target="slides/slide1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solidFill>
                  <a:schemeClr val="tx1"/>
                </a:solidFill>
              </a:defRPr>
            </a:lvl1pPr>
          </a:lstStyle>
          <a:p>
            <a:pPr>
              <a:defRPr/>
            </a:pPr>
            <a:endParaRPr lang="zh-CN" altLang="en-US"/>
          </a:p>
        </p:txBody>
      </p:sp>
      <p:sp>
        <p:nvSpPr>
          <p:cNvPr id="1003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solidFill>
                  <a:schemeClr val="tx1"/>
                </a:solidFill>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03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003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solidFill>
                  <a:schemeClr val="tx1"/>
                </a:solidFill>
              </a:defRPr>
            </a:lvl1pPr>
          </a:lstStyle>
          <a:p>
            <a:pPr>
              <a:defRPr/>
            </a:pPr>
            <a:endParaRPr lang="en-US" altLang="zh-CN"/>
          </a:p>
        </p:txBody>
      </p:sp>
      <p:sp>
        <p:nvSpPr>
          <p:cNvPr id="1003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solidFill>
                  <a:schemeClr val="tx1"/>
                </a:solidFill>
              </a:defRPr>
            </a:lvl1pPr>
          </a:lstStyle>
          <a:p>
            <a:pPr>
              <a:defRPr/>
            </a:pPr>
            <a:fld id="{C48A8E5A-DCB8-4992-B257-B6ABD531F07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a:t>
            </a:fld>
            <a:endParaRPr lang="en-US" altLang="zh-CN"/>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136</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1018470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137</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941548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138</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1071511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139</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1111693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C46058DD-F279-4BF8-856F-33B019199A08}" type="slidenum">
              <a:rPr lang="zh-CN" altLang="en-US" smtClean="0"/>
              <a:pPr/>
              <a:t>158</a:t>
            </a:fld>
            <a:endParaRPr lang="en-US" altLang="zh-CN"/>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DAB7EAD8-5F64-4966-9209-2398F567666B}" type="slidenum">
              <a:rPr lang="zh-CN" altLang="en-US"/>
              <a:pPr>
                <a:defRPr/>
              </a:pPr>
              <a:t>‹#›</a:t>
            </a:fld>
            <a:endParaRPr lang="en-US" altLang="zh-CN"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9456F67D-CEA8-4E08-9014-9BF76C4F33C5}" type="slidenum">
              <a:rPr lang="zh-CN" altLang="en-US"/>
              <a:pPr>
                <a:defRPr/>
              </a:pPr>
              <a:t>‹#›</a:t>
            </a:fld>
            <a:endParaRPr lang="en-US" altLang="zh-CN"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60111870-AA90-490C-A807-CED1C565F592}" type="slidenum">
              <a:rPr lang="zh-CN" altLang="en-US"/>
              <a:pPr>
                <a:defRPr/>
              </a:pPr>
              <a:t>‹#›</a:t>
            </a:fld>
            <a:endParaRPr lang="en-US" altLang="zh-CN"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1730240B-D774-4A5B-975F-8FAC8EEF4EF3}" type="slidenum">
              <a:rPr lang="zh-CN" altLang="en-US"/>
              <a:pPr>
                <a:defRPr/>
              </a:pPr>
              <a:t>‹#›</a:t>
            </a:fld>
            <a:endParaRPr lang="en-US" altLang="zh-CN"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6845D308-4927-4C9D-974F-FE7CB13F1AFC}" type="slidenum">
              <a:rPr lang="zh-CN" altLang="en-US"/>
              <a:pPr>
                <a:defRPr/>
              </a:pPr>
              <a:t>‹#›</a:t>
            </a:fld>
            <a:endParaRPr lang="en-US" altLang="zh-CN" dirty="0"/>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44EA8452-4BF2-44B9-8931-95287FC37002}" type="slidenum">
              <a:rPr lang="zh-CN" altLang="en-US"/>
              <a:pPr>
                <a:defRPr/>
              </a:pPr>
              <a:t>‹#›</a:t>
            </a:fld>
            <a:endParaRPr lang="en-US" altLang="zh-CN" dirty="0"/>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776247BC-5F02-4B08-8F4E-836E61035D2D}" type="slidenum">
              <a:rPr lang="zh-CN" altLang="en-US"/>
              <a:pPr>
                <a:defRPr/>
              </a:pPr>
              <a:t>‹#›</a:t>
            </a:fld>
            <a:endParaRPr lang="en-US" altLang="zh-CN" dirty="0"/>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1A7992A9-8956-46EF-A7A8-17D3B862A68F}" type="slidenum">
              <a:rPr lang="zh-CN" altLang="en-US"/>
              <a:pPr>
                <a:defRPr/>
              </a:pPr>
              <a:t>‹#›</a:t>
            </a:fld>
            <a:endParaRPr lang="en-US" altLang="zh-CN" dirty="0"/>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B8BC9CF6-6902-4CE0-9682-1ADE0A649B9F}" type="slidenum">
              <a:rPr lang="zh-CN" altLang="en-US"/>
              <a:pPr>
                <a:defRPr/>
              </a:pPr>
              <a:t>‹#›</a:t>
            </a:fld>
            <a:endParaRPr lang="en-US" altLang="zh-CN" dirty="0"/>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hasCustomPrompt="1"/>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extLst>
      <p:ext uri="{BB962C8B-B14F-4D97-AF65-F5344CB8AC3E}">
        <p14:creationId xmlns:p14="http://schemas.microsoft.com/office/powerpoint/2010/main" val="283557859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9899E1C8-0E6C-47CB-9C8F-066517D9CE5A}" type="slidenum">
              <a:rPr lang="zh-CN" altLang="en-US"/>
              <a:pPr>
                <a:defRPr/>
              </a:pPr>
              <a:t>‹#›</a:t>
            </a:fld>
            <a:endParaRPr lang="en-US" altLang="zh-CN" dirty="0"/>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60111870-AA90-490C-A807-CED1C565F592}" type="slidenum">
              <a:rPr lang="zh-CN" altLang="en-US" dirty="0" smtClean="0"/>
              <a:pPr>
                <a:defRPr/>
              </a:pPr>
              <a:t>‹#›</a:t>
            </a:fld>
            <a:endParaRPr lang="en-US" altLang="zh-CN" dirty="0"/>
          </a:p>
        </p:txBody>
      </p:sp>
    </p:spTree>
    <p:extLst>
      <p:ext uri="{BB962C8B-B14F-4D97-AF65-F5344CB8AC3E}">
        <p14:creationId xmlns:p14="http://schemas.microsoft.com/office/powerpoint/2010/main" val="1820759627"/>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1730240B-D774-4A5B-975F-8FAC8EEF4EF3}" type="slidenum">
              <a:rPr lang="zh-CN" altLang="en-US" dirty="0" smtClean="0"/>
              <a:pPr>
                <a:defRPr/>
              </a:pPr>
              <a:t>‹#›</a:t>
            </a:fld>
            <a:endParaRPr lang="en-US" altLang="zh-CN" dirty="0"/>
          </a:p>
        </p:txBody>
      </p:sp>
    </p:spTree>
    <p:extLst>
      <p:ext uri="{BB962C8B-B14F-4D97-AF65-F5344CB8AC3E}">
        <p14:creationId xmlns:p14="http://schemas.microsoft.com/office/powerpoint/2010/main" val="1346410284"/>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6845D308-4927-4C9D-974F-FE7CB13F1AFC}" type="slidenum">
              <a:rPr lang="zh-CN" altLang="en-US" dirty="0" smtClean="0"/>
              <a:pPr>
                <a:defRPr/>
              </a:pPr>
              <a:t>‹#›</a:t>
            </a:fld>
            <a:endParaRPr lang="en-US" altLang="zh-CN" dirty="0"/>
          </a:p>
        </p:txBody>
      </p:sp>
    </p:spTree>
    <p:extLst>
      <p:ext uri="{BB962C8B-B14F-4D97-AF65-F5344CB8AC3E}">
        <p14:creationId xmlns:p14="http://schemas.microsoft.com/office/powerpoint/2010/main" val="2606259626"/>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p:txBody>
          <a:bodyPr/>
          <a:lstStyle>
            <a:lvl1pPr>
              <a:defRPr/>
            </a:lvl1pPr>
          </a:lstStyle>
          <a:p>
            <a:pPr>
              <a:defRPr/>
            </a:pPr>
            <a:r>
              <a:rPr lang="en-US" altLang="zh-CN" dirty="0"/>
              <a:t>www.bjzghzbx.com                                                                                                                                                                      </a:t>
            </a:r>
            <a:fld id="{44EA8452-4BF2-44B9-8931-95287FC37002}" type="slidenum">
              <a:rPr lang="zh-CN" altLang="en-US" dirty="0" smtClean="0"/>
              <a:pPr>
                <a:defRPr/>
              </a:pPr>
              <a:t>‹#›</a:t>
            </a:fld>
            <a:endParaRPr lang="en-US" altLang="zh-CN" dirty="0"/>
          </a:p>
        </p:txBody>
      </p:sp>
    </p:spTree>
    <p:extLst>
      <p:ext uri="{BB962C8B-B14F-4D97-AF65-F5344CB8AC3E}">
        <p14:creationId xmlns:p14="http://schemas.microsoft.com/office/powerpoint/2010/main" val="3988398573"/>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p:txBody>
          <a:bodyPr/>
          <a:lstStyle>
            <a:lvl1pPr>
              <a:defRPr/>
            </a:lvl1pPr>
          </a:lstStyle>
          <a:p>
            <a:pPr>
              <a:defRPr/>
            </a:pPr>
            <a:r>
              <a:rPr lang="en-US" altLang="zh-CN" dirty="0"/>
              <a:t>www.bjzghzbx.com                                                                                                                                                                      </a:t>
            </a:r>
            <a:fld id="{776247BC-5F02-4B08-8F4E-836E61035D2D}" type="slidenum">
              <a:rPr lang="zh-CN" altLang="en-US" dirty="0" smtClean="0"/>
              <a:pPr>
                <a:defRPr/>
              </a:pPr>
              <a:t>‹#›</a:t>
            </a:fld>
            <a:endParaRPr lang="en-US" altLang="zh-CN" dirty="0"/>
          </a:p>
        </p:txBody>
      </p:sp>
    </p:spTree>
    <p:extLst>
      <p:ext uri="{BB962C8B-B14F-4D97-AF65-F5344CB8AC3E}">
        <p14:creationId xmlns:p14="http://schemas.microsoft.com/office/powerpoint/2010/main" val="2681689936"/>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ltLang="zh-CN" dirty="0"/>
              <a:t>www.bjzghzbx.com                                                                                                                                                                      </a:t>
            </a:r>
            <a:fld id="{1A7992A9-8956-46EF-A7A8-17D3B862A68F}" type="slidenum">
              <a:rPr lang="zh-CN" altLang="en-US" dirty="0" smtClean="0"/>
              <a:pPr>
                <a:defRPr/>
              </a:pPr>
              <a:t>‹#›</a:t>
            </a:fld>
            <a:endParaRPr lang="en-US" altLang="zh-CN" dirty="0"/>
          </a:p>
        </p:txBody>
      </p:sp>
    </p:spTree>
    <p:extLst>
      <p:ext uri="{BB962C8B-B14F-4D97-AF65-F5344CB8AC3E}">
        <p14:creationId xmlns:p14="http://schemas.microsoft.com/office/powerpoint/2010/main" val="1362735766"/>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B8BC9CF6-6902-4CE0-9682-1ADE0A649B9F}" type="slidenum">
              <a:rPr lang="zh-CN" altLang="en-US" dirty="0" smtClean="0"/>
              <a:pPr>
                <a:defRPr/>
              </a:pPr>
              <a:t>‹#›</a:t>
            </a:fld>
            <a:endParaRPr lang="en-US" altLang="zh-CN" dirty="0"/>
          </a:p>
        </p:txBody>
      </p:sp>
    </p:spTree>
    <p:extLst>
      <p:ext uri="{BB962C8B-B14F-4D97-AF65-F5344CB8AC3E}">
        <p14:creationId xmlns:p14="http://schemas.microsoft.com/office/powerpoint/2010/main" val="1990644589"/>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9899E1C8-0E6C-47CB-9C8F-066517D9CE5A}" type="slidenum">
              <a:rPr lang="zh-CN" altLang="en-US" dirty="0" smtClean="0"/>
              <a:pPr>
                <a:defRPr/>
              </a:pPr>
              <a:t>‹#›</a:t>
            </a:fld>
            <a:endParaRPr lang="en-US" altLang="zh-CN" dirty="0"/>
          </a:p>
        </p:txBody>
      </p:sp>
    </p:spTree>
    <p:extLst>
      <p:ext uri="{BB962C8B-B14F-4D97-AF65-F5344CB8AC3E}">
        <p14:creationId xmlns:p14="http://schemas.microsoft.com/office/powerpoint/2010/main" val="3737340699"/>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DAB7EAD8-5F64-4966-9209-2398F567666B}" type="slidenum">
              <a:rPr lang="zh-CN" altLang="en-US" dirty="0" smtClean="0"/>
              <a:pPr>
                <a:defRPr/>
              </a:pPr>
              <a:t>‹#›</a:t>
            </a:fld>
            <a:endParaRPr lang="en-US" altLang="zh-CN" dirty="0"/>
          </a:p>
        </p:txBody>
      </p:sp>
    </p:spTree>
    <p:extLst>
      <p:ext uri="{BB962C8B-B14F-4D97-AF65-F5344CB8AC3E}">
        <p14:creationId xmlns:p14="http://schemas.microsoft.com/office/powerpoint/2010/main" val="536689201"/>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9456F67D-CEA8-4E08-9014-9BF76C4F33C5}" type="slidenum">
              <a:rPr lang="zh-CN" altLang="en-US" dirty="0" smtClean="0"/>
              <a:pPr>
                <a:defRPr/>
              </a:pPr>
              <a:t>‹#›</a:t>
            </a:fld>
            <a:endParaRPr lang="en-US" altLang="zh-CN" dirty="0"/>
          </a:p>
        </p:txBody>
      </p:sp>
    </p:spTree>
    <p:extLst>
      <p:ext uri="{BB962C8B-B14F-4D97-AF65-F5344CB8AC3E}">
        <p14:creationId xmlns:p14="http://schemas.microsoft.com/office/powerpoint/2010/main" val="1631489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787"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ln>
        </p:spPr>
        <p:txBody>
          <a:bodyPr vert="horz" wrap="square" lIns="91440" tIns="45720" rIns="91440" bIns="45720" numCol="1" anchor="t" anchorCtr="0" compatLnSpc="1"/>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ln>
        </p:spPr>
        <p:txBody>
          <a:bodyPr vert="horz" wrap="square" lIns="91440" tIns="45720" rIns="91440" bIns="45720" numCol="1" anchor="ctr" anchorCtr="0" compatLnSpc="1"/>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dirty="0" smtClean="0"/>
              <a:pPr>
                <a:defRPr/>
              </a:pPr>
              <a:t>‹#›</a:t>
            </a:fld>
            <a:endParaRPr lang="en-US" altLang="zh-CN" dirty="0"/>
          </a:p>
        </p:txBody>
      </p:sp>
    </p:spTree>
    <p:extLst>
      <p:ext uri="{BB962C8B-B14F-4D97-AF65-F5344CB8AC3E}">
        <p14:creationId xmlns:p14="http://schemas.microsoft.com/office/powerpoint/2010/main" val="2032349547"/>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67"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0.xml"/></Relationships>
</file>

<file path=ppt/slides/_rels/slide10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10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9.xml"/></Relationships>
</file>

<file path=ppt/slides/_rels/slide10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9.xml"/></Relationships>
</file>

<file path=ppt/slides/_rels/slide10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9.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0.xml"/></Relationships>
</file>

<file path=ppt/slides/_rels/slide11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9.xml"/></Relationships>
</file>

<file path=ppt/slides/_rels/slide11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9.xml"/></Relationships>
</file>

<file path=ppt/slides/_rels/slide1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1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11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9.xml"/></Relationships>
</file>

<file path=ppt/slides/_rels/slide11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9.xml"/></Relationships>
</file>

<file path=ppt/slides/_rels/slide11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9.xml"/></Relationships>
</file>

<file path=ppt/slides/_rels/slide11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79.xml"/></Relationships>
</file>

<file path=ppt/slides/_rels/slide11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79.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0.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0.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0.xml"/></Relationships>
</file>

<file path=ppt/slides/_rels/slide1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6.png"/></Relationships>
</file>

<file path=ppt/slides/_rels/slide1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90.xml"/></Relationships>
</file>

<file path=ppt/slides/_rels/slide15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0.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5.xml"/></Relationships>
</file>

<file path=ppt/slides/_rels/slide5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90.xml"/><Relationship Id="rId1" Type="http://schemas.openxmlformats.org/officeDocument/2006/relationships/themeOverride" Target="../theme/themeOverride1.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0.xml"/></Relationships>
</file>

<file path=ppt/slides/_rels/slide7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6.xml"/></Relationships>
</file>

<file path=ppt/slides/_rels/slide7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6.xml"/></Relationships>
</file>

<file path=ppt/slides/_rels/slide7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0.xml"/></Relationships>
</file>

<file path=ppt/slides/_rels/slide8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7.xml"/></Relationships>
</file>

<file path=ppt/slides/_rels/slide8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8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8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0.xml"/></Relationships>
</file>

<file path=ppt/slides/_rels/slide9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9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9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8.xml"/></Relationships>
</file>

<file path=ppt/slides/_rels/slide9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8.xml"/></Relationships>
</file>

<file path=ppt/slides/_rels/slide9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8.xml"/></Relationships>
</file>

<file path=ppt/slides/_rels/slide9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8.xml"/></Relationships>
</file>

<file path=ppt/slides/_rels/slide9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a:xfrm>
            <a:off x="1331640" y="3717032"/>
            <a:ext cx="6553200" cy="1008112"/>
          </a:xfrm>
          <a:effectLst>
            <a:outerShdw blurRad="50800" dist="38100" dir="5400000" algn="t" rotWithShape="0">
              <a:prstClr val="black">
                <a:alpha val="40000"/>
              </a:prstClr>
            </a:outerShdw>
            <a:reflection blurRad="6350" stA="50000" endA="300" endPos="55000" dir="5400000" sy="-100000" algn="bl" rotWithShape="0"/>
          </a:effectLst>
        </p:spPr>
        <p:txBody>
          <a:bodyPr/>
          <a:lstStyle/>
          <a:p>
            <a:r>
              <a:rPr lang="zh-CN" altLang="en-US" sz="4400" b="1" dirty="0">
                <a:solidFill>
                  <a:srgbClr val="FFC000"/>
                </a:solidFill>
                <a:effectLst>
                  <a:outerShdw blurRad="50800" dist="38100" dir="8100000" algn="tr" rotWithShape="0">
                    <a:prstClr val="black">
                      <a:alpha val="40000"/>
                    </a:prstClr>
                  </a:outerShdw>
                </a:effectLst>
              </a:rPr>
              <a:t>培训教程</a:t>
            </a:r>
            <a:endParaRPr lang="en-US" altLang="zh-CN" sz="4400" b="1" dirty="0">
              <a:solidFill>
                <a:srgbClr val="FFC000"/>
              </a:solidFill>
              <a:effectLst>
                <a:outerShdw blurRad="50800" dist="38100" dir="8100000" algn="tr" rotWithShape="0">
                  <a:prstClr val="black">
                    <a:alpha val="40000"/>
                  </a:prstClr>
                </a:outerShdw>
              </a:effectLst>
            </a:endParaRPr>
          </a:p>
        </p:txBody>
      </p:sp>
      <p:sp>
        <p:nvSpPr>
          <p:cNvPr id="2050" name="Rectangle 2"/>
          <p:cNvSpPr>
            <a:spLocks noGrp="1" noChangeArrowheads="1"/>
          </p:cNvSpPr>
          <p:nvPr>
            <p:ph type="ctrTitle"/>
          </p:nvPr>
        </p:nvSpPr>
        <p:spPr>
          <a:xfrm>
            <a:off x="0" y="1844824"/>
            <a:ext cx="9144000" cy="1584176"/>
          </a:xfrm>
          <a:effectLst>
            <a:outerShdw blurRad="50800" dist="38100" dir="5400000" algn="t" rotWithShape="0">
              <a:prstClr val="black">
                <a:alpha val="40000"/>
              </a:prstClr>
            </a:outerShdw>
          </a:effectLst>
        </p:spPr>
        <p:txBody>
          <a:bodyPr/>
          <a:lstStyle/>
          <a:p>
            <a:r>
              <a:rPr lang="zh-CN" altLang="en-US" sz="4400" dirty="0"/>
              <a:t>中国职工保险互助会北京办事处</a:t>
            </a:r>
            <a:r>
              <a:rPr lang="en-US" altLang="zh-CN" sz="4400" dirty="0"/>
              <a:t/>
            </a:r>
            <a:br>
              <a:rPr lang="en-US" altLang="zh-CN" sz="4400" dirty="0"/>
            </a:br>
            <a:r>
              <a:rPr lang="zh-CN" altLang="en-US" sz="4400" dirty="0"/>
              <a:t>业务管理系统</a:t>
            </a:r>
          </a:p>
        </p:txBody>
      </p:sp>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20" y="571480"/>
            <a:ext cx="1071570" cy="985131"/>
          </a:xfrm>
          <a:prstGeom prst="rect">
            <a:avLst/>
          </a:prstGeom>
          <a:noFill/>
          <a:ln w="9525">
            <a:noFill/>
            <a:miter lim="800000"/>
            <a:headEnd/>
            <a:tailEnd/>
          </a:ln>
        </p:spPr>
      </p:pic>
      <p:sp>
        <p:nvSpPr>
          <p:cNvPr id="7" name="TextBox 6"/>
          <p:cNvSpPr txBox="1"/>
          <p:nvPr/>
        </p:nvSpPr>
        <p:spPr>
          <a:xfrm>
            <a:off x="142844" y="6215082"/>
            <a:ext cx="1428760" cy="369332"/>
          </a:xfrm>
          <a:prstGeom prst="rect">
            <a:avLst/>
          </a:prstGeom>
          <a:noFill/>
        </p:spPr>
        <p:txBody>
          <a:bodyPr wrap="square" rtlCol="0">
            <a:spAutoFit/>
          </a:bodyPr>
          <a:lstStyle/>
          <a:p>
            <a:r>
              <a:rPr lang="zh-CN" altLang="en-US" dirty="0"/>
              <a:t>版本：</a:t>
            </a:r>
            <a:r>
              <a:rPr lang="en-US" altLang="zh-CN" dirty="0"/>
              <a:t>1.1.2</a:t>
            </a:r>
            <a:endParaRPr lang="zh-CN" altLang="en-US" dirty="0"/>
          </a:p>
        </p:txBody>
      </p:sp>
      <p:pic>
        <p:nvPicPr>
          <p:cNvPr id="3" name="图片 2" descr="图片包含 纵横字谜, 文字&#10;&#10;已生成极高可信度的说明">
            <a:extLst>
              <a:ext uri="{FF2B5EF4-FFF2-40B4-BE49-F238E27FC236}">
                <a16:creationId xmlns:a16="http://schemas.microsoft.com/office/drawing/2014/main" id="{EFA3352F-4068-498D-85A4-2D77F0ED0D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6376" y="5410070"/>
            <a:ext cx="1206724" cy="1206724"/>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44064" cy="5786478"/>
          </a:xfrm>
          <a:prstGeom prst="rect">
            <a:avLst/>
          </a:prstGeom>
          <a:noFill/>
          <a:ln w="9525">
            <a:noFill/>
            <a:miter lim="800000"/>
            <a:headEnd/>
            <a:tailEnd/>
          </a:ln>
          <a:effectLst/>
        </p:spPr>
      </p:pic>
      <p:sp>
        <p:nvSpPr>
          <p:cNvPr id="7170"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5991C8B5-FAD7-4A90-8F02-F54F08AA3756}" type="slidenum">
              <a:rPr kumimoji="0" lang="zh-CN" altLang="en-US" sz="1000" b="1" i="0" u="none" strike="noStrike" kern="1200" cap="none" spc="0" normalizeH="0" baseline="0" noProof="0" dirty="0">
                <a:ln>
                  <a:noFill/>
                </a:ln>
                <a:solidFill>
                  <a:srgbClr val="FFFFFF"/>
                </a:solidFill>
                <a:effectLst/>
                <a:uLnTx/>
                <a:uFillTx/>
                <a:latin typeface="Verdana"/>
                <a:ea typeface="宋体"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7" name="矩形标注 6"/>
          <p:cNvSpPr>
            <a:spLocks noChangeArrowheads="1"/>
          </p:cNvSpPr>
          <p:nvPr/>
        </p:nvSpPr>
        <p:spPr bwMode="auto">
          <a:xfrm>
            <a:off x="428596" y="2000240"/>
            <a:ext cx="8072494" cy="1071570"/>
          </a:xfrm>
          <a:prstGeom prst="wedgeRectCallout">
            <a:avLst>
              <a:gd name="adj1" fmla="val -42409"/>
              <a:gd name="adj2" fmla="val -126451"/>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514"/>
                </a:solidFill>
                <a:effectLst/>
                <a:uLnTx/>
                <a:uFillTx/>
                <a:latin typeface="华文中宋" pitchFamily="2" charset="-122"/>
                <a:ea typeface="华文中宋" pitchFamily="2" charset="-122"/>
                <a:cs typeface="+mn-cs"/>
              </a:rPr>
              <a:t>在地址栏内输入办事处主页网址：</a:t>
            </a:r>
            <a:endParaRPr kumimoji="0" lang="en-US" altLang="zh-CN" sz="2400" b="0" i="0" u="none" strike="noStrike" kern="0" cap="none" spc="0" normalizeH="0" baseline="0" noProof="0" dirty="0">
              <a:ln>
                <a:noFill/>
              </a:ln>
              <a:solidFill>
                <a:srgbClr val="000514"/>
              </a:solidFill>
              <a:effectLst/>
              <a:uLnTx/>
              <a:uFillTx/>
              <a:latin typeface="华文中宋" pitchFamily="2" charset="-122"/>
              <a:ea typeface="华文中宋" pitchFamily="2" charset="-122"/>
              <a:cs typeface="+mn-cs"/>
            </a:endParaRPr>
          </a:p>
          <a:p>
            <a:pPr marL="0" marR="0" lvl="0" indent="0" algn="l" defTabSz="914400" rtl="0" eaLnBrk="1" fontAlgn="ctr"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514"/>
                </a:solidFill>
                <a:effectLst/>
                <a:uLnTx/>
                <a:uFillTx/>
                <a:latin typeface="华文中宋" pitchFamily="2" charset="-122"/>
                <a:ea typeface="华文中宋" pitchFamily="2" charset="-122"/>
                <a:cs typeface="+mn-cs"/>
              </a:rPr>
              <a:t>               </a:t>
            </a:r>
            <a:r>
              <a:rPr kumimoji="0" lang="en-US" altLang="zh-CN" sz="4000" b="0" i="0" u="none" strike="noStrike" kern="0" cap="none" spc="0" normalizeH="0" baseline="0" noProof="0" dirty="0">
                <a:ln>
                  <a:noFill/>
                </a:ln>
                <a:solidFill>
                  <a:srgbClr val="003399"/>
                </a:solidFill>
                <a:effectLst/>
                <a:uLnTx/>
                <a:uFillTx/>
                <a:latin typeface="微软雅黑" pitchFamily="34" charset="-122"/>
                <a:ea typeface="微软雅黑" pitchFamily="34" charset="-122"/>
                <a:cs typeface="+mn-cs"/>
              </a:rPr>
              <a:t>www.bjzghzbx.com</a:t>
            </a:r>
            <a:endParaRPr kumimoji="0" lang="en-US" altLang="zh-CN" sz="4000" b="0" i="0" u="none" strike="noStrike" kern="0" cap="none" spc="0" normalizeH="0" baseline="0" noProof="0" dirty="0">
              <a:ln>
                <a:noFill/>
              </a:ln>
              <a:solidFill>
                <a:srgbClr val="FF3300"/>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600" b="0" i="0" u="none" strike="noStrike" kern="0" cap="none" spc="0" normalizeH="0" baseline="0" noProof="0" dirty="0">
              <a:ln>
                <a:noFill/>
              </a:ln>
              <a:solidFill>
                <a:srgbClr val="163794"/>
              </a:solidFill>
              <a:effectLst/>
              <a:uLnTx/>
              <a:uFillTx/>
              <a:latin typeface="宋体" pitchFamily="2" charset="-122"/>
              <a:ea typeface="宋体" pitchFamily="2" charset="-122"/>
              <a:cs typeface="+mn-cs"/>
            </a:endParaRPr>
          </a:p>
        </p:txBody>
      </p:sp>
    </p:spTree>
    <p:extLst>
      <p:ext uri="{BB962C8B-B14F-4D97-AF65-F5344CB8AC3E}">
        <p14:creationId xmlns:p14="http://schemas.microsoft.com/office/powerpoint/2010/main" val="22219924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100</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住院理赔</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10" name="矩形 9"/>
          <p:cNvSpPr/>
          <p:nvPr/>
        </p:nvSpPr>
        <p:spPr bwMode="auto">
          <a:xfrm>
            <a:off x="357158" y="1928802"/>
            <a:ext cx="7643866" cy="108069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101</a:t>
            </a:fld>
            <a:endParaRPr lang="en-US" altLang="zh-CN" dirty="0"/>
          </a:p>
        </p:txBody>
      </p:sp>
      <p:sp>
        <p:nvSpPr>
          <p:cNvPr id="6" name="矩形标注 5"/>
          <p:cNvSpPr>
            <a:spLocks noChangeArrowheads="1"/>
          </p:cNvSpPr>
          <p:nvPr/>
        </p:nvSpPr>
        <p:spPr bwMode="auto">
          <a:xfrm>
            <a:off x="5643570" y="3214686"/>
            <a:ext cx="3143250" cy="1857375"/>
          </a:xfrm>
          <a:prstGeom prst="wedgeRectCallout">
            <a:avLst>
              <a:gd name="adj1" fmla="val -49924"/>
              <a:gd name="adj2" fmla="val -713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2428860" y="928670"/>
            <a:ext cx="2643187" cy="642937"/>
          </a:xfrm>
          <a:prstGeom prst="wedgeRectCallout">
            <a:avLst>
              <a:gd name="adj1" fmla="val -50206"/>
              <a:gd name="adj2" fmla="val 8489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102</a:t>
            </a:fld>
            <a:endParaRPr lang="en-US" altLang="zh-CN" dirty="0"/>
          </a:p>
        </p:txBody>
      </p:sp>
      <p:sp>
        <p:nvSpPr>
          <p:cNvPr id="8" name="矩形 7"/>
          <p:cNvSpPr/>
          <p:nvPr/>
        </p:nvSpPr>
        <p:spPr bwMode="auto">
          <a:xfrm>
            <a:off x="3143240" y="1571612"/>
            <a:ext cx="2786082"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10" name="矩形 9"/>
          <p:cNvSpPr/>
          <p:nvPr/>
        </p:nvSpPr>
        <p:spPr bwMode="auto">
          <a:xfrm>
            <a:off x="8143900" y="1571612"/>
            <a:ext cx="1000100"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9" name="矩形标注 8"/>
          <p:cNvSpPr>
            <a:spLocks noChangeArrowheads="1"/>
          </p:cNvSpPr>
          <p:nvPr/>
        </p:nvSpPr>
        <p:spPr bwMode="auto">
          <a:xfrm>
            <a:off x="2285984" y="2285992"/>
            <a:ext cx="2952328" cy="864096"/>
          </a:xfrm>
          <a:prstGeom prst="wedgeRectCallout">
            <a:avLst>
              <a:gd name="adj1" fmla="val 43631"/>
              <a:gd name="adj2" fmla="val -11097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点击相应的</a:t>
            </a:r>
            <a:r>
              <a:rPr lang="zh-CN" altLang="en-US" sz="2400" b="0" dirty="0">
                <a:solidFill>
                  <a:schemeClr val="accent4">
                    <a:lumMod val="60000"/>
                    <a:lumOff val="40000"/>
                  </a:schemeClr>
                </a:solidFill>
                <a:latin typeface="华文中宋" pitchFamily="2" charset="-122"/>
                <a:ea typeface="华文中宋" pitchFamily="2" charset="-122"/>
              </a:rPr>
              <a:t>导出打印</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11" name="Text Box 3">
            <a:extLst>
              <a:ext uri="{FF2B5EF4-FFF2-40B4-BE49-F238E27FC236}">
                <a16:creationId xmlns:a16="http://schemas.microsoft.com/office/drawing/2014/main" id="{46FBC6D2-66B9-44DA-BFFB-43C4E783F446}"/>
              </a:ext>
            </a:extLst>
          </p:cNvPr>
          <p:cNvSpPr txBox="1">
            <a:spLocks noChangeArrowheads="1"/>
          </p:cNvSpPr>
          <p:nvPr/>
        </p:nvSpPr>
        <p:spPr bwMode="auto">
          <a:xfrm>
            <a:off x="690506" y="4437177"/>
            <a:ext cx="8072494" cy="1384995"/>
          </a:xfrm>
          <a:prstGeom prst="rect">
            <a:avLst/>
          </a:prstGeom>
          <a:gradFill>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a:solidFill>
              <a:schemeClr val="tx1">
                <a:lumMod val="75000"/>
              </a:schemeClr>
            </a:solidFill>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400" b="0"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说明</a:t>
            </a:r>
            <a:r>
              <a:rPr kumimoji="0" lang="zh-CN" altLang="en-US" sz="2400" b="0"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a:t>
            </a:r>
            <a:endParaRPr kumimoji="0" lang="en-US" altLang="zh-CN" sz="2400" b="0"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a:p>
            <a:pPr lvl="0" algn="just" eaLnBrk="1" hangingPunct="1">
              <a:spcBef>
                <a:spcPct val="50000"/>
              </a:spcBef>
              <a:spcAft>
                <a:spcPts val="0"/>
              </a:spcAft>
              <a:defRPr/>
            </a:pPr>
            <a:r>
              <a:rPr lang="en-US" altLang="zh-CN" sz="2400" b="0" kern="0" dirty="0">
                <a:solidFill>
                  <a:schemeClr val="tx2">
                    <a:lumMod val="95000"/>
                    <a:lumOff val="5000"/>
                  </a:schemeClr>
                </a:solidFill>
                <a:latin typeface="Garamond" pitchFamily="18" charset="0"/>
                <a:ea typeface="宋体" pitchFamily="2" charset="-122"/>
              </a:rPr>
              <a:t>	</a:t>
            </a:r>
            <a:r>
              <a:rPr kumimoji="0" lang="zh-CN" altLang="en-US" sz="2400" b="0"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申请理赔时，需要使用业务系统打印出“互助金申请书”同住院纸质材料一起上报</a:t>
            </a:r>
            <a:r>
              <a:rPr lang="zh-CN" altLang="en-US" sz="2400" b="0" kern="0" dirty="0">
                <a:solidFill>
                  <a:schemeClr val="tx2">
                    <a:lumMod val="95000"/>
                    <a:lumOff val="5000"/>
                  </a:schemeClr>
                </a:solidFill>
                <a:latin typeface="Garamond" pitchFamily="18" charset="0"/>
                <a:ea typeface="宋体" pitchFamily="2" charset="-122"/>
              </a:rPr>
              <a:t>。</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9" grpId="0" animBg="1"/>
      <p:bldP spid="11"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srcRect/>
          <a:stretch>
            <a:fillRect/>
          </a:stretch>
        </p:blipFill>
        <p:spPr bwMode="auto">
          <a:xfrm>
            <a:off x="0" y="857232"/>
            <a:ext cx="9144000" cy="5715040"/>
          </a:xfrm>
          <a:prstGeom prst="rect">
            <a:avLst/>
          </a:prstGeom>
          <a:noFill/>
          <a:ln w="9525">
            <a:noFill/>
            <a:miter lim="800000"/>
            <a:headEnd/>
            <a:tailEnd/>
          </a:ln>
          <a:effectLst/>
        </p:spPr>
      </p:pic>
      <p:sp>
        <p:nvSpPr>
          <p:cNvPr id="9216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2B39965-CCA0-41CF-B686-7E8BB7F2B7FF}" type="slidenum">
              <a:rPr lang="zh-CN" altLang="en-US" smtClean="0"/>
              <a:pPr>
                <a:defRPr/>
              </a:pPr>
              <a:t>103</a:t>
            </a:fld>
            <a:endParaRPr lang="en-US" altLang="zh-CN" dirty="0"/>
          </a:p>
        </p:txBody>
      </p:sp>
      <p:sp>
        <p:nvSpPr>
          <p:cNvPr id="7" name="AutoShape 3"/>
          <p:cNvSpPr>
            <a:spLocks noChangeArrowheads="1"/>
          </p:cNvSpPr>
          <p:nvPr/>
        </p:nvSpPr>
        <p:spPr bwMode="auto">
          <a:xfrm>
            <a:off x="3786182" y="3357562"/>
            <a:ext cx="4608512" cy="1200329"/>
          </a:xfrm>
          <a:prstGeom prst="wedgeRectCallout">
            <a:avLst>
              <a:gd name="adj1" fmla="val -38984"/>
              <a:gd name="adj2" fmla="val 94223"/>
            </a:avLst>
          </a:prstGeom>
          <a:solidFill>
            <a:srgbClr val="FFFFFF"/>
          </a:solidFill>
          <a:ln w="19050">
            <a:solidFill>
              <a:srgbClr val="000514"/>
            </a:solidFill>
            <a:miter lim="800000"/>
            <a:headEnd/>
            <a:tailEnd/>
          </a:ln>
          <a:effectLst>
            <a:outerShdw blurRad="50800" dist="38100" dir="5400000" algn="t" rotWithShape="0">
              <a:prstClr val="black">
                <a:alpha val="40000"/>
              </a:prstClr>
            </a:outerShdw>
          </a:effectLst>
        </p:spPr>
        <p:txBody>
          <a:bodyP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导出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打印下载链接，开始下载</a:t>
            </a:r>
            <a:r>
              <a:rPr kumimoji="0" lang="zh-CN" altLang="en-US" sz="2400" b="1"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目标另存为</a:t>
            </a:r>
            <a:r>
              <a:rPr kumimoji="0" lang="en-US" altLang="zh-CN"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0" y="857232"/>
            <a:ext cx="9144000" cy="5715040"/>
          </a:xfrm>
          <a:prstGeom prst="rect">
            <a:avLst/>
          </a:prstGeom>
          <a:noFill/>
          <a:ln w="9525">
            <a:noFill/>
            <a:miter lim="800000"/>
            <a:headEnd/>
            <a:tailEnd/>
          </a:ln>
          <a:effectLst/>
        </p:spPr>
      </p:pic>
      <p:sp>
        <p:nvSpPr>
          <p:cNvPr id="9216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2B39965-CCA0-41CF-B686-7E8BB7F2B7FF}" type="slidenum">
              <a:rPr lang="zh-CN" altLang="en-US" smtClean="0"/>
              <a:pPr>
                <a:defRPr/>
              </a:pPr>
              <a:t>104</a:t>
            </a:fld>
            <a:endParaRPr lang="en-US" altLang="zh-CN" dirty="0"/>
          </a:p>
        </p:txBody>
      </p:sp>
      <p:pic>
        <p:nvPicPr>
          <p:cNvPr id="23554" name="Picture 2"/>
          <p:cNvPicPr>
            <a:picLocks noChangeAspect="1" noChangeArrowheads="1"/>
          </p:cNvPicPr>
          <p:nvPr/>
        </p:nvPicPr>
        <p:blipFill>
          <a:blip r:embed="rId3" cstate="print"/>
          <a:srcRect/>
          <a:stretch>
            <a:fillRect/>
          </a:stretch>
        </p:blipFill>
        <p:spPr bwMode="auto">
          <a:xfrm>
            <a:off x="1714480" y="2143116"/>
            <a:ext cx="6029313" cy="3626487"/>
          </a:xfrm>
          <a:prstGeom prst="rect">
            <a:avLst/>
          </a:prstGeom>
          <a:noFill/>
          <a:ln w="9525">
            <a:noFill/>
            <a:miter lim="800000"/>
            <a:headEnd/>
            <a:tailEnd/>
          </a:ln>
          <a:effectLst/>
        </p:spPr>
      </p:pic>
      <p:sp>
        <p:nvSpPr>
          <p:cNvPr id="8"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选择要保存的位置。</a:t>
            </a:r>
          </a:p>
        </p:txBody>
      </p:sp>
      <p:sp>
        <p:nvSpPr>
          <p:cNvPr id="9" name="AutoShape 5"/>
          <p:cNvSpPr>
            <a:spLocks noChangeArrowheads="1"/>
          </p:cNvSpPr>
          <p:nvPr/>
        </p:nvSpPr>
        <p:spPr bwMode="auto">
          <a:xfrm>
            <a:off x="357158" y="5286388"/>
            <a:ext cx="3240087" cy="841375"/>
          </a:xfrm>
          <a:prstGeom prst="wedgeRectCallout">
            <a:avLst>
              <a:gd name="adj1" fmla="val 36884"/>
              <a:gd name="adj2" fmla="val -9559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0" name="AutoShape 6"/>
          <p:cNvSpPr>
            <a:spLocks noChangeArrowheads="1"/>
          </p:cNvSpPr>
          <p:nvPr/>
        </p:nvSpPr>
        <p:spPr bwMode="auto">
          <a:xfrm>
            <a:off x="6143636" y="4500570"/>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2B39965-CCA0-41CF-B686-7E8BB7F2B7FF}" type="slidenum">
              <a:rPr lang="zh-CN" altLang="en-US" smtClean="0"/>
              <a:pPr>
                <a:defRPr/>
              </a:pPr>
              <a:t>105</a:t>
            </a:fld>
            <a:endParaRPr lang="en-US" altLang="zh-CN" dirty="0"/>
          </a:p>
        </p:txBody>
      </p:sp>
      <p:pic>
        <p:nvPicPr>
          <p:cNvPr id="24578" name="Picture 2"/>
          <p:cNvPicPr>
            <a:picLocks noChangeAspect="1" noChangeArrowheads="1"/>
          </p:cNvPicPr>
          <p:nvPr/>
        </p:nvPicPr>
        <p:blipFill>
          <a:blip r:embed="rId2" cstate="print"/>
          <a:srcRect/>
          <a:stretch>
            <a:fillRect/>
          </a:stretch>
        </p:blipFill>
        <p:spPr bwMode="auto">
          <a:xfrm>
            <a:off x="0" y="857232"/>
            <a:ext cx="9144064" cy="5715040"/>
          </a:xfrm>
          <a:prstGeom prst="rect">
            <a:avLst/>
          </a:prstGeom>
          <a:noFill/>
          <a:ln w="9525">
            <a:noFill/>
            <a:miter lim="800000"/>
            <a:headEnd/>
            <a:tailEnd/>
          </a:ln>
          <a:effectLst/>
        </p:spPr>
      </p:pic>
      <p:sp>
        <p:nvSpPr>
          <p:cNvPr id="8" name="AutoShape 4"/>
          <p:cNvSpPr>
            <a:spLocks noChangeArrowheads="1"/>
          </p:cNvSpPr>
          <p:nvPr/>
        </p:nvSpPr>
        <p:spPr bwMode="auto">
          <a:xfrm>
            <a:off x="500034" y="2357430"/>
            <a:ext cx="2786082" cy="830997"/>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kern="0" dirty="0">
                <a:solidFill>
                  <a:sysClr val="windowText" lastClr="000000"/>
                </a:solidFill>
                <a:latin typeface="华文中宋" pitchFamily="2" charset="-122"/>
                <a:ea typeface="华文中宋" pitchFamily="2" charset="-122"/>
              </a:rPr>
              <a:t>双击打开刚下载的</a:t>
            </a:r>
            <a:r>
              <a:rPr lang="zh-CN" altLang="en-US" sz="2400" b="0" kern="0" dirty="0">
                <a:solidFill>
                  <a:schemeClr val="accent4">
                    <a:lumMod val="60000"/>
                    <a:lumOff val="40000"/>
                  </a:schemeClr>
                </a:solidFill>
                <a:latin typeface="华文中宋" pitchFamily="2" charset="-122"/>
                <a:ea typeface="华文中宋" pitchFamily="2" charset="-122"/>
              </a:rPr>
              <a:t>导出打印</a:t>
            </a:r>
            <a:r>
              <a:rPr lang="zh-CN" altLang="en-US" sz="2400" b="0" kern="0" dirty="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2B39965-CCA0-41CF-B686-7E8BB7F2B7FF}" type="slidenum">
              <a:rPr lang="zh-CN" altLang="en-US" smtClean="0"/>
              <a:pPr>
                <a:defRPr/>
              </a:pPr>
              <a:t>106</a:t>
            </a:fld>
            <a:endParaRPr lang="en-US" altLang="zh-CN" dirty="0"/>
          </a:p>
        </p:txBody>
      </p:sp>
      <p:sp>
        <p:nvSpPr>
          <p:cNvPr id="7" name="AutoShape 6"/>
          <p:cNvSpPr>
            <a:spLocks noChangeArrowheads="1"/>
          </p:cNvSpPr>
          <p:nvPr/>
        </p:nvSpPr>
        <p:spPr bwMode="auto">
          <a:xfrm>
            <a:off x="5929322" y="1500174"/>
            <a:ext cx="2714612" cy="1200329"/>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zh-CN" altLang="en-US" sz="2400" b="0" kern="0" dirty="0">
                <a:solidFill>
                  <a:sysClr val="windowText" lastClr="000000"/>
                </a:solidFill>
                <a:latin typeface="华文中宋" pitchFamily="2" charset="-122"/>
                <a:ea typeface="华文中宋" pitchFamily="2" charset="-122"/>
              </a:rPr>
              <a:t>互助金申请书在理赔单任何状态时都可打印</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pic>
        <p:nvPicPr>
          <p:cNvPr id="7171" name="Picture 3"/>
          <p:cNvPicPr>
            <a:picLocks noChangeAspect="1" noChangeArrowheads="1"/>
          </p:cNvPicPr>
          <p:nvPr/>
        </p:nvPicPr>
        <p:blipFill>
          <a:blip r:embed="rId2"/>
          <a:srcRect/>
          <a:stretch>
            <a:fillRect/>
          </a:stretch>
        </p:blipFill>
        <p:spPr bwMode="auto">
          <a:xfrm>
            <a:off x="514350" y="1776413"/>
            <a:ext cx="8115300" cy="3305175"/>
          </a:xfrm>
          <a:prstGeom prst="rect">
            <a:avLst/>
          </a:prstGeom>
          <a:noFill/>
          <a:ln w="9525">
            <a:noFill/>
            <a:miter lim="800000"/>
            <a:headEnd/>
            <a:tailEnd/>
          </a:ln>
          <a:effectLst/>
        </p:spPr>
      </p:pic>
      <p:sp>
        <p:nvSpPr>
          <p:cNvPr id="9" name="AutoShape 6"/>
          <p:cNvSpPr>
            <a:spLocks noChangeArrowheads="1"/>
          </p:cNvSpPr>
          <p:nvPr/>
        </p:nvSpPr>
        <p:spPr bwMode="auto">
          <a:xfrm>
            <a:off x="5786446" y="1643050"/>
            <a:ext cx="3096344" cy="1200329"/>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zh-CN" altLang="en-US" sz="2400" b="0" kern="0" dirty="0">
                <a:solidFill>
                  <a:sysClr val="windowText" lastClr="000000"/>
                </a:solidFill>
                <a:latin typeface="华文中宋" pitchFamily="2" charset="-122"/>
                <a:ea typeface="华文中宋" pitchFamily="2" charset="-122"/>
              </a:rPr>
              <a:t>申报明细表在理赔单任何状态时都可以打印</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pic>
        <p:nvPicPr>
          <p:cNvPr id="7172" name="Picture 4"/>
          <p:cNvPicPr>
            <a:picLocks noChangeAspect="1" noChangeArrowheads="1"/>
          </p:cNvPicPr>
          <p:nvPr/>
        </p:nvPicPr>
        <p:blipFill>
          <a:blip r:embed="rId3"/>
          <a:srcRect/>
          <a:stretch>
            <a:fillRect/>
          </a:stretch>
        </p:blipFill>
        <p:spPr bwMode="auto">
          <a:xfrm>
            <a:off x="857224" y="1071546"/>
            <a:ext cx="5705475" cy="5372100"/>
          </a:xfrm>
          <a:prstGeom prst="rect">
            <a:avLst/>
          </a:prstGeom>
          <a:noFill/>
          <a:ln w="9525">
            <a:noFill/>
            <a:miter lim="800000"/>
            <a:headEnd/>
            <a:tailEnd/>
          </a:ln>
          <a:effectLst/>
        </p:spPr>
      </p:pic>
      <p:sp>
        <p:nvSpPr>
          <p:cNvPr id="11" name="AutoShape 6"/>
          <p:cNvSpPr>
            <a:spLocks noChangeArrowheads="1"/>
          </p:cNvSpPr>
          <p:nvPr/>
        </p:nvSpPr>
        <p:spPr bwMode="auto">
          <a:xfrm>
            <a:off x="6143636" y="1928802"/>
            <a:ext cx="2714612" cy="1200329"/>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kern="0" dirty="0">
                <a:solidFill>
                  <a:sysClr val="windowText" lastClr="000000"/>
                </a:solidFill>
                <a:latin typeface="华文中宋" pitchFamily="2" charset="-122"/>
                <a:ea typeface="华文中宋" pitchFamily="2" charset="-122"/>
              </a:rPr>
              <a:t>给付报告书只有理赔单是打印生效状态时才可以打印</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pic>
        <p:nvPicPr>
          <p:cNvPr id="3" name="图片 2">
            <a:extLst>
              <a:ext uri="{FF2B5EF4-FFF2-40B4-BE49-F238E27FC236}">
                <a16:creationId xmlns:a16="http://schemas.microsoft.com/office/drawing/2014/main" id="{79F1911B-DB02-4EE1-95EB-8932342A9DB5}"/>
              </a:ext>
            </a:extLst>
          </p:cNvPr>
          <p:cNvPicPr>
            <a:picLocks noChangeAspect="1"/>
          </p:cNvPicPr>
          <p:nvPr/>
        </p:nvPicPr>
        <p:blipFill>
          <a:blip r:embed="rId4"/>
          <a:stretch>
            <a:fillRect/>
          </a:stretch>
        </p:blipFill>
        <p:spPr>
          <a:xfrm>
            <a:off x="842940" y="1071546"/>
            <a:ext cx="4245309" cy="5357826"/>
          </a:xfrm>
          <a:prstGeom prst="rect">
            <a:avLst/>
          </a:prstGeom>
          <a:ln>
            <a:solidFill>
              <a:schemeClr val="tx2">
                <a:lumMod val="95000"/>
                <a:lumOff val="5000"/>
              </a:schemeClr>
            </a:solidFill>
          </a:ln>
          <a:effectLst>
            <a:outerShdw blurRad="50800" dist="38100" dir="5400000" algn="t"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7"/>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3"/>
                                        </p:tgtEl>
                                        <p:attrNameLst>
                                          <p:attrName>style.visibility</p:attrName>
                                        </p:attrNameLst>
                                      </p:cBhvr>
                                      <p:to>
                                        <p:strVal val="hidden"/>
                                      </p:to>
                                    </p:set>
                                  </p:childTnLst>
                                </p:cTn>
                              </p:par>
                            </p:childTnLst>
                          </p:cTn>
                        </p:par>
                        <p:par>
                          <p:cTn id="18" fill="hold">
                            <p:stCondLst>
                              <p:cond delay="0"/>
                            </p:stCondLst>
                            <p:childTnLst>
                              <p:par>
                                <p:cTn id="19" presetID="3" presetClass="entr" presetSubtype="10" fill="hold" nodeType="afterEffect">
                                  <p:stCondLst>
                                    <p:cond delay="0"/>
                                  </p:stCondLst>
                                  <p:childTnLst>
                                    <p:set>
                                      <p:cBhvr>
                                        <p:cTn id="20" dur="1" fill="hold">
                                          <p:stCondLst>
                                            <p:cond delay="0"/>
                                          </p:stCondLst>
                                        </p:cTn>
                                        <p:tgtEl>
                                          <p:spTgt spid="7171"/>
                                        </p:tgtEl>
                                        <p:attrNameLst>
                                          <p:attrName>style.visibility</p:attrName>
                                        </p:attrNameLst>
                                      </p:cBhvr>
                                      <p:to>
                                        <p:strVal val="visible"/>
                                      </p:to>
                                    </p:set>
                                    <p:animEffect transition="in" filter="blinds(horizontal)">
                                      <p:cBhvr>
                                        <p:cTn id="21" dur="500"/>
                                        <p:tgtEl>
                                          <p:spTgt spid="7171"/>
                                        </p:tgtEl>
                                      </p:cBhvr>
                                    </p:animEffect>
                                  </p:childTnLst>
                                </p:cTn>
                              </p:par>
                            </p:childTnLst>
                          </p:cTn>
                        </p:par>
                        <p:par>
                          <p:cTn id="22" fill="hold">
                            <p:stCondLst>
                              <p:cond delay="500"/>
                            </p:stCondLst>
                            <p:childTnLst>
                              <p:par>
                                <p:cTn id="23" presetID="3" presetClass="entr" presetSubtype="1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9"/>
                                        </p:tgtEl>
                                        <p:attrNameLst>
                                          <p:attrName>style.visibility</p:attrName>
                                        </p:attrNameLst>
                                      </p:cBhvr>
                                      <p:to>
                                        <p:strVal val="hidden"/>
                                      </p:to>
                                    </p:set>
                                  </p:childTnLst>
                                </p:cTn>
                              </p:par>
                            </p:childTnLst>
                          </p:cTn>
                        </p:par>
                        <p:par>
                          <p:cTn id="30" fill="hold">
                            <p:stCondLst>
                              <p:cond delay="0"/>
                            </p:stCondLst>
                            <p:childTnLst>
                              <p:par>
                                <p:cTn id="31" presetID="1" presetClass="exit" presetSubtype="0" fill="hold" nodeType="afterEffect">
                                  <p:stCondLst>
                                    <p:cond delay="0"/>
                                  </p:stCondLst>
                                  <p:childTnLst>
                                    <p:set>
                                      <p:cBhvr>
                                        <p:cTn id="32" dur="1" fill="hold">
                                          <p:stCondLst>
                                            <p:cond delay="0"/>
                                          </p:stCondLst>
                                        </p:cTn>
                                        <p:tgtEl>
                                          <p:spTgt spid="7171"/>
                                        </p:tgtEl>
                                        <p:attrNameLst>
                                          <p:attrName>style.visibility</p:attrName>
                                        </p:attrNameLst>
                                      </p:cBhvr>
                                      <p:to>
                                        <p:strVal val="hidden"/>
                                      </p:to>
                                    </p:set>
                                  </p:childTnLst>
                                </p:cTn>
                              </p:par>
                            </p:childTnLst>
                          </p:cTn>
                        </p:par>
                        <p:par>
                          <p:cTn id="33" fill="hold">
                            <p:stCondLst>
                              <p:cond delay="0"/>
                            </p:stCondLst>
                            <p:childTnLst>
                              <p:par>
                                <p:cTn id="34" presetID="3" presetClass="entr" presetSubtype="10" fill="hold" nodeType="afterEffect">
                                  <p:stCondLst>
                                    <p:cond delay="0"/>
                                  </p:stCondLst>
                                  <p:childTnLst>
                                    <p:set>
                                      <p:cBhvr>
                                        <p:cTn id="35" dur="1" fill="hold">
                                          <p:stCondLst>
                                            <p:cond delay="0"/>
                                          </p:stCondLst>
                                        </p:cTn>
                                        <p:tgtEl>
                                          <p:spTgt spid="7172"/>
                                        </p:tgtEl>
                                        <p:attrNameLst>
                                          <p:attrName>style.visibility</p:attrName>
                                        </p:attrNameLst>
                                      </p:cBhvr>
                                      <p:to>
                                        <p:strVal val="visible"/>
                                      </p:to>
                                    </p:set>
                                    <p:animEffect transition="in" filter="blinds(horizontal)">
                                      <p:cBhvr>
                                        <p:cTn id="36" dur="500"/>
                                        <p:tgtEl>
                                          <p:spTgt spid="7172"/>
                                        </p:tgtEl>
                                      </p:cBhvr>
                                    </p:animEffect>
                                  </p:childTnLst>
                                </p:cTn>
                              </p:par>
                            </p:childTnLst>
                          </p:cTn>
                        </p:par>
                        <p:par>
                          <p:cTn id="37" fill="hold">
                            <p:stCondLst>
                              <p:cond delay="500"/>
                            </p:stCondLst>
                            <p:childTnLst>
                              <p:par>
                                <p:cTn id="38" presetID="3" presetClass="entr" presetSubtype="1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9" grpId="0" animBg="1"/>
      <p:bldP spid="9" grpId="1" animBg="1"/>
      <p:bldP spid="11" grpId="0" animBg="1"/>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107</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住院理赔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上报理赔单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上报理赔单</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108</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住院理赔</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10" name="矩形 9"/>
          <p:cNvSpPr/>
          <p:nvPr/>
        </p:nvSpPr>
        <p:spPr bwMode="auto">
          <a:xfrm>
            <a:off x="357158" y="1928802"/>
            <a:ext cx="7786742" cy="129614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上报理赔单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109</a:t>
            </a:fld>
            <a:endParaRPr lang="en-US" altLang="zh-CN" dirty="0"/>
          </a:p>
        </p:txBody>
      </p:sp>
      <p:sp>
        <p:nvSpPr>
          <p:cNvPr id="6" name="矩形标注 5"/>
          <p:cNvSpPr>
            <a:spLocks noChangeArrowheads="1"/>
          </p:cNvSpPr>
          <p:nvPr/>
        </p:nvSpPr>
        <p:spPr bwMode="auto">
          <a:xfrm>
            <a:off x="1071538" y="3357562"/>
            <a:ext cx="3143250" cy="1656184"/>
          </a:xfrm>
          <a:prstGeom prst="wedgeRectCallout">
            <a:avLst>
              <a:gd name="adj1" fmla="val 40076"/>
              <a:gd name="adj2" fmla="val -7709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2214546" y="928670"/>
            <a:ext cx="2643187" cy="642937"/>
          </a:xfrm>
          <a:prstGeom prst="wedgeRectCallout">
            <a:avLst>
              <a:gd name="adj1" fmla="val -42965"/>
              <a:gd name="adj2" fmla="val 8985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836712"/>
            <a:ext cx="9144000" cy="5760938"/>
          </a:xfrm>
          <a:prstGeom prst="rect">
            <a:avLst/>
          </a:prstGeom>
        </p:spPr>
      </p:pic>
      <p:sp>
        <p:nvSpPr>
          <p:cNvPr id="7170"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5991C8B5-FAD7-4A90-8F02-F54F08AA3756}" type="slidenum">
              <a:rPr kumimoji="0" lang="zh-CN" altLang="en-US" sz="1000" b="1" i="0" u="none" strike="noStrike" kern="1200" cap="none" spc="0" normalizeH="0" baseline="0" noProof="0" dirty="0">
                <a:ln>
                  <a:noFill/>
                </a:ln>
                <a:solidFill>
                  <a:srgbClr val="FFFFFF"/>
                </a:solidFill>
                <a:effectLst/>
                <a:uLnTx/>
                <a:uFillTx/>
                <a:latin typeface="Verdana"/>
                <a:ea typeface="宋体"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9" name="AutoShape 6"/>
          <p:cNvSpPr>
            <a:spLocks noChangeArrowheads="1"/>
          </p:cNvSpPr>
          <p:nvPr/>
        </p:nvSpPr>
        <p:spPr bwMode="auto">
          <a:xfrm>
            <a:off x="2483768" y="3645024"/>
            <a:ext cx="4176489" cy="1261884"/>
          </a:xfrm>
          <a:prstGeom prst="wedgeRectCallout">
            <a:avLst>
              <a:gd name="adj1" fmla="val -20457"/>
              <a:gd name="adj2" fmla="val 48540"/>
            </a:avLst>
          </a:prstGeom>
          <a:solidFill>
            <a:srgbClr val="FFFFFF"/>
          </a:solidFill>
          <a:ln w="19050">
            <a:solidFill>
              <a:srgbClr val="000514"/>
            </a:solidFill>
            <a:miter lim="800000"/>
          </a:ln>
          <a:effectLst>
            <a:outerShdw dist="35921" dir="2700000" algn="ctr" rotWithShape="0">
              <a:srgbClr val="000514">
                <a:alpha val="50000"/>
              </a:srgbClr>
            </a:outerShdw>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rPr>
              <a:t>   </a:t>
            </a:r>
            <a:r>
              <a:rPr kumimoji="0" lang="zh-CN" altLang="en-US" sz="28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rPr>
              <a:t>拖动滚动条到页面中部</a:t>
            </a:r>
            <a:endParaRPr kumimoji="0" lang="en-US" altLang="zh-CN" sz="28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endParaRPr>
          </a:p>
        </p:txBody>
      </p:sp>
    </p:spTree>
    <p:extLst>
      <p:ext uri="{BB962C8B-B14F-4D97-AF65-F5344CB8AC3E}">
        <p14:creationId xmlns:p14="http://schemas.microsoft.com/office/powerpoint/2010/main" val="25436760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0" y="857232"/>
            <a:ext cx="9144000" cy="4143404"/>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上报理赔单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110</a:t>
            </a:fld>
            <a:endParaRPr lang="en-US" altLang="zh-CN" dirty="0"/>
          </a:p>
        </p:txBody>
      </p:sp>
      <p:sp>
        <p:nvSpPr>
          <p:cNvPr id="11" name="矩形标注 10"/>
          <p:cNvSpPr>
            <a:spLocks noChangeArrowheads="1"/>
          </p:cNvSpPr>
          <p:nvPr/>
        </p:nvSpPr>
        <p:spPr bwMode="auto">
          <a:xfrm>
            <a:off x="3643306" y="2000240"/>
            <a:ext cx="2952328" cy="576064"/>
          </a:xfrm>
          <a:prstGeom prst="wedgeRectCallout">
            <a:avLst>
              <a:gd name="adj1" fmla="val 52193"/>
              <a:gd name="adj2" fmla="val -1039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汇总金额</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14" name="AutoShape 5"/>
          <p:cNvSpPr>
            <a:spLocks noChangeArrowheads="1"/>
          </p:cNvSpPr>
          <p:nvPr/>
        </p:nvSpPr>
        <p:spPr bwMode="auto">
          <a:xfrm>
            <a:off x="6143636" y="2786058"/>
            <a:ext cx="2808288" cy="830997"/>
          </a:xfrm>
          <a:prstGeom prst="wedgeRectCallout">
            <a:avLst>
              <a:gd name="adj1" fmla="val 24200"/>
              <a:gd name="adj2" fmla="val -1829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当前查询结果上报</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5" name="AutoShape 5"/>
          <p:cNvSpPr>
            <a:spLocks noChangeArrowheads="1"/>
          </p:cNvSpPr>
          <p:nvPr/>
        </p:nvSpPr>
        <p:spPr bwMode="auto">
          <a:xfrm>
            <a:off x="1000100" y="3786190"/>
            <a:ext cx="2592288" cy="1200329"/>
          </a:xfrm>
          <a:prstGeom prst="wedgeRectCallout">
            <a:avLst>
              <a:gd name="adj1" fmla="val -40258"/>
              <a:gd name="adj2" fmla="val -9063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lang="zh-CN" altLang="en-US" sz="2400" b="0" kern="0" dirty="0">
                <a:solidFill>
                  <a:sysClr val="windowText" lastClr="000000"/>
                </a:solidFill>
                <a:latin typeface="华文中宋" pitchFamily="2" charset="-122"/>
                <a:ea typeface="华文中宋" pitchFamily="2" charset="-122"/>
              </a:rPr>
              <a:t>认真核查即将上报会员理赔总数与明细</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rcRect/>
          <a:stretch>
            <a:fillRect/>
          </a:stretch>
        </p:blipFill>
        <p:spPr bwMode="auto">
          <a:xfrm>
            <a:off x="0" y="857232"/>
            <a:ext cx="9144000" cy="4143404"/>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上报理赔单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111</a:t>
            </a:fld>
            <a:endParaRPr lang="en-US" altLang="zh-CN" dirty="0"/>
          </a:p>
        </p:txBody>
      </p:sp>
      <p:pic>
        <p:nvPicPr>
          <p:cNvPr id="26626" name="Picture 2"/>
          <p:cNvPicPr>
            <a:picLocks noChangeAspect="1" noChangeArrowheads="1"/>
          </p:cNvPicPr>
          <p:nvPr/>
        </p:nvPicPr>
        <p:blipFill>
          <a:blip r:embed="rId3" cstate="print"/>
          <a:srcRect/>
          <a:stretch>
            <a:fillRect/>
          </a:stretch>
        </p:blipFill>
        <p:spPr bwMode="auto">
          <a:xfrm>
            <a:off x="2857488" y="2500306"/>
            <a:ext cx="3152775" cy="1838325"/>
          </a:xfrm>
          <a:prstGeom prst="rect">
            <a:avLst/>
          </a:prstGeom>
          <a:noFill/>
          <a:ln w="9525">
            <a:noFill/>
            <a:miter lim="800000"/>
            <a:headEnd/>
            <a:tailEnd/>
          </a:ln>
          <a:effectLst/>
        </p:spPr>
      </p:pic>
      <p:sp>
        <p:nvSpPr>
          <p:cNvPr id="11" name="矩形标注 10"/>
          <p:cNvSpPr>
            <a:spLocks noChangeArrowheads="1"/>
          </p:cNvSpPr>
          <p:nvPr/>
        </p:nvSpPr>
        <p:spPr bwMode="auto">
          <a:xfrm>
            <a:off x="1928794" y="4286256"/>
            <a:ext cx="2201468" cy="576064"/>
          </a:xfrm>
          <a:prstGeom prst="wedgeRectCallout">
            <a:avLst>
              <a:gd name="adj1" fmla="val 53633"/>
              <a:gd name="adj2" fmla="val -10766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确定</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Text Box 7"/>
          <p:cNvSpPr txBox="1">
            <a:spLocks noChangeArrowheads="1"/>
          </p:cNvSpPr>
          <p:nvPr/>
        </p:nvSpPr>
        <p:spPr bwMode="auto">
          <a:xfrm>
            <a:off x="3214678" y="5000636"/>
            <a:ext cx="5666748" cy="138499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说明：理赔单中有银行信息，手机号就为必填项，不填写将无法完成上报操作。</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112</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住院津贴理赔</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1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113</a:t>
            </a:fld>
            <a:endParaRPr lang="en-US" altLang="zh-CN" dirty="0">
              <a:solidFill>
                <a:srgbClr val="FFFFFF"/>
              </a:solidFill>
            </a:endParaRPr>
          </a:p>
        </p:txBody>
      </p:sp>
      <p:sp>
        <p:nvSpPr>
          <p:cNvPr id="6" name="TextBox 5"/>
          <p:cNvSpPr txBox="1"/>
          <p:nvPr/>
        </p:nvSpPr>
        <p:spPr bwMode="auto">
          <a:xfrm>
            <a:off x="428596" y="1500174"/>
            <a:ext cx="8286808" cy="4832092"/>
          </a:xfrm>
          <a:prstGeom prst="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514350" indent="-514350" algn="just" eaLnBrk="1" hangingPunct="1">
              <a:spcBef>
                <a:spcPct val="50000"/>
              </a:spcBef>
              <a:spcAft>
                <a:spcPts val="0"/>
              </a:spcAft>
              <a:buFont typeface="Wingdings" pitchFamily="2" charset="2"/>
              <a:buChar char="l"/>
            </a:pPr>
            <a:r>
              <a:rPr lang="zh-CN" altLang="en-US" sz="2800" kern="0" dirty="0">
                <a:solidFill>
                  <a:sysClr val="windowText" lastClr="000000"/>
                </a:solidFill>
                <a:latin typeface="Garamond" pitchFamily="18" charset="0"/>
                <a:ea typeface="宋体" pitchFamily="2" charset="-122"/>
              </a:rPr>
              <a:t>住院津贴理赔单生成同住院理赔也分为“自动批量生成”和“手工生成”两种方式，并且操作流程一样，只是按有效住院天数进行计算理赔，所以不再重复讲解。</a:t>
            </a:r>
            <a:endParaRPr lang="en-US" altLang="zh-CN" sz="2800" kern="0" dirty="0">
              <a:solidFill>
                <a:sysClr val="windowText" lastClr="000000"/>
              </a:solidFill>
              <a:latin typeface="Garamond" pitchFamily="18" charset="0"/>
              <a:ea typeface="宋体" pitchFamily="2" charset="-122"/>
            </a:endParaRPr>
          </a:p>
          <a:p>
            <a:pPr marL="514350" indent="-514350" algn="just" eaLnBrk="1" hangingPunct="1">
              <a:spcBef>
                <a:spcPct val="50000"/>
              </a:spcBef>
              <a:spcAft>
                <a:spcPts val="0"/>
              </a:spcAft>
              <a:buFont typeface="Wingdings" pitchFamily="2" charset="2"/>
              <a:buChar char="l"/>
            </a:pPr>
            <a:r>
              <a:rPr lang="zh-CN" altLang="en-US" sz="2800" kern="0" dirty="0">
                <a:solidFill>
                  <a:sysClr val="windowText" lastClr="000000"/>
                </a:solidFill>
                <a:latin typeface="Garamond" pitchFamily="18" charset="0"/>
                <a:ea typeface="宋体" pitchFamily="2" charset="-122"/>
              </a:rPr>
              <a:t>住院津贴理赔针对非医保人员增加了“非医保住院交易管理”功能，基层经办员需要手工录入报险职工的住院信息后才可以使用“自动批量生成”或“手工生成”进行理赔单生成操作。</a:t>
            </a:r>
            <a:endParaRPr lang="en-US" altLang="zh-CN" sz="2800" kern="0" dirty="0">
              <a:solidFill>
                <a:sysClr val="windowText" lastClr="000000"/>
              </a:solidFill>
              <a:latin typeface="Garamond" pitchFamily="18" charset="0"/>
              <a:ea typeface="宋体" pitchFamily="2" charset="-122"/>
            </a:endParaRPr>
          </a:p>
          <a:p>
            <a:pPr algn="just" eaLnBrk="1" hangingPunct="1">
              <a:spcBef>
                <a:spcPct val="50000"/>
              </a:spcBef>
              <a:spcAft>
                <a:spcPts val="0"/>
              </a:spcAft>
            </a:pPr>
            <a:r>
              <a:rPr lang="zh-CN" altLang="en-US" sz="2800" kern="0" dirty="0">
                <a:solidFill>
                  <a:sysClr val="windowText" lastClr="000000"/>
                </a:solidFill>
                <a:latin typeface="Garamond" pitchFamily="18" charset="0"/>
                <a:ea typeface="宋体" pitchFamily="2" charset="-122"/>
              </a:rPr>
              <a:t>      下面将主要讲解“非医保住院交易管理”功能的使用操作</a:t>
            </a:r>
            <a:endParaRPr lang="en-US" altLang="zh-CN" sz="2800" kern="0" dirty="0">
              <a:solidFill>
                <a:sysClr val="windowText" lastClr="000000"/>
              </a:solidFill>
              <a:latin typeface="Garamond" pitchFamily="18" charset="0"/>
              <a:ea typeface="宋体" pitchFamily="2" charset="-122"/>
            </a:endParaRPr>
          </a:p>
        </p:txBody>
      </p:sp>
    </p:spTree>
  </p:cSld>
  <p:clrMapOvr>
    <a:masterClrMapping/>
  </p:clrMapOvr>
  <p:transition>
    <p:strips/>
  </p:transition>
</p:sld>
</file>

<file path=ppt/slides/slide1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114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住院津贴理赔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非医保住院交易管理</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p:txBody>
          <a:bodyPr/>
          <a:lstStyle/>
          <a:p>
            <a:pPr fontAlgn="auto">
              <a:spcBef>
                <a:spcPts val="0"/>
              </a:spcBef>
              <a:spcAft>
                <a:spcPts val="0"/>
              </a:spcAft>
              <a:defRPr/>
            </a:pPr>
            <a:r>
              <a:rPr lang="en-US" altLang="zh-CN" dirty="0">
                <a:latin typeface="宋体" pitchFamily="2" charset="-122"/>
                <a:ea typeface="宋体" pitchFamily="2" charset="-122"/>
              </a:rPr>
              <a:t>6.</a:t>
            </a:r>
            <a:r>
              <a:rPr lang="zh-CN" altLang="en-US" dirty="0">
                <a:latin typeface="Calibri" pitchFamily="34" charset="0"/>
              </a:rPr>
              <a:t>住院津贴理赔</a:t>
            </a:r>
            <a:r>
              <a:rPr lang="en-US" altLang="zh-CN" dirty="0">
                <a:latin typeface="Calibri" pitchFamily="34" charset="0"/>
              </a:rPr>
              <a:t>——</a:t>
            </a:r>
            <a:r>
              <a:rPr lang="zh-CN" altLang="en-US" dirty="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115</a:t>
            </a:fld>
            <a:endParaRPr lang="en-US" altLang="zh-CN" dirty="0"/>
          </a:p>
        </p:txBody>
      </p:sp>
      <p:pic>
        <p:nvPicPr>
          <p:cNvPr id="5122" name="Picture 2"/>
          <p:cNvPicPr>
            <a:picLocks noChangeAspect="1" noChangeArrowheads="1"/>
          </p:cNvPicPr>
          <p:nvPr/>
        </p:nvPicPr>
        <p:blipFill>
          <a:blip r:embed="rId2"/>
          <a:srcRect/>
          <a:stretch>
            <a:fillRect/>
          </a:stretch>
        </p:blipFill>
        <p:spPr bwMode="auto">
          <a:xfrm>
            <a:off x="-1" y="857232"/>
            <a:ext cx="9144001" cy="4214842"/>
          </a:xfrm>
          <a:prstGeom prst="rect">
            <a:avLst/>
          </a:prstGeom>
          <a:noFill/>
          <a:ln w="9525">
            <a:noFill/>
            <a:miter lim="800000"/>
            <a:headEnd/>
            <a:tailEnd/>
          </a:ln>
          <a:effectLst/>
        </p:spPr>
      </p:pic>
      <p:sp>
        <p:nvSpPr>
          <p:cNvPr id="6" name="圆角矩形标注 4"/>
          <p:cNvSpPr>
            <a:spLocks noChangeArrowheads="1"/>
          </p:cNvSpPr>
          <p:nvPr/>
        </p:nvSpPr>
        <p:spPr bwMode="auto">
          <a:xfrm>
            <a:off x="4786314" y="1000108"/>
            <a:ext cx="2448271" cy="1008111"/>
          </a:xfrm>
          <a:prstGeom prst="wedgeRectCallout">
            <a:avLst>
              <a:gd name="adj1" fmla="val -85684"/>
              <a:gd name="adj2" fmla="val 94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主菜单</a:t>
            </a:r>
          </a:p>
        </p:txBody>
      </p:sp>
      <p:sp>
        <p:nvSpPr>
          <p:cNvPr id="7" name="圆角矩形标注 4"/>
          <p:cNvSpPr>
            <a:spLocks noChangeArrowheads="1"/>
          </p:cNvSpPr>
          <p:nvPr/>
        </p:nvSpPr>
        <p:spPr bwMode="auto">
          <a:xfrm>
            <a:off x="4643438" y="3214686"/>
            <a:ext cx="3714776" cy="857256"/>
          </a:xfrm>
          <a:prstGeom prst="wedgeRectCallout">
            <a:avLst>
              <a:gd name="adj1" fmla="val -37295"/>
              <a:gd name="adj2" fmla="val -12326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住院津贴</a:t>
            </a:r>
            <a:r>
              <a:rPr lang="zh-CN" altLang="en-US" sz="2400" b="0" dirty="0">
                <a:solidFill>
                  <a:schemeClr val="tx2">
                    <a:lumMod val="95000"/>
                    <a:lumOff val="5000"/>
                  </a:schemeClr>
                </a:solidFill>
                <a:latin typeface="华文中宋" pitchFamily="2" charset="-122"/>
                <a:ea typeface="华文中宋" pitchFamily="2" charset="-122"/>
              </a:rPr>
              <a:t>子菜单中的</a:t>
            </a:r>
            <a:r>
              <a:rPr lang="zh-CN" altLang="en-US" sz="2400" b="0" dirty="0">
                <a:solidFill>
                  <a:schemeClr val="accent4">
                    <a:lumMod val="60000"/>
                    <a:lumOff val="40000"/>
                  </a:schemeClr>
                </a:solidFill>
                <a:latin typeface="华文中宋" pitchFamily="2" charset="-122"/>
                <a:ea typeface="华文中宋" pitchFamily="2" charset="-122"/>
              </a:rPr>
              <a:t>非医保住院交易管理</a:t>
            </a:r>
          </a:p>
        </p:txBody>
      </p:sp>
      <p:sp>
        <p:nvSpPr>
          <p:cNvPr id="8" name="Text Box 3"/>
          <p:cNvSpPr txBox="1">
            <a:spLocks noChangeArrowheads="1"/>
          </p:cNvSpPr>
          <p:nvPr/>
        </p:nvSpPr>
        <p:spPr bwMode="auto">
          <a:xfrm>
            <a:off x="1643042" y="5000636"/>
            <a:ext cx="6286544" cy="523220"/>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a:ln>
                  <a:noFill/>
                </a:ln>
                <a:solidFill>
                  <a:srgbClr val="FF0000"/>
                </a:solidFill>
                <a:effectLst/>
                <a:uLnTx/>
                <a:uFillTx/>
                <a:latin typeface="Garamond" pitchFamily="18" charset="0"/>
                <a:ea typeface="宋体" pitchFamily="2" charset="-122"/>
              </a:rPr>
              <a:t>注意：</a:t>
            </a:r>
            <a:r>
              <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该功能每月</a:t>
            </a:r>
            <a:r>
              <a:rPr kumimoji="0" lang="en-US" altLang="zh-CN"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1</a:t>
            </a:r>
            <a:r>
              <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日至</a:t>
            </a:r>
            <a:r>
              <a:rPr kumimoji="0" lang="en-US" altLang="zh-CN"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5</a:t>
            </a:r>
            <a:r>
              <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日不可使用</a:t>
            </a:r>
            <a:r>
              <a:rPr kumimoji="0" lang="zh-CN" altLang="en-US" sz="28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857232"/>
            <a:ext cx="9144000" cy="3929090"/>
          </a:xfrm>
          <a:prstGeom prst="rect">
            <a:avLst/>
          </a:prstGeom>
          <a:noFill/>
          <a:ln w="9525">
            <a:noFill/>
            <a:miter lim="800000"/>
            <a:headEnd/>
            <a:tailEnd/>
          </a:ln>
          <a:effectLst/>
        </p:spPr>
      </p:pic>
      <p:sp>
        <p:nvSpPr>
          <p:cNvPr id="86018" name="标题 1"/>
          <p:cNvSpPr>
            <a:spLocks noGrp="1"/>
          </p:cNvSpPr>
          <p:nvPr>
            <p:ph type="title"/>
          </p:nvPr>
        </p:nvSpPr>
        <p:spPr/>
        <p:txBody>
          <a:bodyPr/>
          <a:lstStyle/>
          <a:p>
            <a:pPr fontAlgn="auto">
              <a:spcBef>
                <a:spcPts val="0"/>
              </a:spcBef>
              <a:spcAft>
                <a:spcPts val="0"/>
              </a:spcAft>
              <a:defRPr/>
            </a:pPr>
            <a:r>
              <a:rPr lang="en-US" altLang="zh-CN" dirty="0">
                <a:latin typeface="宋体" pitchFamily="2" charset="-122"/>
                <a:ea typeface="宋体" pitchFamily="2" charset="-122"/>
              </a:rPr>
              <a:t>6.</a:t>
            </a:r>
            <a:r>
              <a:rPr lang="zh-CN" altLang="en-US" dirty="0">
                <a:latin typeface="Calibri" pitchFamily="34" charset="0"/>
              </a:rPr>
              <a:t>住院津贴理赔</a:t>
            </a:r>
            <a:r>
              <a:rPr lang="en-US" altLang="zh-CN" dirty="0">
                <a:latin typeface="Calibri" pitchFamily="34" charset="0"/>
              </a:rPr>
              <a:t>——</a:t>
            </a:r>
            <a:r>
              <a:rPr lang="zh-CN" altLang="en-US" dirty="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116</a:t>
            </a:fld>
            <a:endParaRPr lang="en-US" altLang="zh-CN" dirty="0"/>
          </a:p>
        </p:txBody>
      </p:sp>
      <p:sp>
        <p:nvSpPr>
          <p:cNvPr id="6" name="圆角矩形标注 4"/>
          <p:cNvSpPr>
            <a:spLocks noChangeArrowheads="1"/>
          </p:cNvSpPr>
          <p:nvPr/>
        </p:nvSpPr>
        <p:spPr bwMode="auto">
          <a:xfrm>
            <a:off x="928662" y="1714488"/>
            <a:ext cx="2428891" cy="642942"/>
          </a:xfrm>
          <a:prstGeom prst="wedgeRectCallout">
            <a:avLst>
              <a:gd name="adj1" fmla="val -1432"/>
              <a:gd name="adj2" fmla="val 980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a:solidFill>
                  <a:schemeClr val="tx1">
                    <a:lumMod val="60000"/>
                    <a:lumOff val="40000"/>
                  </a:schemeClr>
                </a:solidFill>
                <a:latin typeface="华文中宋" pitchFamily="2" charset="-122"/>
                <a:ea typeface="华文中宋" pitchFamily="2" charset="-122"/>
              </a:rPr>
              <a:t>身份证号</a:t>
            </a:r>
          </a:p>
        </p:txBody>
      </p:sp>
      <p:sp>
        <p:nvSpPr>
          <p:cNvPr id="8" name="圆角矩形标注 4"/>
          <p:cNvSpPr>
            <a:spLocks noChangeArrowheads="1"/>
          </p:cNvSpPr>
          <p:nvPr/>
        </p:nvSpPr>
        <p:spPr bwMode="auto">
          <a:xfrm>
            <a:off x="4429124" y="1000108"/>
            <a:ext cx="2428891" cy="642942"/>
          </a:xfrm>
          <a:prstGeom prst="wedgeRectCallout">
            <a:avLst>
              <a:gd name="adj1" fmla="val 36653"/>
              <a:gd name="adj2" fmla="val 997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查询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857232"/>
            <a:ext cx="9144000" cy="4357718"/>
          </a:xfrm>
          <a:prstGeom prst="rect">
            <a:avLst/>
          </a:prstGeom>
          <a:noFill/>
          <a:ln w="9525">
            <a:noFill/>
            <a:miter lim="800000"/>
            <a:headEnd/>
            <a:tailEnd/>
          </a:ln>
          <a:effectLst/>
        </p:spPr>
      </p:pic>
      <p:sp>
        <p:nvSpPr>
          <p:cNvPr id="86018" name="标题 1"/>
          <p:cNvSpPr>
            <a:spLocks noGrp="1"/>
          </p:cNvSpPr>
          <p:nvPr>
            <p:ph type="title"/>
          </p:nvPr>
        </p:nvSpPr>
        <p:spPr/>
        <p:txBody>
          <a:bodyPr/>
          <a:lstStyle/>
          <a:p>
            <a:pPr fontAlgn="auto">
              <a:spcBef>
                <a:spcPts val="0"/>
              </a:spcBef>
              <a:spcAft>
                <a:spcPts val="0"/>
              </a:spcAft>
              <a:defRPr/>
            </a:pPr>
            <a:r>
              <a:rPr lang="en-US" altLang="zh-CN" dirty="0">
                <a:latin typeface="宋体" pitchFamily="2" charset="-122"/>
                <a:ea typeface="宋体" pitchFamily="2" charset="-122"/>
              </a:rPr>
              <a:t>6.</a:t>
            </a:r>
            <a:r>
              <a:rPr lang="zh-CN" altLang="en-US" dirty="0">
                <a:latin typeface="Calibri" pitchFamily="34" charset="0"/>
              </a:rPr>
              <a:t>住院津贴理赔</a:t>
            </a:r>
            <a:r>
              <a:rPr lang="en-US" altLang="zh-CN" dirty="0">
                <a:latin typeface="Calibri" pitchFamily="34" charset="0"/>
              </a:rPr>
              <a:t>——</a:t>
            </a:r>
            <a:r>
              <a:rPr lang="zh-CN" altLang="en-US" dirty="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117</a:t>
            </a:fld>
            <a:endParaRPr lang="en-US" altLang="zh-CN" dirty="0"/>
          </a:p>
        </p:txBody>
      </p:sp>
      <p:sp>
        <p:nvSpPr>
          <p:cNvPr id="8" name="圆角矩形标注 4"/>
          <p:cNvSpPr>
            <a:spLocks noChangeArrowheads="1"/>
          </p:cNvSpPr>
          <p:nvPr/>
        </p:nvSpPr>
        <p:spPr bwMode="auto">
          <a:xfrm>
            <a:off x="5357818" y="928670"/>
            <a:ext cx="2428891" cy="642942"/>
          </a:xfrm>
          <a:prstGeom prst="wedgeRectCallout">
            <a:avLst>
              <a:gd name="adj1" fmla="val 36653"/>
              <a:gd name="adj2" fmla="val 997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5.</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添加</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10" name="矩形 9"/>
          <p:cNvSpPr/>
          <p:nvPr/>
        </p:nvSpPr>
        <p:spPr bwMode="auto">
          <a:xfrm>
            <a:off x="1142976" y="2500306"/>
            <a:ext cx="5786478" cy="57150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 name="圆角矩形标注 4"/>
          <p:cNvSpPr>
            <a:spLocks noChangeArrowheads="1"/>
          </p:cNvSpPr>
          <p:nvPr/>
        </p:nvSpPr>
        <p:spPr bwMode="auto">
          <a:xfrm>
            <a:off x="785786" y="1357298"/>
            <a:ext cx="2428891" cy="857256"/>
          </a:xfrm>
          <a:prstGeom prst="wedgeRectCallout">
            <a:avLst>
              <a:gd name="adj1" fmla="val 59416"/>
              <a:gd name="adj2" fmla="val 980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核查会员信息是否正确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1" name="矩形 10"/>
          <p:cNvSpPr/>
          <p:nvPr/>
        </p:nvSpPr>
        <p:spPr bwMode="auto">
          <a:xfrm>
            <a:off x="928662" y="3357562"/>
            <a:ext cx="6786610" cy="121444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7" name="圆角矩形标注 4"/>
          <p:cNvSpPr>
            <a:spLocks noChangeArrowheads="1"/>
          </p:cNvSpPr>
          <p:nvPr/>
        </p:nvSpPr>
        <p:spPr bwMode="auto">
          <a:xfrm>
            <a:off x="4000496" y="5072074"/>
            <a:ext cx="4143404" cy="1214446"/>
          </a:xfrm>
          <a:prstGeom prst="wedgeRectCallout">
            <a:avLst>
              <a:gd name="adj1" fmla="val -40443"/>
              <a:gd name="adj2" fmla="val -10955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4.</a:t>
            </a:r>
            <a:r>
              <a:rPr lang="zh-CN" altLang="en-US" sz="2400" b="0" dirty="0">
                <a:solidFill>
                  <a:schemeClr val="tx2">
                    <a:lumMod val="95000"/>
                    <a:lumOff val="5000"/>
                  </a:schemeClr>
                </a:solidFill>
                <a:latin typeface="华文中宋" pitchFamily="2" charset="-122"/>
                <a:ea typeface="华文中宋" pitchFamily="2" charset="-122"/>
              </a:rPr>
              <a:t>按照纸质单据将住院交易信息填入完整，“</a:t>
            </a:r>
            <a:r>
              <a:rPr lang="zh-CN" altLang="en-US" sz="2400" b="0" dirty="0">
                <a:solidFill>
                  <a:srgbClr val="FF0000"/>
                </a:solidFill>
                <a:latin typeface="华文中宋" pitchFamily="2" charset="-122"/>
                <a:ea typeface="华文中宋" pitchFamily="2" charset="-122"/>
              </a:rPr>
              <a:t>＊</a:t>
            </a:r>
            <a:r>
              <a:rPr lang="zh-CN" altLang="en-US" sz="2400" b="0" dirty="0">
                <a:solidFill>
                  <a:schemeClr val="tx2">
                    <a:lumMod val="95000"/>
                    <a:lumOff val="5000"/>
                  </a:schemeClr>
                </a:solidFill>
                <a:latin typeface="华文中宋" pitchFamily="2" charset="-122"/>
                <a:ea typeface="华文中宋" pitchFamily="2" charset="-122"/>
              </a:rPr>
              <a:t>”号为必填项。</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6" grpId="0" animBg="1"/>
      <p:bldP spid="11" grpId="0" animBg="1"/>
      <p:bldP spid="7"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p:txBody>
          <a:bodyPr/>
          <a:lstStyle/>
          <a:p>
            <a:pPr fontAlgn="auto">
              <a:spcBef>
                <a:spcPts val="0"/>
              </a:spcBef>
              <a:spcAft>
                <a:spcPts val="0"/>
              </a:spcAft>
              <a:defRPr/>
            </a:pPr>
            <a:r>
              <a:rPr lang="en-US" altLang="zh-CN" dirty="0">
                <a:latin typeface="宋体" pitchFamily="2" charset="-122"/>
                <a:ea typeface="宋体" pitchFamily="2" charset="-122"/>
              </a:rPr>
              <a:t>6.</a:t>
            </a:r>
            <a:r>
              <a:rPr lang="zh-CN" altLang="en-US" dirty="0">
                <a:latin typeface="Calibri" pitchFamily="34" charset="0"/>
              </a:rPr>
              <a:t>住院津贴理赔</a:t>
            </a:r>
            <a:r>
              <a:rPr lang="en-US" altLang="zh-CN" dirty="0">
                <a:latin typeface="Calibri" pitchFamily="34" charset="0"/>
              </a:rPr>
              <a:t>——</a:t>
            </a:r>
            <a:r>
              <a:rPr lang="zh-CN" altLang="en-US" dirty="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118</a:t>
            </a:fld>
            <a:endParaRPr lang="en-US" altLang="zh-CN" dirty="0"/>
          </a:p>
        </p:txBody>
      </p:sp>
      <p:sp>
        <p:nvSpPr>
          <p:cNvPr id="6" name="圆角矩形标注 4"/>
          <p:cNvSpPr>
            <a:spLocks noChangeArrowheads="1"/>
          </p:cNvSpPr>
          <p:nvPr/>
        </p:nvSpPr>
        <p:spPr bwMode="auto">
          <a:xfrm>
            <a:off x="928662" y="1714488"/>
            <a:ext cx="2428891" cy="642942"/>
          </a:xfrm>
          <a:prstGeom prst="wedgeRectCallout">
            <a:avLst>
              <a:gd name="adj1" fmla="val -1432"/>
              <a:gd name="adj2" fmla="val 980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a:solidFill>
                  <a:schemeClr val="tx1">
                    <a:lumMod val="60000"/>
                    <a:lumOff val="40000"/>
                  </a:schemeClr>
                </a:solidFill>
                <a:latin typeface="华文中宋" pitchFamily="2" charset="-122"/>
                <a:ea typeface="华文中宋" pitchFamily="2" charset="-122"/>
              </a:rPr>
              <a:t>身份证号</a:t>
            </a:r>
          </a:p>
        </p:txBody>
      </p:sp>
      <p:sp>
        <p:nvSpPr>
          <p:cNvPr id="8" name="圆角矩形标注 4"/>
          <p:cNvSpPr>
            <a:spLocks noChangeArrowheads="1"/>
          </p:cNvSpPr>
          <p:nvPr/>
        </p:nvSpPr>
        <p:spPr bwMode="auto">
          <a:xfrm>
            <a:off x="4429124" y="1000108"/>
            <a:ext cx="2428891" cy="642942"/>
          </a:xfrm>
          <a:prstGeom prst="wedgeRectCallout">
            <a:avLst>
              <a:gd name="adj1" fmla="val 36653"/>
              <a:gd name="adj2" fmla="val 997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查询</a:t>
            </a:r>
            <a:r>
              <a:rPr lang="zh-CN" altLang="en-US" sz="2400" b="0" dirty="0">
                <a:solidFill>
                  <a:schemeClr val="tx2">
                    <a:lumMod val="95000"/>
                    <a:lumOff val="5000"/>
                  </a:schemeClr>
                </a:solidFill>
                <a:latin typeface="华文中宋" pitchFamily="2" charset="-122"/>
                <a:ea typeface="华文中宋" pitchFamily="2" charset="-122"/>
              </a:rPr>
              <a:t>按钮</a:t>
            </a:r>
          </a:p>
        </p:txBody>
      </p:sp>
      <p:pic>
        <p:nvPicPr>
          <p:cNvPr id="2050" name="Picture 2"/>
          <p:cNvPicPr>
            <a:picLocks noChangeAspect="1" noChangeArrowheads="1"/>
          </p:cNvPicPr>
          <p:nvPr/>
        </p:nvPicPr>
        <p:blipFill>
          <a:blip r:embed="rId2"/>
          <a:srcRect/>
          <a:stretch>
            <a:fillRect/>
          </a:stretch>
        </p:blipFill>
        <p:spPr bwMode="auto">
          <a:xfrm>
            <a:off x="0" y="857233"/>
            <a:ext cx="9144000" cy="4286279"/>
          </a:xfrm>
          <a:prstGeom prst="rect">
            <a:avLst/>
          </a:prstGeom>
          <a:noFill/>
          <a:ln w="9525">
            <a:noFill/>
            <a:miter lim="800000"/>
            <a:headEnd/>
            <a:tailEnd/>
          </a:ln>
          <a:effectLst/>
        </p:spPr>
      </p:pic>
      <p:sp>
        <p:nvSpPr>
          <p:cNvPr id="9" name="矩形标注 8"/>
          <p:cNvSpPr>
            <a:spLocks noChangeArrowheads="1"/>
          </p:cNvSpPr>
          <p:nvPr/>
        </p:nvSpPr>
        <p:spPr bwMode="auto">
          <a:xfrm>
            <a:off x="2000232" y="4143380"/>
            <a:ext cx="2571768" cy="928694"/>
          </a:xfrm>
          <a:prstGeom prst="wedgeRectCallout">
            <a:avLst>
              <a:gd name="adj1" fmla="val 39163"/>
              <a:gd name="adj2" fmla="val -9904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查看添加结果，点击</a:t>
            </a:r>
            <a:r>
              <a:rPr lang="zh-CN" altLang="en-US" sz="2400" b="0" dirty="0">
                <a:solidFill>
                  <a:schemeClr val="accent4">
                    <a:lumMod val="60000"/>
                    <a:lumOff val="40000"/>
                  </a:schemeClr>
                </a:solidFill>
                <a:latin typeface="华文中宋" pitchFamily="2" charset="-122"/>
                <a:ea typeface="华文中宋" pitchFamily="2" charset="-122"/>
              </a:rPr>
              <a:t>确定</a:t>
            </a:r>
            <a:r>
              <a:rPr lang="zh-CN" altLang="en-US" sz="2400" b="0" dirty="0">
                <a:solidFill>
                  <a:schemeClr val="tx2">
                    <a:lumMod val="95000"/>
                    <a:lumOff val="5000"/>
                  </a:schemeClr>
                </a:solidFill>
                <a:latin typeface="华文中宋" pitchFamily="2" charset="-122"/>
                <a:ea typeface="华文中宋" pitchFamily="2" charset="-122"/>
              </a:rPr>
              <a:t>按钮</a:t>
            </a:r>
          </a:p>
        </p:txBody>
      </p:sp>
      <p:pic>
        <p:nvPicPr>
          <p:cNvPr id="2051" name="Picture 3"/>
          <p:cNvPicPr>
            <a:picLocks noChangeAspect="1" noChangeArrowheads="1"/>
          </p:cNvPicPr>
          <p:nvPr/>
        </p:nvPicPr>
        <p:blipFill>
          <a:blip r:embed="rId3"/>
          <a:srcRect/>
          <a:stretch>
            <a:fillRect/>
          </a:stretch>
        </p:blipFill>
        <p:spPr bwMode="auto">
          <a:xfrm>
            <a:off x="2714612" y="2500306"/>
            <a:ext cx="3752850" cy="1838325"/>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10" name="矩形标注 9"/>
          <p:cNvSpPr>
            <a:spLocks noChangeArrowheads="1"/>
          </p:cNvSpPr>
          <p:nvPr/>
        </p:nvSpPr>
        <p:spPr bwMode="auto">
          <a:xfrm>
            <a:off x="285720" y="1071546"/>
            <a:ext cx="3929090" cy="1643074"/>
          </a:xfrm>
          <a:prstGeom prst="wedgeRectCallout">
            <a:avLst>
              <a:gd name="adj1" fmla="val 36111"/>
              <a:gd name="adj2" fmla="val 7493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如果出现该提示，表示该会员已是北京市城镇职工基本医疗保险人员，不允许手工添加任何住院医疗信息！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0"/>
                                          </p:stCondLst>
                                        </p:cTn>
                                        <p:tgtEl>
                                          <p:spTgt spid="2051"/>
                                        </p:tgtEl>
                                        <p:attrNameLst>
                                          <p:attrName>style.visibility</p:attrName>
                                        </p:attrNameLst>
                                      </p:cBhvr>
                                      <p:to>
                                        <p:strVal val="visible"/>
                                      </p:to>
                                    </p:set>
                                  </p:childTnLst>
                                </p:cTn>
                              </p:par>
                            </p:childTnLst>
                          </p:cTn>
                        </p:par>
                        <p:par>
                          <p:cTn id="15" fill="hold">
                            <p:stCondLst>
                              <p:cond delay="0"/>
                            </p:stCondLst>
                            <p:childTnLst>
                              <p:par>
                                <p:cTn id="16" presetID="3" presetClass="entr" presetSubtype="1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857232"/>
            <a:ext cx="9144000" cy="4286280"/>
          </a:xfrm>
          <a:prstGeom prst="rect">
            <a:avLst/>
          </a:prstGeom>
          <a:noFill/>
          <a:ln w="9525">
            <a:noFill/>
            <a:miter lim="800000"/>
            <a:headEnd/>
            <a:tailEnd/>
          </a:ln>
          <a:effectLst/>
        </p:spPr>
      </p:pic>
      <p:sp>
        <p:nvSpPr>
          <p:cNvPr id="86018" name="标题 1"/>
          <p:cNvSpPr>
            <a:spLocks noGrp="1"/>
          </p:cNvSpPr>
          <p:nvPr>
            <p:ph type="title"/>
          </p:nvPr>
        </p:nvSpPr>
        <p:spPr/>
        <p:txBody>
          <a:bodyPr/>
          <a:lstStyle/>
          <a:p>
            <a:pPr fontAlgn="auto">
              <a:spcBef>
                <a:spcPts val="0"/>
              </a:spcBef>
              <a:spcAft>
                <a:spcPts val="0"/>
              </a:spcAft>
              <a:defRPr/>
            </a:pPr>
            <a:r>
              <a:rPr lang="en-US" altLang="zh-CN" dirty="0">
                <a:latin typeface="宋体" pitchFamily="2" charset="-122"/>
                <a:ea typeface="宋体" pitchFamily="2" charset="-122"/>
              </a:rPr>
              <a:t>6.</a:t>
            </a:r>
            <a:r>
              <a:rPr lang="zh-CN" altLang="en-US" dirty="0">
                <a:latin typeface="Calibri" pitchFamily="34" charset="0"/>
              </a:rPr>
              <a:t>住院津贴理赔</a:t>
            </a:r>
            <a:r>
              <a:rPr lang="en-US" altLang="zh-CN" dirty="0">
                <a:latin typeface="Calibri" pitchFamily="34" charset="0"/>
              </a:rPr>
              <a:t>——</a:t>
            </a:r>
            <a:r>
              <a:rPr lang="zh-CN" altLang="en-US" dirty="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119</a:t>
            </a:fld>
            <a:endParaRPr lang="en-US" altLang="zh-CN" dirty="0"/>
          </a:p>
        </p:txBody>
      </p:sp>
      <p:sp>
        <p:nvSpPr>
          <p:cNvPr id="9" name="矩形标注 8"/>
          <p:cNvSpPr>
            <a:spLocks noChangeArrowheads="1"/>
          </p:cNvSpPr>
          <p:nvPr/>
        </p:nvSpPr>
        <p:spPr bwMode="auto">
          <a:xfrm>
            <a:off x="4929190" y="2571744"/>
            <a:ext cx="3286148" cy="1214446"/>
          </a:xfrm>
          <a:prstGeom prst="wedgeRectCallout">
            <a:avLst>
              <a:gd name="adj1" fmla="val -1927"/>
              <a:gd name="adj2" fmla="val -9904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查询</a:t>
            </a:r>
            <a:r>
              <a:rPr lang="zh-CN" altLang="en-US" sz="2400" b="0" dirty="0">
                <a:solidFill>
                  <a:schemeClr val="tx2">
                    <a:lumMod val="95000"/>
                    <a:lumOff val="5000"/>
                  </a:schemeClr>
                </a:solidFill>
                <a:latin typeface="华文中宋" pitchFamily="2" charset="-122"/>
                <a:ea typeface="华文中宋" pitchFamily="2" charset="-122"/>
              </a:rPr>
              <a:t>按钮，可以查看到添加成功的住院交易信息</a:t>
            </a:r>
          </a:p>
        </p:txBody>
      </p:sp>
      <p:pic>
        <p:nvPicPr>
          <p:cNvPr id="3075" name="Picture 3"/>
          <p:cNvPicPr>
            <a:picLocks noChangeAspect="1" noChangeArrowheads="1"/>
          </p:cNvPicPr>
          <p:nvPr/>
        </p:nvPicPr>
        <p:blipFill>
          <a:blip r:embed="rId3"/>
          <a:srcRect/>
          <a:stretch>
            <a:fillRect/>
          </a:stretch>
        </p:blipFill>
        <p:spPr bwMode="auto">
          <a:xfrm>
            <a:off x="142844" y="4857760"/>
            <a:ext cx="285752" cy="231691"/>
          </a:xfrm>
          <a:prstGeom prst="rect">
            <a:avLst/>
          </a:prstGeom>
          <a:noFill/>
          <a:ln w="9525">
            <a:noFill/>
            <a:miter lim="800000"/>
            <a:headEnd/>
            <a:tailEnd/>
          </a:ln>
          <a:effectLst/>
        </p:spPr>
      </p:pic>
      <p:sp>
        <p:nvSpPr>
          <p:cNvPr id="10" name="矩形 9"/>
          <p:cNvSpPr/>
          <p:nvPr/>
        </p:nvSpPr>
        <p:spPr bwMode="auto">
          <a:xfrm>
            <a:off x="142844" y="4572008"/>
            <a:ext cx="8858312" cy="64294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11" name="矩形标注 10"/>
          <p:cNvSpPr>
            <a:spLocks noChangeArrowheads="1"/>
          </p:cNvSpPr>
          <p:nvPr/>
        </p:nvSpPr>
        <p:spPr bwMode="auto">
          <a:xfrm>
            <a:off x="5643570" y="2571744"/>
            <a:ext cx="3286148" cy="1214446"/>
          </a:xfrm>
          <a:prstGeom prst="wedgeRectCallout">
            <a:avLst>
              <a:gd name="adj1" fmla="val 30429"/>
              <a:gd name="adj2" fmla="val -9816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删除</a:t>
            </a:r>
            <a:r>
              <a:rPr lang="zh-CN" altLang="en-US" sz="2400" b="0" dirty="0">
                <a:solidFill>
                  <a:schemeClr val="tx2">
                    <a:lumMod val="95000"/>
                    <a:lumOff val="5000"/>
                  </a:schemeClr>
                </a:solidFill>
                <a:latin typeface="华文中宋" pitchFamily="2" charset="-122"/>
                <a:ea typeface="华文中宋" pitchFamily="2" charset="-122"/>
              </a:rPr>
              <a:t>按钮，可以删除掉勾选的未理赔状态的住院交易信息</a:t>
            </a:r>
          </a:p>
        </p:txBody>
      </p:sp>
      <p:sp>
        <p:nvSpPr>
          <p:cNvPr id="12" name="矩形 11"/>
          <p:cNvSpPr/>
          <p:nvPr/>
        </p:nvSpPr>
        <p:spPr bwMode="auto">
          <a:xfrm>
            <a:off x="142844" y="4572008"/>
            <a:ext cx="276228" cy="64294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dissolv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 presetClass="exit" presetSubtype="0" fill="hold" grpId="1" nodeType="withEffect">
                                  <p:stCondLst>
                                    <p:cond delay="0"/>
                                  </p:stCondLst>
                                  <p:childTnLst>
                                    <p:set>
                                      <p:cBhvr>
                                        <p:cTn id="17" dur="1" fill="hold">
                                          <p:stCondLst>
                                            <p:cond delay="0"/>
                                          </p:stCondLst>
                                        </p:cTn>
                                        <p:tgtEl>
                                          <p:spTgt spid="10"/>
                                        </p:tgtEl>
                                        <p:attrNameLst>
                                          <p:attrName>style.visibility</p:attrName>
                                        </p:attrNameLst>
                                      </p:cBhvr>
                                      <p:to>
                                        <p:strVal val="hidden"/>
                                      </p:to>
                                    </p:set>
                                  </p:childTnLst>
                                </p:cTn>
                              </p:par>
                            </p:childTnLst>
                          </p:cTn>
                        </p:par>
                        <p:par>
                          <p:cTn id="18" fill="hold">
                            <p:stCondLst>
                              <p:cond delay="0"/>
                            </p:stCondLst>
                            <p:childTnLst>
                              <p:par>
                                <p:cTn id="19" presetID="3" presetClass="entr" presetSubtype="1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1" presetClass="entr" presetSubtype="0" fill="hold" nodeType="withEffect">
                                  <p:stCondLst>
                                    <p:cond delay="0"/>
                                  </p:stCondLst>
                                  <p:childTnLst>
                                    <p:set>
                                      <p:cBhvr>
                                        <p:cTn id="23" dur="1" fill="hold">
                                          <p:stCondLst>
                                            <p:cond delay="0"/>
                                          </p:stCondLst>
                                        </p:cTn>
                                        <p:tgtEl>
                                          <p:spTgt spid="3075"/>
                                        </p:tgtEl>
                                        <p:attrNameLst>
                                          <p:attrName>style.visibility</p:attrName>
                                        </p:attrNameLst>
                                      </p:cBhvr>
                                      <p:to>
                                        <p:strVal val="visible"/>
                                      </p:to>
                                    </p:set>
                                  </p:childTnLst>
                                </p:cTn>
                              </p:par>
                            </p:childTnLst>
                          </p:cTn>
                        </p:par>
                        <p:par>
                          <p:cTn id="24" fill="hold">
                            <p:stCondLst>
                              <p:cond delay="500"/>
                            </p:stCondLst>
                            <p:childTnLst>
                              <p:par>
                                <p:cTn id="25" presetID="9"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 y="836712"/>
            <a:ext cx="9109075" cy="5760938"/>
          </a:xfrm>
          <a:prstGeom prst="rect">
            <a:avLst/>
          </a:prstGeom>
        </p:spPr>
      </p:pic>
      <p:sp>
        <p:nvSpPr>
          <p:cNvPr id="7170"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5991C8B5-FAD7-4A90-8F02-F54F08AA3756}" type="slidenum">
              <a:rPr kumimoji="0" lang="zh-CN" altLang="en-US" sz="1000" b="1" i="0" u="none" strike="noStrike" kern="1200" cap="none" spc="0" normalizeH="0" baseline="0" noProof="0" dirty="0">
                <a:ln>
                  <a:noFill/>
                </a:ln>
                <a:solidFill>
                  <a:srgbClr val="FFFFFF"/>
                </a:solidFill>
                <a:effectLst/>
                <a:uLnTx/>
                <a:uFillTx/>
                <a:latin typeface="Verdana"/>
                <a:ea typeface="宋体"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9" name="AutoShape 6"/>
          <p:cNvSpPr>
            <a:spLocks noChangeArrowheads="1"/>
          </p:cNvSpPr>
          <p:nvPr/>
        </p:nvSpPr>
        <p:spPr bwMode="auto">
          <a:xfrm>
            <a:off x="3708400" y="3749828"/>
            <a:ext cx="3600450" cy="830997"/>
          </a:xfrm>
          <a:prstGeom prst="wedgeRectCallout">
            <a:avLst>
              <a:gd name="adj1" fmla="val 49548"/>
              <a:gd name="adj2" fmla="val 112869"/>
            </a:avLst>
          </a:prstGeom>
          <a:solidFill>
            <a:srgbClr val="FFFFFF"/>
          </a:solidFill>
          <a:ln w="19050">
            <a:solidFill>
              <a:srgbClr val="000514"/>
            </a:solidFill>
            <a:miter lim="800000"/>
          </a:ln>
          <a:effectLst>
            <a:outerShdw dist="35921" dir="2700000" algn="ctr" rotWithShape="0">
              <a:srgbClr val="000514">
                <a:alpha val="50000"/>
              </a:srgbClr>
            </a:outerShdw>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cs typeface="+mn-cs"/>
              </a:rPr>
              <a:t>保险业务系统</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rPr>
              <a:t>链接，进入软件系统登陆界面。</a:t>
            </a:r>
          </a:p>
        </p:txBody>
      </p:sp>
    </p:spTree>
    <p:extLst>
      <p:ext uri="{BB962C8B-B14F-4D97-AF65-F5344CB8AC3E}">
        <p14:creationId xmlns:p14="http://schemas.microsoft.com/office/powerpoint/2010/main" val="249238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p:txBody>
          <a:bodyPr/>
          <a:lstStyle/>
          <a:p>
            <a:pPr fontAlgn="auto">
              <a:spcBef>
                <a:spcPts val="0"/>
              </a:spcBef>
              <a:spcAft>
                <a:spcPts val="0"/>
              </a:spcAft>
              <a:defRPr/>
            </a:pPr>
            <a:r>
              <a:rPr lang="en-US" altLang="zh-CN" dirty="0">
                <a:latin typeface="宋体" pitchFamily="2" charset="-122"/>
                <a:ea typeface="宋体" pitchFamily="2" charset="-122"/>
              </a:rPr>
              <a:t>6.</a:t>
            </a:r>
            <a:r>
              <a:rPr lang="zh-CN" altLang="en-US" dirty="0">
                <a:latin typeface="Calibri" pitchFamily="34" charset="0"/>
              </a:rPr>
              <a:t>住院津贴理赔</a:t>
            </a:r>
            <a:r>
              <a:rPr lang="en-US" altLang="zh-CN" dirty="0">
                <a:latin typeface="Calibri" pitchFamily="34" charset="0"/>
              </a:rPr>
              <a:t>——</a:t>
            </a:r>
            <a:r>
              <a:rPr lang="zh-CN" altLang="en-US" dirty="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120</a:t>
            </a:fld>
            <a:endParaRPr lang="en-US" altLang="zh-CN" dirty="0"/>
          </a:p>
        </p:txBody>
      </p:sp>
      <p:sp>
        <p:nvSpPr>
          <p:cNvPr id="5" name="TextBox 4"/>
          <p:cNvSpPr txBox="1"/>
          <p:nvPr/>
        </p:nvSpPr>
        <p:spPr bwMode="auto">
          <a:xfrm>
            <a:off x="714348" y="2214554"/>
            <a:ext cx="7286676" cy="1815882"/>
          </a:xfrm>
          <a:prstGeom prst="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514350" indent="-514350" eaLnBrk="1" hangingPunct="1">
              <a:spcBef>
                <a:spcPct val="50000"/>
              </a:spcBef>
              <a:spcAft>
                <a:spcPts val="0"/>
              </a:spcAft>
            </a:pPr>
            <a:r>
              <a:rPr lang="en-US" altLang="zh-CN" sz="2800" kern="0" dirty="0">
                <a:solidFill>
                  <a:sysClr val="windowText" lastClr="000000"/>
                </a:solidFill>
                <a:latin typeface="Garamond" pitchFamily="18" charset="0"/>
                <a:ea typeface="宋体" pitchFamily="2" charset="-122"/>
              </a:rPr>
              <a:t>	</a:t>
            </a:r>
            <a:r>
              <a:rPr lang="zh-CN" altLang="en-US" sz="2800" kern="0" dirty="0">
                <a:solidFill>
                  <a:sysClr val="windowText" lastClr="000000"/>
                </a:solidFill>
                <a:latin typeface="Garamond" pitchFamily="18" charset="0"/>
                <a:ea typeface="宋体" pitchFamily="2" charset="-122"/>
              </a:rPr>
              <a:t>手工添加完非医保住院交易信息后，就可以使用“自动批量生成”或“手工生成”进行理赔单生成操作了。生成操作同住院理赔，不再讲解。</a:t>
            </a:r>
            <a:endParaRPr lang="en-US" altLang="zh-CN" sz="2800" kern="0" dirty="0">
              <a:solidFill>
                <a:sysClr val="windowText" lastClr="000000"/>
              </a:solidFill>
              <a:latin typeface="Garamond" pitchFamily="18" charset="0"/>
              <a:ea typeface="宋体" pitchFamily="2" charset="-122"/>
            </a:endParaRPr>
          </a:p>
        </p:txBody>
      </p:sp>
    </p:spTree>
  </p:cSld>
  <p:clrMapOvr>
    <a:masterClrMapping/>
  </p:clrMapOvr>
  <p:transition>
    <p:fade/>
  </p:transition>
</p:sld>
</file>

<file path=ppt/slides/slide1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7</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女工、重疾、意外理赔</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1204234883"/>
      </p:ext>
    </p:extLst>
  </p:cSld>
  <p:clrMapOvr>
    <a:masterClrMapping/>
  </p:clrMapOvr>
  <p:transition>
    <p:strips dir="rd"/>
  </p:transition>
</p:sld>
</file>

<file path=ppt/slides/slide1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122</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7</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女工、重疾、意外理赔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添加理赔单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a:latin typeface="宋体" pitchFamily="2" charset="-122"/>
                <a:ea typeface="宋体" pitchFamily="2" charset="-122"/>
              </a:rPr>
              <a:t>7.</a:t>
            </a:r>
            <a:r>
              <a:rPr lang="zh-CN" altLang="en-US" dirty="0">
                <a:latin typeface="宋体" pitchFamily="2" charset="-122"/>
                <a:ea typeface="宋体" pitchFamily="2" charset="-122"/>
              </a:rPr>
              <a:t>女工重疾意外理赔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添加理赔单</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123</a:t>
            </a:fld>
            <a:endParaRPr lang="en-US" altLang="zh-CN" dirty="0"/>
          </a:p>
        </p:txBody>
      </p:sp>
      <p:sp>
        <p:nvSpPr>
          <p:cNvPr id="7" name="圆角矩形标注 4"/>
          <p:cNvSpPr>
            <a:spLocks noChangeArrowheads="1"/>
          </p:cNvSpPr>
          <p:nvPr/>
        </p:nvSpPr>
        <p:spPr bwMode="auto">
          <a:xfrm>
            <a:off x="4071934"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3500430" y="2857496"/>
            <a:ext cx="2376264" cy="864096"/>
          </a:xfrm>
          <a:prstGeom prst="wedgeRectCallout">
            <a:avLst>
              <a:gd name="adj1" fmla="val -43306"/>
              <a:gd name="adj2" fmla="val -13429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女工重疾意外理赔</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标题 1"/>
          <p:cNvSpPr>
            <a:spLocks noGrp="1"/>
          </p:cNvSpPr>
          <p:nvPr>
            <p:ph type="title"/>
          </p:nvPr>
        </p:nvSpPr>
        <p:spPr/>
        <p:txBody>
          <a:bodyPr/>
          <a:lstStyle/>
          <a:p>
            <a:r>
              <a:rPr lang="en-US" altLang="zh-CN" dirty="0">
                <a:latin typeface="宋体" pitchFamily="2" charset="-122"/>
                <a:ea typeface="宋体" pitchFamily="2" charset="-122"/>
              </a:rPr>
              <a:t>7.</a:t>
            </a:r>
            <a:r>
              <a:rPr lang="zh-CN" altLang="en-US" dirty="0">
                <a:latin typeface="宋体" pitchFamily="2" charset="-122"/>
                <a:ea typeface="宋体" pitchFamily="2" charset="-122"/>
              </a:rPr>
              <a:t>女工重疾意外理赔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添加理赔单</a:t>
            </a:r>
            <a:endParaRPr lang="zh-CN" altLang="en-US" dirty="0">
              <a:ea typeface="宋体" pitchFamily="2" charset="-122"/>
            </a:endParaRPr>
          </a:p>
        </p:txBody>
      </p:sp>
      <p:pic>
        <p:nvPicPr>
          <p:cNvPr id="96259" name="内容占位符 4" descr="界面.jpg"/>
          <p:cNvPicPr>
            <a:picLocks noGrp="1" noChangeAspect="1"/>
          </p:cNvPicPr>
          <p:nvPr>
            <p:ph idx="1"/>
          </p:nvPr>
        </p:nvPicPr>
        <p:blipFill>
          <a:blip r:embed="rId2" cstate="print"/>
          <a:srcRect/>
          <a:stretch>
            <a:fillRect/>
          </a:stretch>
        </p:blipFill>
        <p:spPr>
          <a:xfrm>
            <a:off x="0" y="836712"/>
            <a:ext cx="9144000" cy="5760640"/>
          </a:xfrm>
        </p:spPr>
      </p:pic>
      <p:sp>
        <p:nvSpPr>
          <p:cNvPr id="4" name="日期占位符 3"/>
          <p:cNvSpPr>
            <a:spLocks noGrp="1"/>
          </p:cNvSpPr>
          <p:nvPr>
            <p:ph type="dt" sz="quarter" idx="10"/>
          </p:nvPr>
        </p:nvSpPr>
        <p:spPr/>
        <p:txBody>
          <a:bodyPr/>
          <a:lstStyle/>
          <a:p>
            <a:pPr>
              <a:defRPr/>
            </a:pPr>
            <a:r>
              <a:rPr lang="en-US" altLang="zh-CN" dirty="0"/>
              <a:t>www.bjzghzbx.com                                                                                                                                                                      </a:t>
            </a:r>
            <a:fld id="{EFC6139D-5A21-4E78-B919-AAD3497D39C2}" type="slidenum">
              <a:rPr lang="zh-CN" altLang="en-US" smtClean="0"/>
              <a:pPr>
                <a:defRPr/>
              </a:pPr>
              <a:t>124</a:t>
            </a:fld>
            <a:endParaRPr lang="en-US" altLang="zh-CN" dirty="0"/>
          </a:p>
        </p:txBody>
      </p:sp>
      <p:sp>
        <p:nvSpPr>
          <p:cNvPr id="7" name="矩形标注 6"/>
          <p:cNvSpPr>
            <a:spLocks noChangeArrowheads="1"/>
          </p:cNvSpPr>
          <p:nvPr/>
        </p:nvSpPr>
        <p:spPr bwMode="auto">
          <a:xfrm>
            <a:off x="4499992" y="2276872"/>
            <a:ext cx="2232248" cy="576064"/>
          </a:xfrm>
          <a:prstGeom prst="wedgeRectCallout">
            <a:avLst>
              <a:gd name="adj1" fmla="val 39437"/>
              <a:gd name="adj2" fmla="val -1357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添加</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832736"/>
            <a:ext cx="9109075" cy="2557187"/>
          </a:xfrm>
          <a:prstGeom prst="rect">
            <a:avLst/>
          </a:prstGeom>
        </p:spPr>
      </p:pic>
      <p:sp>
        <p:nvSpPr>
          <p:cNvPr id="8" name="矩形 7"/>
          <p:cNvSpPr/>
          <p:nvPr/>
        </p:nvSpPr>
        <p:spPr bwMode="auto">
          <a:xfrm>
            <a:off x="755576" y="1988840"/>
            <a:ext cx="6696744" cy="819331"/>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97282" name="标题 1"/>
          <p:cNvSpPr>
            <a:spLocks noGrp="1"/>
          </p:cNvSpPr>
          <p:nvPr>
            <p:ph type="title"/>
          </p:nvPr>
        </p:nvSpPr>
        <p:spPr/>
        <p:txBody>
          <a:bodyPr/>
          <a:lstStyle/>
          <a:p>
            <a:r>
              <a:rPr lang="en-US" altLang="zh-CN" dirty="0">
                <a:latin typeface="宋体" pitchFamily="2" charset="-122"/>
                <a:ea typeface="宋体" pitchFamily="2" charset="-122"/>
              </a:rPr>
              <a:t>7.</a:t>
            </a:r>
            <a:r>
              <a:rPr lang="zh-CN" altLang="en-US" dirty="0">
                <a:latin typeface="宋体" pitchFamily="2" charset="-122"/>
                <a:ea typeface="宋体" pitchFamily="2" charset="-122"/>
              </a:rPr>
              <a:t>女工重疾意外理赔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添加理赔单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B17198BA-A26B-4B5B-AFCE-5E36DE1865BC}" type="slidenum">
              <a:rPr lang="zh-CN" altLang="en-US" smtClean="0"/>
              <a:pPr>
                <a:defRPr/>
              </a:pPr>
              <a:t>125</a:t>
            </a:fld>
            <a:endParaRPr lang="en-US" altLang="zh-CN" dirty="0"/>
          </a:p>
        </p:txBody>
      </p:sp>
      <p:sp>
        <p:nvSpPr>
          <p:cNvPr id="7" name="矩形标注 6"/>
          <p:cNvSpPr>
            <a:spLocks noChangeArrowheads="1"/>
          </p:cNvSpPr>
          <p:nvPr/>
        </p:nvSpPr>
        <p:spPr bwMode="auto">
          <a:xfrm>
            <a:off x="611560" y="2924944"/>
            <a:ext cx="3357562" cy="1296144"/>
          </a:xfrm>
          <a:prstGeom prst="wedgeRectCallout">
            <a:avLst>
              <a:gd name="adj1" fmla="val 35337"/>
              <a:gd name="adj2" fmla="val -939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输入产品名称、会员编码、证件号码或正式生效时间</a:t>
            </a:r>
          </a:p>
        </p:txBody>
      </p:sp>
      <p:sp>
        <p:nvSpPr>
          <p:cNvPr id="6" name="矩形标注 5"/>
          <p:cNvSpPr>
            <a:spLocks noChangeArrowheads="1"/>
          </p:cNvSpPr>
          <p:nvPr/>
        </p:nvSpPr>
        <p:spPr bwMode="auto">
          <a:xfrm>
            <a:off x="5292080" y="3068731"/>
            <a:ext cx="3357562" cy="1224136"/>
          </a:xfrm>
          <a:prstGeom prst="wedgeRectCallout">
            <a:avLst>
              <a:gd name="adj1" fmla="val 8784"/>
              <a:gd name="adj2" fmla="val -14678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按钮系统会搜索符合条件的保单信息</a:t>
            </a:r>
          </a:p>
        </p:txBody>
      </p:sp>
      <p:sp>
        <p:nvSpPr>
          <p:cNvPr id="9" name="TextBox 8"/>
          <p:cNvSpPr txBox="1"/>
          <p:nvPr/>
        </p:nvSpPr>
        <p:spPr>
          <a:xfrm>
            <a:off x="2214546" y="5072074"/>
            <a:ext cx="6624736" cy="1200329"/>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0" dirty="0">
                <a:solidFill>
                  <a:schemeClr val="tx2">
                    <a:lumMod val="95000"/>
                    <a:lumOff val="5000"/>
                  </a:schemeClr>
                </a:solidFill>
                <a:latin typeface="华文中宋" pitchFamily="2" charset="-122"/>
                <a:ea typeface="华文中宋" pitchFamily="2" charset="-122"/>
              </a:rPr>
              <a:t>说明：</a:t>
            </a:r>
            <a:r>
              <a:rPr lang="zh-CN" altLang="en-US" sz="2400" b="0" dirty="0">
                <a:solidFill>
                  <a:schemeClr val="accent4">
                    <a:lumMod val="60000"/>
                    <a:lumOff val="40000"/>
                  </a:schemeClr>
                </a:solidFill>
                <a:latin typeface="华文中宋" pitchFamily="2" charset="-122"/>
                <a:ea typeface="华文中宋" pitchFamily="2" charset="-122"/>
              </a:rPr>
              <a:t>会员编码</a:t>
            </a:r>
            <a:r>
              <a:rPr lang="zh-CN" altLang="en-US" sz="2400" b="0" dirty="0">
                <a:solidFill>
                  <a:schemeClr val="tx2">
                    <a:lumMod val="95000"/>
                    <a:lumOff val="5000"/>
                  </a:schemeClr>
                </a:solidFill>
                <a:latin typeface="华文中宋" pitchFamily="2" charset="-122"/>
                <a:ea typeface="华文中宋" pitchFamily="2" charset="-122"/>
              </a:rPr>
              <a:t>和</a:t>
            </a:r>
            <a:r>
              <a:rPr lang="zh-CN" altLang="en-US" sz="2400" b="0" dirty="0">
                <a:solidFill>
                  <a:schemeClr val="accent4">
                    <a:lumMod val="60000"/>
                    <a:lumOff val="40000"/>
                  </a:schemeClr>
                </a:solidFill>
                <a:latin typeface="华文中宋" pitchFamily="2" charset="-122"/>
                <a:ea typeface="华文中宋" pitchFamily="2" charset="-122"/>
              </a:rPr>
              <a:t>证件号</a:t>
            </a:r>
            <a:r>
              <a:rPr lang="zh-CN" altLang="en-US" sz="2400" b="0" dirty="0">
                <a:solidFill>
                  <a:schemeClr val="tx2">
                    <a:lumMod val="95000"/>
                    <a:lumOff val="5000"/>
                  </a:schemeClr>
                </a:solidFill>
                <a:latin typeface="华文中宋" pitchFamily="2" charset="-122"/>
                <a:ea typeface="华文中宋" pitchFamily="2" charset="-122"/>
              </a:rPr>
              <a:t>必须任选一项输入，如果不输入</a:t>
            </a:r>
            <a:r>
              <a:rPr lang="zh-CN" altLang="en-US" sz="2400" b="0" dirty="0">
                <a:solidFill>
                  <a:schemeClr val="accent4">
                    <a:lumMod val="60000"/>
                    <a:lumOff val="40000"/>
                  </a:schemeClr>
                </a:solidFill>
                <a:latin typeface="华文中宋" pitchFamily="2" charset="-122"/>
                <a:ea typeface="华文中宋" pitchFamily="2" charset="-122"/>
              </a:rPr>
              <a:t>产品名称</a:t>
            </a:r>
            <a:r>
              <a:rPr lang="zh-CN" altLang="en-US" sz="2400" b="0" dirty="0">
                <a:solidFill>
                  <a:schemeClr val="tx2">
                    <a:lumMod val="95000"/>
                    <a:lumOff val="5000"/>
                  </a:schemeClr>
                </a:solidFill>
                <a:latin typeface="华文中宋" pitchFamily="2" charset="-122"/>
                <a:ea typeface="华文中宋" pitchFamily="2" charset="-122"/>
              </a:rPr>
              <a:t>和投保单</a:t>
            </a:r>
            <a:r>
              <a:rPr lang="zh-CN" altLang="en-US" sz="2400" b="0" dirty="0">
                <a:solidFill>
                  <a:schemeClr val="accent4">
                    <a:lumMod val="60000"/>
                    <a:lumOff val="40000"/>
                  </a:schemeClr>
                </a:solidFill>
                <a:latin typeface="华文中宋" pitchFamily="2" charset="-122"/>
                <a:ea typeface="华文中宋" pitchFamily="2" charset="-122"/>
              </a:rPr>
              <a:t>正式生效时间</a:t>
            </a:r>
            <a:r>
              <a:rPr lang="zh-CN" altLang="en-US" sz="2400" b="0" dirty="0">
                <a:solidFill>
                  <a:schemeClr val="tx2">
                    <a:lumMod val="95000"/>
                    <a:lumOff val="5000"/>
                  </a:schemeClr>
                </a:solidFill>
                <a:latin typeface="华文中宋" pitchFamily="2" charset="-122"/>
                <a:ea typeface="华文中宋" pitchFamily="2" charset="-122"/>
              </a:rPr>
              <a:t>系统将会列出该会员的全部投保单。</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9"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1548" y="810587"/>
            <a:ext cx="9155548" cy="4751376"/>
          </a:xfrm>
          <a:prstGeom prst="rect">
            <a:avLst/>
          </a:prstGeom>
        </p:spPr>
      </p:pic>
      <p:sp>
        <p:nvSpPr>
          <p:cNvPr id="98306" name="标题 1"/>
          <p:cNvSpPr>
            <a:spLocks noGrp="1"/>
          </p:cNvSpPr>
          <p:nvPr>
            <p:ph type="title"/>
          </p:nvPr>
        </p:nvSpPr>
        <p:spPr/>
        <p:txBody>
          <a:bodyPr/>
          <a:lstStyle/>
          <a:p>
            <a:r>
              <a:rPr lang="en-US" altLang="zh-CN" dirty="0">
                <a:latin typeface="宋体" pitchFamily="2" charset="-122"/>
                <a:ea typeface="宋体" pitchFamily="2" charset="-122"/>
              </a:rPr>
              <a:t>7.</a:t>
            </a:r>
            <a:r>
              <a:rPr lang="zh-CN" altLang="en-US" dirty="0">
                <a:latin typeface="宋体" pitchFamily="2" charset="-122"/>
                <a:ea typeface="宋体" pitchFamily="2" charset="-122"/>
              </a:rPr>
              <a:t>女工重疾意外理赔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添加理赔单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417C5084-F541-4817-8437-1FD3B24815EB}" type="slidenum">
              <a:rPr lang="zh-CN" altLang="en-US" smtClean="0"/>
              <a:pPr>
                <a:defRPr/>
              </a:pPr>
              <a:t>126</a:t>
            </a:fld>
            <a:endParaRPr lang="en-US" altLang="zh-CN" dirty="0"/>
          </a:p>
        </p:txBody>
      </p:sp>
      <p:sp>
        <p:nvSpPr>
          <p:cNvPr id="6" name="矩形标注 5"/>
          <p:cNvSpPr>
            <a:spLocks noChangeArrowheads="1"/>
          </p:cNvSpPr>
          <p:nvPr/>
        </p:nvSpPr>
        <p:spPr bwMode="auto">
          <a:xfrm>
            <a:off x="730954" y="4255481"/>
            <a:ext cx="5000625" cy="1285884"/>
          </a:xfrm>
          <a:prstGeom prst="wedgeRectCallout">
            <a:avLst>
              <a:gd name="adj1" fmla="val -45404"/>
              <a:gd name="adj2" fmla="val -934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点击查询出的保单信息中</a:t>
            </a:r>
            <a:r>
              <a:rPr lang="zh-CN" altLang="en-US" sz="2400" b="0" dirty="0">
                <a:solidFill>
                  <a:schemeClr val="accent4">
                    <a:lumMod val="60000"/>
                    <a:lumOff val="40000"/>
                  </a:schemeClr>
                </a:solidFill>
                <a:latin typeface="华文中宋" pitchFamily="2" charset="-122"/>
                <a:ea typeface="华文中宋" pitchFamily="2" charset="-122"/>
              </a:rPr>
              <a:t>会员编码</a:t>
            </a:r>
            <a:r>
              <a:rPr lang="zh-CN" altLang="en-US" sz="2400" b="0" dirty="0">
                <a:solidFill>
                  <a:schemeClr val="tx2">
                    <a:lumMod val="95000"/>
                    <a:lumOff val="5000"/>
                  </a:schemeClr>
                </a:solidFill>
                <a:latin typeface="华文中宋" pitchFamily="2" charset="-122"/>
                <a:ea typeface="华文中宋" pitchFamily="2" charset="-122"/>
              </a:rPr>
              <a:t>，系统会弹出理赔信息申报填写界面</a:t>
            </a:r>
          </a:p>
        </p:txBody>
      </p:sp>
      <p:sp>
        <p:nvSpPr>
          <p:cNvPr id="7" name="矩形标注 6"/>
          <p:cNvSpPr>
            <a:spLocks noChangeArrowheads="1"/>
          </p:cNvSpPr>
          <p:nvPr/>
        </p:nvSpPr>
        <p:spPr bwMode="auto">
          <a:xfrm>
            <a:off x="2915816" y="810587"/>
            <a:ext cx="4824536" cy="1357401"/>
          </a:xfrm>
          <a:prstGeom prst="wedgeRectCallout">
            <a:avLst>
              <a:gd name="adj1" fmla="val -59709"/>
              <a:gd name="adj2" fmla="val 7740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有工会服务卡（京卡）的要补齐后两位卡号，没有的要填写其他银行卡号。（</a:t>
            </a:r>
            <a:r>
              <a:rPr lang="zh-CN" altLang="en-US" sz="2400" b="0" dirty="0">
                <a:solidFill>
                  <a:srgbClr val="FF0000"/>
                </a:solidFill>
                <a:latin typeface="华文中宋" pitchFamily="2" charset="-122"/>
                <a:ea typeface="华文中宋" pitchFamily="2" charset="-122"/>
              </a:rPr>
              <a:t>银行卡号为必填项</a:t>
            </a:r>
            <a:r>
              <a:rPr lang="zh-CN" altLang="en-US" sz="2400" b="0" dirty="0">
                <a:solidFill>
                  <a:schemeClr val="tx2">
                    <a:lumMod val="95000"/>
                    <a:lumOff val="5000"/>
                  </a:schemeClr>
                </a:solidFill>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stretch>
            <a:fillRect/>
          </a:stretch>
        </p:blipFill>
        <p:spPr>
          <a:xfrm>
            <a:off x="-11548" y="810587"/>
            <a:ext cx="9155548" cy="4751376"/>
          </a:xfrm>
          <a:prstGeom prst="rect">
            <a:avLst/>
          </a:prstGeom>
        </p:spPr>
      </p:pic>
      <p:pic>
        <p:nvPicPr>
          <p:cNvPr id="1026" name="Picture 2"/>
          <p:cNvPicPr>
            <a:picLocks noChangeAspect="1" noChangeArrowheads="1"/>
          </p:cNvPicPr>
          <p:nvPr/>
        </p:nvPicPr>
        <p:blipFill>
          <a:blip r:embed="rId3"/>
          <a:srcRect/>
          <a:stretch>
            <a:fillRect/>
          </a:stretch>
        </p:blipFill>
        <p:spPr bwMode="auto">
          <a:xfrm>
            <a:off x="928661" y="1071546"/>
            <a:ext cx="7230683" cy="5214974"/>
          </a:xfrm>
          <a:prstGeom prst="rect">
            <a:avLst/>
          </a:prstGeom>
          <a:noFill/>
          <a:ln w="9525">
            <a:noFill/>
            <a:miter lim="800000"/>
            <a:headEnd/>
            <a:tailEnd/>
          </a:ln>
          <a:effectLst/>
        </p:spPr>
      </p:pic>
      <p:sp>
        <p:nvSpPr>
          <p:cNvPr id="99330" name="标题 1"/>
          <p:cNvSpPr>
            <a:spLocks noGrp="1"/>
          </p:cNvSpPr>
          <p:nvPr>
            <p:ph type="title"/>
          </p:nvPr>
        </p:nvSpPr>
        <p:spPr/>
        <p:txBody>
          <a:bodyPr/>
          <a:lstStyle/>
          <a:p>
            <a:r>
              <a:rPr lang="en-US" altLang="zh-CN" dirty="0">
                <a:latin typeface="宋体" pitchFamily="2" charset="-122"/>
                <a:ea typeface="宋体" pitchFamily="2" charset="-122"/>
              </a:rPr>
              <a:t>7.</a:t>
            </a:r>
            <a:r>
              <a:rPr lang="zh-CN" altLang="en-US" dirty="0">
                <a:latin typeface="宋体" pitchFamily="2" charset="-122"/>
                <a:ea typeface="宋体" pitchFamily="2" charset="-122"/>
              </a:rPr>
              <a:t>女工重疾意外理赔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添加理赔单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1535832B-8E81-44EB-86C8-537E8C8AFFB0}" type="slidenum">
              <a:rPr lang="zh-CN" altLang="en-US" smtClean="0"/>
              <a:pPr>
                <a:defRPr/>
              </a:pPr>
              <a:t>127</a:t>
            </a:fld>
            <a:endParaRPr lang="en-US" altLang="zh-CN" dirty="0"/>
          </a:p>
        </p:txBody>
      </p:sp>
      <p:sp>
        <p:nvSpPr>
          <p:cNvPr id="7" name="矩形标注 6"/>
          <p:cNvSpPr>
            <a:spLocks noChangeArrowheads="1"/>
          </p:cNvSpPr>
          <p:nvPr/>
        </p:nvSpPr>
        <p:spPr bwMode="auto">
          <a:xfrm>
            <a:off x="3214678" y="5357826"/>
            <a:ext cx="5429288" cy="951507"/>
          </a:xfrm>
          <a:prstGeom prst="wedgeRectCallout">
            <a:avLst>
              <a:gd name="adj1" fmla="val -63916"/>
              <a:gd name="adj2" fmla="val -182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理赔历史</a:t>
            </a:r>
            <a:r>
              <a:rPr lang="zh-CN" altLang="en-US" sz="2400" b="0" dirty="0">
                <a:solidFill>
                  <a:schemeClr val="tx2">
                    <a:lumMod val="95000"/>
                    <a:lumOff val="5000"/>
                  </a:schemeClr>
                </a:solidFill>
                <a:latin typeface="华文中宋" pitchFamily="2" charset="-122"/>
                <a:ea typeface="华文中宋" pitchFamily="2" charset="-122"/>
              </a:rPr>
              <a:t>或</a:t>
            </a:r>
            <a:r>
              <a:rPr lang="zh-CN" altLang="en-US" sz="2400" b="0" dirty="0">
                <a:solidFill>
                  <a:schemeClr val="accent4">
                    <a:lumMod val="60000"/>
                    <a:lumOff val="40000"/>
                  </a:schemeClr>
                </a:solidFill>
                <a:latin typeface="华文中宋" pitchFamily="2" charset="-122"/>
                <a:ea typeface="华文中宋" pitchFamily="2" charset="-122"/>
              </a:rPr>
              <a:t>投保历史</a:t>
            </a:r>
            <a:r>
              <a:rPr lang="zh-CN" altLang="en-US" sz="2400" b="0" dirty="0">
                <a:solidFill>
                  <a:schemeClr val="tx2">
                    <a:lumMod val="95000"/>
                    <a:lumOff val="5000"/>
                  </a:schemeClr>
                </a:solidFill>
                <a:latin typeface="华文中宋" pitchFamily="2" charset="-122"/>
                <a:ea typeface="华文中宋" pitchFamily="2" charset="-122"/>
              </a:rPr>
              <a:t>按钮，可查看该人员理赔或投保历史记录</a:t>
            </a:r>
          </a:p>
        </p:txBody>
      </p:sp>
      <p:sp>
        <p:nvSpPr>
          <p:cNvPr id="8" name="矩形标注 7"/>
          <p:cNvSpPr>
            <a:spLocks noChangeArrowheads="1"/>
          </p:cNvSpPr>
          <p:nvPr/>
        </p:nvSpPr>
        <p:spPr bwMode="auto">
          <a:xfrm>
            <a:off x="2357422" y="1071546"/>
            <a:ext cx="3643313" cy="864096"/>
          </a:xfrm>
          <a:prstGeom prst="wedgeRectCallout">
            <a:avLst>
              <a:gd name="adj1" fmla="val 65983"/>
              <a:gd name="adj2" fmla="val 2263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确认无误后点击</a:t>
            </a:r>
            <a:r>
              <a:rPr lang="zh-CN" altLang="en-US" sz="2400" b="0" dirty="0">
                <a:solidFill>
                  <a:schemeClr val="accent4">
                    <a:lumMod val="60000"/>
                    <a:lumOff val="40000"/>
                  </a:schemeClr>
                </a:solidFill>
                <a:latin typeface="华文中宋" pitchFamily="2" charset="-122"/>
                <a:ea typeface="华文中宋" pitchFamily="2" charset="-122"/>
              </a:rPr>
              <a:t>保存</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12" name="矩形 11"/>
          <p:cNvSpPr/>
          <p:nvPr/>
        </p:nvSpPr>
        <p:spPr bwMode="auto">
          <a:xfrm>
            <a:off x="1714480" y="4143380"/>
            <a:ext cx="2000264"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13" name="矩形标注 12"/>
          <p:cNvSpPr>
            <a:spLocks noChangeArrowheads="1"/>
          </p:cNvSpPr>
          <p:nvPr/>
        </p:nvSpPr>
        <p:spPr bwMode="auto">
          <a:xfrm>
            <a:off x="357158" y="2780928"/>
            <a:ext cx="3240854" cy="1005262"/>
          </a:xfrm>
          <a:prstGeom prst="wedgeRectCallout">
            <a:avLst>
              <a:gd name="adj1" fmla="val 39849"/>
              <a:gd name="adj2" fmla="val 9049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accent4">
                    <a:lumMod val="60000"/>
                    <a:lumOff val="40000"/>
                  </a:schemeClr>
                </a:solidFill>
                <a:latin typeface="华文中宋" pitchFamily="2" charset="-122"/>
                <a:ea typeface="华文中宋" pitchFamily="2" charset="-122"/>
              </a:rPr>
              <a:t>移动电话</a:t>
            </a:r>
            <a:r>
              <a:rPr lang="zh-CN" altLang="en-US" sz="2400" b="0" dirty="0">
                <a:solidFill>
                  <a:schemeClr val="tx2">
                    <a:lumMod val="95000"/>
                    <a:lumOff val="5000"/>
                  </a:schemeClr>
                </a:solidFill>
                <a:latin typeface="华文中宋" pitchFamily="2" charset="-122"/>
                <a:ea typeface="华文中宋" pitchFamily="2" charset="-122"/>
              </a:rPr>
              <a:t>必须填写，否则无法保存。</a:t>
            </a:r>
          </a:p>
        </p:txBody>
      </p:sp>
      <p:sp>
        <p:nvSpPr>
          <p:cNvPr id="14" name="L 形 13"/>
          <p:cNvSpPr/>
          <p:nvPr/>
        </p:nvSpPr>
        <p:spPr bwMode="auto">
          <a:xfrm rot="10800000" flipV="1">
            <a:off x="1714480" y="4429132"/>
            <a:ext cx="5929354" cy="714380"/>
          </a:xfrm>
          <a:prstGeom prst="corner">
            <a:avLst>
              <a:gd name="adj1" fmla="val 79701"/>
              <a:gd name="adj2" fmla="val 369173"/>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 name="矩形标注 5"/>
          <p:cNvSpPr>
            <a:spLocks noChangeArrowheads="1"/>
          </p:cNvSpPr>
          <p:nvPr/>
        </p:nvSpPr>
        <p:spPr bwMode="auto">
          <a:xfrm>
            <a:off x="5286380" y="3000372"/>
            <a:ext cx="3643312" cy="1214446"/>
          </a:xfrm>
          <a:prstGeom prst="wedgeRectCallout">
            <a:avLst>
              <a:gd name="adj1" fmla="val -36325"/>
              <a:gd name="adj2" fmla="val 7971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理赔申请中需要填写</a:t>
            </a:r>
            <a:r>
              <a:rPr lang="zh-CN" altLang="en-US" sz="2400" b="0" dirty="0">
                <a:solidFill>
                  <a:schemeClr val="accent4">
                    <a:lumMod val="60000"/>
                    <a:lumOff val="40000"/>
                  </a:schemeClr>
                </a:solidFill>
                <a:latin typeface="华文中宋" pitchFamily="2" charset="-122"/>
                <a:ea typeface="华文中宋" pitchFamily="2" charset="-122"/>
              </a:rPr>
              <a:t>出险日期、病情类别</a:t>
            </a:r>
            <a:r>
              <a:rPr lang="zh-CN" altLang="en-US" sz="2400" b="0" dirty="0">
                <a:solidFill>
                  <a:schemeClr val="tx2">
                    <a:lumMod val="95000"/>
                    <a:lumOff val="5000"/>
                  </a:schemeClr>
                </a:solidFill>
                <a:latin typeface="华文中宋" pitchFamily="2" charset="-122"/>
                <a:ea typeface="华文中宋" pitchFamily="2" charset="-122"/>
              </a:rPr>
              <a:t>与</a:t>
            </a:r>
            <a:r>
              <a:rPr lang="zh-CN" altLang="en-US" sz="2400" b="0" dirty="0">
                <a:solidFill>
                  <a:schemeClr val="accent4">
                    <a:lumMod val="60000"/>
                    <a:lumOff val="40000"/>
                  </a:schemeClr>
                </a:solidFill>
                <a:latin typeface="华文中宋" pitchFamily="2" charset="-122"/>
                <a:ea typeface="华文中宋" pitchFamily="2" charset="-122"/>
              </a:rPr>
              <a:t>就诊医院信息</a:t>
            </a:r>
            <a:r>
              <a:rPr lang="zh-CN" altLang="en-US" sz="2400" b="0" dirty="0">
                <a:solidFill>
                  <a:schemeClr val="tx2">
                    <a:lumMod val="95000"/>
                    <a:lumOff val="5000"/>
                  </a:schemeClr>
                </a:solidFill>
                <a:latin typeface="华文中宋" pitchFamily="2" charset="-122"/>
                <a:ea typeface="华文中宋" pitchFamily="2" charset="-122"/>
              </a:rPr>
              <a:t>等。</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ssolv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grpId="1" nodeType="afterEffect">
                                  <p:stCondLst>
                                    <p:cond delay="0"/>
                                  </p:stCondLst>
                                  <p:childTnLst>
                                    <p:set>
                                      <p:cBhvr>
                                        <p:cTn id="17" dur="1" fill="hold">
                                          <p:stCondLst>
                                            <p:cond delay="0"/>
                                          </p:stCondLst>
                                        </p:cTn>
                                        <p:tgtEl>
                                          <p:spTgt spid="14"/>
                                        </p:tgtEl>
                                        <p:attrNameLst>
                                          <p:attrName>style.visibility</p:attrName>
                                        </p:attrNameLst>
                                      </p:cBhvr>
                                      <p:to>
                                        <p:strVal val="hidden"/>
                                      </p:to>
                                    </p:set>
                                  </p:childTnLst>
                                </p:cTn>
                              </p:par>
                            </p:childTnLst>
                          </p:cTn>
                        </p:par>
                        <p:par>
                          <p:cTn id="18" fill="hold">
                            <p:stCondLst>
                              <p:cond delay="0"/>
                            </p:stCondLst>
                            <p:childTnLst>
                              <p:par>
                                <p:cTn id="19" presetID="3" presetClass="entr" presetSubtype="1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dissolv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2"/>
                                        </p:tgtEl>
                                        <p:attrNameLst>
                                          <p:attrName>style.visibility</p:attrName>
                                        </p:attrNameLst>
                                      </p:cBhvr>
                                      <p:to>
                                        <p:strVal val="hidden"/>
                                      </p:to>
                                    </p:set>
                                  </p:childTnLst>
                                </p:cTn>
                              </p:par>
                            </p:childTnLst>
                          </p:cTn>
                        </p:par>
                        <p:par>
                          <p:cTn id="29" fill="hold">
                            <p:stCondLst>
                              <p:cond delay="0"/>
                            </p:stCondLst>
                            <p:childTnLst>
                              <p:par>
                                <p:cTn id="30" presetID="1" presetClass="exit" presetSubtype="0" fill="hold" grpId="1" nodeType="afterEffect">
                                  <p:stCondLst>
                                    <p:cond delay="0"/>
                                  </p:stCondLst>
                                  <p:childTnLst>
                                    <p:set>
                                      <p:cBhvr>
                                        <p:cTn id="31" dur="1" fill="hold">
                                          <p:stCondLst>
                                            <p:cond delay="0"/>
                                          </p:stCondLst>
                                        </p:cTn>
                                        <p:tgtEl>
                                          <p:spTgt spid="13"/>
                                        </p:tgtEl>
                                        <p:attrNameLst>
                                          <p:attrName>style.visibility</p:attrName>
                                        </p:attrNameLst>
                                      </p:cBhvr>
                                      <p:to>
                                        <p:strVal val="hidden"/>
                                      </p:to>
                                    </p:set>
                                  </p:childTnLst>
                                </p:cTn>
                              </p:par>
                            </p:childTnLst>
                          </p:cTn>
                        </p:par>
                        <p:par>
                          <p:cTn id="32" fill="hold">
                            <p:stCondLst>
                              <p:cond delay="0"/>
                            </p:stCondLst>
                            <p:childTnLst>
                              <p:par>
                                <p:cTn id="33" presetID="3" presetClass="entr" presetSubtype="1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7"/>
                                        </p:tgtEl>
                                        <p:attrNameLst>
                                          <p:attrName>style.visibility</p:attrName>
                                        </p:attrNameLst>
                                      </p:cBhvr>
                                      <p:to>
                                        <p:strVal val="hidden"/>
                                      </p:to>
                                    </p:set>
                                  </p:childTnLst>
                                </p:cTn>
                              </p:par>
                            </p:childTnLst>
                          </p:cTn>
                        </p:par>
                        <p:par>
                          <p:cTn id="40" fill="hold">
                            <p:stCondLst>
                              <p:cond delay="0"/>
                            </p:stCondLst>
                            <p:childTnLst>
                              <p:par>
                                <p:cTn id="41" presetID="3"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linds(horizontal)">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12" grpId="0" animBg="1"/>
      <p:bldP spid="12" grpId="1" animBg="1"/>
      <p:bldP spid="13" grpId="0" animBg="1"/>
      <p:bldP spid="13" grpId="1" animBg="1"/>
      <p:bldP spid="14" grpId="0" animBg="1"/>
      <p:bldP spid="14" grpId="1" animBg="1"/>
      <p:bldP spid="6" grpId="0" animBg="1"/>
      <p:bldP spid="6" grpId="1"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标题 1"/>
          <p:cNvSpPr>
            <a:spLocks noGrp="1"/>
          </p:cNvSpPr>
          <p:nvPr>
            <p:ph type="title"/>
          </p:nvPr>
        </p:nvSpPr>
        <p:spPr/>
        <p:txBody>
          <a:bodyPr/>
          <a:lstStyle/>
          <a:p>
            <a:r>
              <a:rPr lang="en-US" altLang="zh-CN" dirty="0">
                <a:latin typeface="宋体" pitchFamily="2" charset="-122"/>
                <a:ea typeface="宋体" pitchFamily="2" charset="-122"/>
              </a:rPr>
              <a:t>7.</a:t>
            </a:r>
            <a:r>
              <a:rPr lang="zh-CN" altLang="en-US" dirty="0">
                <a:latin typeface="宋体" pitchFamily="2" charset="-122"/>
                <a:ea typeface="宋体" pitchFamily="2" charset="-122"/>
              </a:rPr>
              <a:t>女工重疾意外理赔</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D11D9731-C737-4675-8985-03715BBB4ECF}" type="slidenum">
              <a:rPr lang="zh-CN" altLang="en-US" smtClean="0"/>
              <a:pPr>
                <a:defRPr/>
              </a:pPr>
              <a:t>128</a:t>
            </a:fld>
            <a:endParaRPr lang="en-US" altLang="zh-CN" dirty="0"/>
          </a:p>
        </p:txBody>
      </p:sp>
      <p:sp>
        <p:nvSpPr>
          <p:cNvPr id="11" name="TextBox 10"/>
          <p:cNvSpPr txBox="1"/>
          <p:nvPr/>
        </p:nvSpPr>
        <p:spPr>
          <a:xfrm>
            <a:off x="1115616" y="2708920"/>
            <a:ext cx="6624736" cy="1200329"/>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600" dirty="0">
                <a:solidFill>
                  <a:schemeClr val="tx2">
                    <a:lumMod val="95000"/>
                    <a:lumOff val="5000"/>
                  </a:schemeClr>
                </a:solidFill>
              </a:rPr>
              <a:t>查询、修改、删除、打印、上报操作同住院理赔，不再重复讲解</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cs typeface="+mn-cs"/>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ea typeface="+mn-ea"/>
                  <a:cs typeface="+mn-cs"/>
                </a:rPr>
                <a:t> 8</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Calibri" pitchFamily="34" charset="0"/>
                  <a:ea typeface="+mn-ea"/>
                  <a:cs typeface="+mn-cs"/>
                </a:rPr>
                <a:t>非工伤意外伤害及家财损失理赔</a:t>
              </a:r>
              <a:endParaRPr kumimoji="0" lang="en-US" altLang="zh-CN" sz="2400" b="1" i="0" u="none" strike="noStrike" kern="0" cap="none" spc="0" normalizeH="0" baseline="0" noProof="0" dirty="0">
                <a:ln>
                  <a:noFill/>
                </a:ln>
                <a:solidFill>
                  <a:srgbClr val="000000"/>
                </a:solidFill>
                <a:effectLst/>
                <a:uLnTx/>
                <a:uFillTx/>
                <a:latin typeface="Calibri" pitchFamily="34" charset="0"/>
                <a:ea typeface="+mn-ea"/>
                <a:cs typeface="+mn-cs"/>
              </a:endParaRPr>
            </a:p>
          </p:txBody>
        </p:sp>
      </p:grpSp>
    </p:spTree>
    <p:extLst>
      <p:ext uri="{BB962C8B-B14F-4D97-AF65-F5344CB8AC3E}">
        <p14:creationId xmlns:p14="http://schemas.microsoft.com/office/powerpoint/2010/main" val="1531593818"/>
      </p:ext>
    </p:extLst>
  </p:cSld>
  <p:clrMapOvr>
    <a:masterClrMapping/>
  </p:clrMapOvr>
  <p:transition>
    <p:strips dir="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pic>
        <p:nvPicPr>
          <p:cNvPr id="8195" name="内容占位符 4" descr="登陆界面.jpg"/>
          <p:cNvPicPr>
            <a:picLocks noGrp="1" noChangeAspect="1"/>
          </p:cNvPicPr>
          <p:nvPr>
            <p:ph idx="1"/>
          </p:nvPr>
        </p:nvPicPr>
        <p:blipFill>
          <a:blip r:embed="rId2" cstate="print"/>
          <a:srcRect/>
          <a:stretch>
            <a:fillRect/>
          </a:stretch>
        </p:blipFill>
        <p:spPr>
          <a:xfrm>
            <a:off x="1587" y="785794"/>
            <a:ext cx="9142413" cy="5786478"/>
          </a:xfrm>
        </p:spPr>
      </p:pic>
      <p:sp>
        <p:nvSpPr>
          <p:cNvPr id="4" name="日期占位符 3"/>
          <p:cNvSpPr>
            <a:spLocks noGrp="1"/>
          </p:cNvSpPr>
          <p:nvPr>
            <p:ph type="dt"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4E0799D9-F8CA-4A36-A11C-B8B2BA7140C3}" type="slidenum">
              <a:rPr kumimoji="0" lang="zh-CN" altLang="en-US" sz="1000" b="1" i="0" u="none" strike="noStrike" kern="1200" cap="none" spc="0" normalizeH="0" baseline="0" noProof="0" dirty="0">
                <a:ln>
                  <a:noFill/>
                </a:ln>
                <a:solidFill>
                  <a:srgbClr val="FFFFFF"/>
                </a:solidFill>
                <a:effectLst/>
                <a:uLnTx/>
                <a:uFillTx/>
                <a:latin typeface="Verdana"/>
                <a:ea typeface="宋体"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6" name="矩形标注 5"/>
          <p:cNvSpPr>
            <a:spLocks noChangeArrowheads="1"/>
          </p:cNvSpPr>
          <p:nvPr/>
        </p:nvSpPr>
        <p:spPr bwMode="auto">
          <a:xfrm>
            <a:off x="291734" y="2636912"/>
            <a:ext cx="3200146" cy="864096"/>
          </a:xfrm>
          <a:prstGeom prst="wedgeRectCallout">
            <a:avLst>
              <a:gd name="adj1" fmla="val 46595"/>
              <a:gd name="adj2" fmla="val 11110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输入</a:t>
            </a:r>
            <a:r>
              <a:rPr kumimoji="0" lang="zh-CN" altLang="en-US" sz="2400" b="0" i="0" u="none" strike="noStrike" kern="0" cap="none" spc="0" normalizeH="0" baseline="0" noProof="0" dirty="0">
                <a:ln>
                  <a:noFill/>
                </a:ln>
                <a:solidFill>
                  <a:srgbClr val="112D7E">
                    <a:lumMod val="60000"/>
                    <a:lumOff val="40000"/>
                  </a:srgbClr>
                </a:solidFill>
                <a:effectLst/>
                <a:uLnTx/>
                <a:uFillTx/>
                <a:latin typeface="华文中宋" pitchFamily="2" charset="-122"/>
                <a:ea typeface="华文中宋" pitchFamily="2" charset="-122"/>
                <a:cs typeface="+mn-cs"/>
              </a:rPr>
              <a:t>用户名称</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和</a:t>
            </a:r>
            <a:r>
              <a:rPr kumimoji="0" lang="zh-CN" altLang="en-US" sz="2400" b="0" i="0" u="none" strike="noStrike" kern="0" cap="none" spc="0" normalizeH="0" baseline="0" noProof="0" dirty="0">
                <a:ln>
                  <a:noFill/>
                </a:ln>
                <a:solidFill>
                  <a:srgbClr val="112D7E">
                    <a:lumMod val="60000"/>
                    <a:lumOff val="40000"/>
                  </a:srgbClr>
                </a:solidFill>
                <a:effectLst/>
                <a:uLnTx/>
                <a:uFillTx/>
                <a:latin typeface="华文中宋" pitchFamily="2" charset="-122"/>
                <a:ea typeface="华文中宋" pitchFamily="2" charset="-122"/>
                <a:cs typeface="+mn-cs"/>
              </a:rPr>
              <a:t>用户密码</a:t>
            </a:r>
          </a:p>
        </p:txBody>
      </p:sp>
      <p:sp>
        <p:nvSpPr>
          <p:cNvPr id="7" name="矩形标注 6"/>
          <p:cNvSpPr>
            <a:spLocks noChangeArrowheads="1"/>
          </p:cNvSpPr>
          <p:nvPr/>
        </p:nvSpPr>
        <p:spPr bwMode="auto">
          <a:xfrm>
            <a:off x="5220072" y="3717032"/>
            <a:ext cx="2376264" cy="864096"/>
          </a:xfrm>
          <a:prstGeom prst="wedgeRectCallout">
            <a:avLst>
              <a:gd name="adj1" fmla="val -55710"/>
              <a:gd name="adj2" fmla="val 76365"/>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2.</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0" cap="none" spc="0" normalizeH="0" baseline="0" noProof="0" dirty="0">
                <a:ln>
                  <a:noFill/>
                </a:ln>
                <a:solidFill>
                  <a:srgbClr val="112D7E">
                    <a:lumMod val="60000"/>
                    <a:lumOff val="40000"/>
                  </a:srgbClr>
                </a:solidFill>
                <a:effectLst/>
                <a:uLnTx/>
                <a:uFillTx/>
                <a:latin typeface="华文中宋" pitchFamily="2" charset="-122"/>
                <a:ea typeface="华文中宋" pitchFamily="2" charset="-122"/>
                <a:cs typeface="+mn-cs"/>
              </a:rPr>
              <a:t>获取手机验证码</a:t>
            </a:r>
          </a:p>
        </p:txBody>
      </p:sp>
      <p:sp>
        <p:nvSpPr>
          <p:cNvPr id="9" name="矩形标注 8"/>
          <p:cNvSpPr>
            <a:spLocks noChangeArrowheads="1"/>
          </p:cNvSpPr>
          <p:nvPr/>
        </p:nvSpPr>
        <p:spPr bwMode="auto">
          <a:xfrm>
            <a:off x="5505428" y="5357826"/>
            <a:ext cx="2638472" cy="928687"/>
          </a:xfrm>
          <a:prstGeom prst="wedgeRectCallout">
            <a:avLst>
              <a:gd name="adj1" fmla="val -115838"/>
              <a:gd name="adj2" fmla="val -106501"/>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3.</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输入手机收到的验证码</a:t>
            </a:r>
          </a:p>
        </p:txBody>
      </p:sp>
      <p:sp>
        <p:nvSpPr>
          <p:cNvPr id="8" name="矩形标注 7"/>
          <p:cNvSpPr>
            <a:spLocks noChangeArrowheads="1"/>
          </p:cNvSpPr>
          <p:nvPr/>
        </p:nvSpPr>
        <p:spPr bwMode="auto">
          <a:xfrm>
            <a:off x="323528" y="5500702"/>
            <a:ext cx="2533960" cy="928687"/>
          </a:xfrm>
          <a:prstGeom prst="wedgeRectCallout">
            <a:avLst>
              <a:gd name="adj1" fmla="val 72107"/>
              <a:gd name="adj2" fmla="val -62414"/>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4</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0" cap="none" spc="0" normalizeH="0" baseline="0" noProof="0" dirty="0">
                <a:ln>
                  <a:noFill/>
                </a:ln>
                <a:solidFill>
                  <a:srgbClr val="112D7E">
                    <a:lumMod val="60000"/>
                    <a:lumOff val="40000"/>
                  </a:srgbClr>
                </a:solidFill>
                <a:effectLst/>
                <a:uLnTx/>
                <a:uFillTx/>
                <a:latin typeface="华文中宋" pitchFamily="2" charset="-122"/>
                <a:ea typeface="华文中宋" pitchFamily="2" charset="-122"/>
                <a:cs typeface="+mn-cs"/>
              </a:rPr>
              <a:t>登录</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进入系统</a:t>
            </a:r>
          </a:p>
        </p:txBody>
      </p:sp>
      <p:sp>
        <p:nvSpPr>
          <p:cNvPr id="11" name="TextBox 10"/>
          <p:cNvSpPr txBox="1"/>
          <p:nvPr/>
        </p:nvSpPr>
        <p:spPr>
          <a:xfrm>
            <a:off x="2714612" y="928670"/>
            <a:ext cx="6215106" cy="1938992"/>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说明：</a:t>
            </a: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用户名和密码输入正确后，才可以获取手机验证码，手机验证码</a:t>
            </a: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3</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分钟内有效，一次性使用。</a:t>
            </a: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 2.</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手机管理软件不要拦截从</a:t>
            </a: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10690</a:t>
            </a:r>
            <a:r>
              <a:rPr kumimoji="0" lang="en-US" altLang="zh-CN" sz="2400" b="0" i="0" u="none" strike="noStrike" kern="0" cap="none" spc="0" normalizeH="0" baseline="0" noProof="0" dirty="0">
                <a:ln>
                  <a:noFill/>
                </a:ln>
                <a:solidFill>
                  <a:srgbClr val="FF0000"/>
                </a:solidFill>
                <a:effectLst/>
                <a:uLnTx/>
                <a:uFillTx/>
                <a:latin typeface="华文中宋" pitchFamily="2" charset="-122"/>
                <a:ea typeface="华文中宋" pitchFamily="2" charset="-122"/>
                <a:cs typeface="+mn-cs"/>
              </a:rPr>
              <a:t>300</a:t>
            </a: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20783</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a:t>
            </a: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10690</a:t>
            </a:r>
            <a:r>
              <a:rPr kumimoji="0" lang="en-US" altLang="zh-CN" sz="2400" b="0" i="0" u="none" strike="noStrike" kern="0" cap="none" spc="0" normalizeH="0" baseline="0" noProof="0" dirty="0">
                <a:ln>
                  <a:noFill/>
                </a:ln>
                <a:solidFill>
                  <a:srgbClr val="FF0000"/>
                </a:solidFill>
                <a:effectLst/>
                <a:uLnTx/>
                <a:uFillTx/>
                <a:latin typeface="华文中宋" pitchFamily="2" charset="-122"/>
                <a:ea typeface="华文中宋" pitchFamily="2" charset="-122"/>
                <a:cs typeface="+mn-cs"/>
              </a:rPr>
              <a:t>449</a:t>
            </a: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20783</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a:t>
            </a: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10690</a:t>
            </a:r>
            <a:r>
              <a:rPr kumimoji="0" lang="en-US" altLang="zh-CN" sz="2400" b="0" i="0" u="none" strike="noStrike" kern="0" cap="none" spc="0" normalizeH="0" baseline="0" noProof="0" dirty="0">
                <a:ln>
                  <a:noFill/>
                </a:ln>
                <a:solidFill>
                  <a:srgbClr val="FF0000"/>
                </a:solidFill>
                <a:effectLst/>
                <a:uLnTx/>
                <a:uFillTx/>
                <a:latin typeface="华文中宋" pitchFamily="2" charset="-122"/>
                <a:ea typeface="华文中宋" pitchFamily="2" charset="-122"/>
                <a:cs typeface="+mn-cs"/>
              </a:rPr>
              <a:t>198</a:t>
            </a:r>
            <a:r>
              <a:rPr kumimoji="0" lang="en-US" altLang="zh-CN"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20783</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号码发送的短信。</a:t>
            </a:r>
            <a:endParaRPr kumimoji="0" lang="zh-CN" altLang="en-US" sz="2400" b="0"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cs typeface="+mn-cs"/>
            </a:endParaRPr>
          </a:p>
        </p:txBody>
      </p:sp>
    </p:spTree>
    <p:extLst>
      <p:ext uri="{BB962C8B-B14F-4D97-AF65-F5344CB8AC3E}">
        <p14:creationId xmlns:p14="http://schemas.microsoft.com/office/powerpoint/2010/main" val="24348439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par>
                          <p:cTn id="23" fill="hold">
                            <p:stCondLst>
                              <p:cond delay="500"/>
                            </p:stCondLst>
                            <p:childTnLst>
                              <p:par>
                                <p:cTn id="24" presetID="4" presetClass="entr" presetSubtype="3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ox(ou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8" grpId="0" animBg="1"/>
      <p:bldP spid="11"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非工伤意外伤害及家财损失理赔</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130</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5" name="矩形 4"/>
          <p:cNvSpPr/>
          <p:nvPr/>
        </p:nvSpPr>
        <p:spPr>
          <a:xfrm>
            <a:off x="500034" y="1428736"/>
            <a:ext cx="7929618" cy="440120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非工伤意外及家财损失理赔申报网上操作同会费型的女工重疾意外理赔申报操作流程一样</a:t>
            </a:r>
            <a:endPar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1.</a:t>
            </a:r>
            <a:r>
              <a:rPr kumimoji="0" lang="zh-CN" altLang="en-US"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填写身份证号</a:t>
            </a:r>
            <a:endPar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2.</a:t>
            </a:r>
            <a:r>
              <a:rPr kumimoji="0" lang="zh-CN" altLang="en-US"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核实京卡信息</a:t>
            </a:r>
            <a:endPar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3.</a:t>
            </a:r>
            <a:r>
              <a:rPr kumimoji="0" lang="zh-CN" altLang="en-US"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选择受益类别</a:t>
            </a:r>
            <a:r>
              <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a:t>
            </a:r>
            <a:r>
              <a:rPr kumimoji="0" lang="zh-CN" altLang="en-US"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伤残（子女）、身故（子女）、火灾、水渍</a:t>
            </a:r>
            <a:endPar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4.</a:t>
            </a:r>
            <a:r>
              <a:rPr kumimoji="0" lang="zh-CN" altLang="en-US"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填写出险时间、出险地点、出险经过</a:t>
            </a:r>
            <a:endPar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5.</a:t>
            </a:r>
            <a:r>
              <a:rPr kumimoji="0" lang="zh-CN" altLang="en-US"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上报办事处审核</a:t>
            </a:r>
            <a:endPar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6.</a:t>
            </a:r>
            <a:r>
              <a:rPr kumimoji="0" lang="zh-CN" altLang="en-US"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rPr>
              <a:t>互助金直赔到职工个人互助服务卡</a:t>
            </a:r>
            <a:endParaRPr kumimoji="0" lang="en-US" altLang="zh-CN" sz="2800" b="1" i="0" u="none" strike="noStrike" kern="1200" cap="none" spc="0" normalizeH="0" baseline="0" noProof="0" dirty="0">
              <a:ln>
                <a:noFill/>
              </a:ln>
              <a:solidFill>
                <a:srgbClr val="163794">
                  <a:lumMod val="50000"/>
                </a:srgb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245257350"/>
      </p:ext>
    </p:extLst>
  </p:cSld>
  <p:clrMapOvr>
    <a:masterClrMapping/>
  </p:clrMapOvr>
  <p:transition>
    <p:wheel spokes="8"/>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17705"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非工伤意外伤害及家财损失理赔</a:t>
            </a:r>
            <a:endParaRPr lang="zh-CN" altLang="en-US" dirty="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a:solidFill>
                  <a:schemeClr val="tx1">
                    <a:lumMod val="50000"/>
                  </a:schemeClr>
                </a:solidFill>
                <a:latin typeface="宋体" pitchFamily="2" charset="-122"/>
                <a:ea typeface="宋体" pitchFamily="2" charset="-122"/>
              </a:rPr>
              <a:t>	</a:t>
            </a: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131</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8" name="圆角矩形标注 4"/>
          <p:cNvSpPr>
            <a:spLocks noChangeArrowheads="1"/>
          </p:cNvSpPr>
          <p:nvPr/>
        </p:nvSpPr>
        <p:spPr bwMode="auto">
          <a:xfrm>
            <a:off x="928662" y="928670"/>
            <a:ext cx="3310658" cy="571504"/>
          </a:xfrm>
          <a:prstGeom prst="wedgeRectCallout">
            <a:avLst>
              <a:gd name="adj1" fmla="val 59515"/>
              <a:gd name="adj2" fmla="val 532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非工伤意外</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菜单</a:t>
            </a:r>
          </a:p>
        </p:txBody>
      </p:sp>
      <p:sp>
        <p:nvSpPr>
          <p:cNvPr id="9" name="圆角矩形标注 4"/>
          <p:cNvSpPr>
            <a:spLocks noChangeArrowheads="1"/>
          </p:cNvSpPr>
          <p:nvPr/>
        </p:nvSpPr>
        <p:spPr bwMode="auto">
          <a:xfrm>
            <a:off x="4286248" y="2428868"/>
            <a:ext cx="4248472" cy="648072"/>
          </a:xfrm>
          <a:prstGeom prst="wedgeRectCallout">
            <a:avLst>
              <a:gd name="adj1" fmla="val -41302"/>
              <a:gd name="adj2" fmla="val -13717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2.</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非工伤意外理赔</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菜单</a:t>
            </a:r>
            <a:endParaRPr kumimoji="0" lang="zh-CN" altLang="en-US" sz="2400" b="0" i="0" u="none" strike="noStrike" kern="1200" cap="none" spc="0" normalizeH="0" baseline="0" noProof="0" dirty="0">
              <a:ln>
                <a:noFill/>
              </a:ln>
              <a:solidFill>
                <a:srgbClr val="112D7E">
                  <a:lumMod val="60000"/>
                  <a:lumOff val="40000"/>
                </a:srgbClr>
              </a:solidFill>
              <a:effectLst/>
              <a:uLnTx/>
              <a:uFillTx/>
              <a:latin typeface="华文中宋" pitchFamily="2" charset="-122"/>
              <a:ea typeface="华文中宋" pitchFamily="2" charset="-122"/>
              <a:cs typeface="+mn-cs"/>
            </a:endParaRPr>
          </a:p>
        </p:txBody>
      </p:sp>
    </p:spTree>
    <p:extLst>
      <p:ext uri="{BB962C8B-B14F-4D97-AF65-F5344CB8AC3E}">
        <p14:creationId xmlns:p14="http://schemas.microsoft.com/office/powerpoint/2010/main" val="9325949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857232"/>
            <a:ext cx="9144000" cy="578647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非工伤意外伤害及家财损失理赔</a:t>
            </a:r>
            <a:endParaRPr lang="zh-CN" altLang="en-US" dirty="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a:solidFill>
                  <a:schemeClr val="tx1">
                    <a:lumMod val="50000"/>
                  </a:schemeClr>
                </a:solidFill>
                <a:latin typeface="宋体" pitchFamily="2" charset="-122"/>
                <a:ea typeface="宋体" pitchFamily="2" charset="-122"/>
              </a:rPr>
              <a:t>	</a:t>
            </a: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132</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8" name="圆角矩形标注 4"/>
          <p:cNvSpPr>
            <a:spLocks noChangeArrowheads="1"/>
          </p:cNvSpPr>
          <p:nvPr/>
        </p:nvSpPr>
        <p:spPr bwMode="auto">
          <a:xfrm>
            <a:off x="4214810" y="2428868"/>
            <a:ext cx="2357454" cy="571504"/>
          </a:xfrm>
          <a:prstGeom prst="wedgeRectCallout">
            <a:avLst>
              <a:gd name="adj1" fmla="val 40355"/>
              <a:gd name="adj2" fmla="val -11985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添加</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按钮</a:t>
            </a:r>
          </a:p>
        </p:txBody>
      </p:sp>
    </p:spTree>
    <p:extLst>
      <p:ext uri="{BB962C8B-B14F-4D97-AF65-F5344CB8AC3E}">
        <p14:creationId xmlns:p14="http://schemas.microsoft.com/office/powerpoint/2010/main" val="12477363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31304"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非工伤意外伤害及家财损失理赔</a:t>
            </a:r>
            <a:endParaRPr lang="zh-CN" altLang="en-US" dirty="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a:solidFill>
                  <a:schemeClr val="tx1">
                    <a:lumMod val="50000"/>
                  </a:schemeClr>
                </a:solidFill>
                <a:latin typeface="宋体" pitchFamily="2" charset="-122"/>
                <a:ea typeface="宋体" pitchFamily="2" charset="-122"/>
              </a:rPr>
              <a:t>	</a:t>
            </a: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133</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11" name="矩形 10"/>
          <p:cNvSpPr/>
          <p:nvPr/>
        </p:nvSpPr>
        <p:spPr bwMode="auto">
          <a:xfrm>
            <a:off x="971600" y="2071678"/>
            <a:ext cx="6457920"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6699FF"/>
              </a:solidFill>
              <a:effectLst/>
              <a:uLnTx/>
              <a:uFillTx/>
              <a:latin typeface="Arial" charset="0"/>
              <a:ea typeface="+mn-ea"/>
              <a:cs typeface="+mn-cs"/>
            </a:endParaRPr>
          </a:p>
        </p:txBody>
      </p:sp>
      <p:sp>
        <p:nvSpPr>
          <p:cNvPr id="14" name="矩形标注 13"/>
          <p:cNvSpPr>
            <a:spLocks noChangeArrowheads="1"/>
          </p:cNvSpPr>
          <p:nvPr/>
        </p:nvSpPr>
        <p:spPr bwMode="auto">
          <a:xfrm>
            <a:off x="428596" y="2643182"/>
            <a:ext cx="3714776" cy="928694"/>
          </a:xfrm>
          <a:prstGeom prst="wedgeRectCallout">
            <a:avLst>
              <a:gd name="adj1" fmla="val 35337"/>
              <a:gd name="adj2" fmla="val -939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输入出险职工的</a:t>
            </a:r>
            <a:r>
              <a:rPr kumimoji="0" lang="zh-CN" altLang="en-US" sz="2400" b="0" i="0" u="none" strike="noStrike" kern="120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姓名、身份证号</a:t>
            </a:r>
          </a:p>
        </p:txBody>
      </p:sp>
      <p:sp>
        <p:nvSpPr>
          <p:cNvPr id="15" name="矩形标注 14"/>
          <p:cNvSpPr>
            <a:spLocks noChangeArrowheads="1"/>
          </p:cNvSpPr>
          <p:nvPr/>
        </p:nvSpPr>
        <p:spPr bwMode="auto">
          <a:xfrm>
            <a:off x="4860032" y="2643182"/>
            <a:ext cx="4066266" cy="1571636"/>
          </a:xfrm>
          <a:prstGeom prst="wedgeRectCallout">
            <a:avLst>
              <a:gd name="adj1" fmla="val 11705"/>
              <a:gd name="adj2" fmla="val -9188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2.</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12D7E">
                    <a:lumMod val="60000"/>
                    <a:lumOff val="40000"/>
                  </a:srgbClr>
                </a:solidFill>
                <a:effectLst/>
                <a:uLnTx/>
                <a:uFillTx/>
                <a:latin typeface="华文中宋" pitchFamily="2" charset="-122"/>
                <a:ea typeface="华文中宋" pitchFamily="2" charset="-122"/>
                <a:cs typeface="+mn-cs"/>
              </a:rPr>
              <a:t>搜索</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按钮系统会搜索出符合查询条件的职工的互助服务卡信息，并且需要校验互助服务卡最后两位数字</a:t>
            </a:r>
            <a:endParaRPr kumimoji="0" lang="zh-CN" altLang="en-US" sz="2400" b="0" i="0" u="none" strike="noStrike" kern="1200" cap="none" spc="0" normalizeH="0" baseline="0" noProof="0" dirty="0">
              <a:ln>
                <a:noFill/>
              </a:ln>
              <a:solidFill>
                <a:srgbClr val="FF0000"/>
              </a:solidFill>
              <a:effectLst/>
              <a:uLnTx/>
              <a:uFillTx/>
              <a:latin typeface="华文中宋" pitchFamily="2" charset="-122"/>
              <a:ea typeface="华文中宋" pitchFamily="2" charset="-122"/>
              <a:cs typeface="+mn-cs"/>
            </a:endParaRPr>
          </a:p>
        </p:txBody>
      </p:sp>
      <p:sp>
        <p:nvSpPr>
          <p:cNvPr id="10" name="Text Box 3"/>
          <p:cNvSpPr txBox="1">
            <a:spLocks noChangeArrowheads="1"/>
          </p:cNvSpPr>
          <p:nvPr/>
        </p:nvSpPr>
        <p:spPr bwMode="auto">
          <a:xfrm>
            <a:off x="285720" y="4500570"/>
            <a:ext cx="8429684" cy="1938992"/>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50000"/>
              </a:spcBef>
              <a:spcAft>
                <a:spcPts val="0"/>
              </a:spcAft>
              <a:buClrTx/>
              <a:buSzTx/>
              <a:buFontTx/>
              <a:buNone/>
              <a:tabLst/>
              <a:defRPr/>
            </a:pPr>
            <a:r>
              <a:rPr kumimoji="0" lang="zh-CN" altLang="en-US"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说明：</a:t>
            </a:r>
            <a:endParaRPr kumimoji="0" lang="en-US" altLang="zh-CN"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endParaRPr>
          </a:p>
          <a:p>
            <a:pPr marL="0" marR="0" lvl="0" indent="0" algn="l" defTabSz="914400" rtl="0" eaLnBrk="1" fontAlgn="base" latinLnBrk="0" hangingPunct="1">
              <a:lnSpc>
                <a:spcPct val="100000"/>
              </a:lnSpc>
              <a:spcBef>
                <a:spcPct val="50000"/>
              </a:spcBef>
              <a:spcAft>
                <a:spcPts val="0"/>
              </a:spcAft>
              <a:buClrTx/>
              <a:buSzTx/>
              <a:buFontTx/>
              <a:buNone/>
              <a:tabLst/>
              <a:defRPr/>
            </a:pPr>
            <a:r>
              <a:rPr kumimoji="0" lang="en-US" altLang="zh-CN"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	1.</a:t>
            </a:r>
            <a:r>
              <a:rPr kumimoji="0" lang="zh-CN" altLang="en-US"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只有持有互助服务卡的职工才可以搜索出来；</a:t>
            </a:r>
            <a:endParaRPr kumimoji="0" lang="en-US" altLang="zh-CN"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endParaRPr>
          </a:p>
          <a:p>
            <a:pPr marL="0" marR="0" lvl="0" indent="0" algn="l" defTabSz="914400" rtl="0" eaLnBrk="1" fontAlgn="base" latinLnBrk="0" hangingPunct="1">
              <a:lnSpc>
                <a:spcPct val="100000"/>
              </a:lnSpc>
              <a:spcBef>
                <a:spcPct val="50000"/>
              </a:spcBef>
              <a:spcAft>
                <a:spcPts val="0"/>
              </a:spcAft>
              <a:buClrTx/>
              <a:buSzTx/>
              <a:buFontTx/>
              <a:buNone/>
              <a:tabLst/>
              <a:defRPr/>
            </a:pPr>
            <a:r>
              <a:rPr kumimoji="0" lang="en-US" altLang="zh-CN"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	2.</a:t>
            </a:r>
            <a:r>
              <a:rPr kumimoji="0" lang="zh-CN" altLang="en-US"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输入的姓名和身份证号与互助服务卡数据库中的一致才可以搜索出来。</a:t>
            </a:r>
          </a:p>
        </p:txBody>
      </p:sp>
    </p:spTree>
    <p:extLst>
      <p:ext uri="{BB962C8B-B14F-4D97-AF65-F5344CB8AC3E}">
        <p14:creationId xmlns:p14="http://schemas.microsoft.com/office/powerpoint/2010/main" val="3694710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0"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31303" cy="578647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非工伤意外伤害及家财损失理赔</a:t>
            </a:r>
            <a:endParaRPr lang="zh-CN" altLang="en-US" dirty="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a:solidFill>
                  <a:schemeClr val="tx1">
                    <a:lumMod val="50000"/>
                  </a:schemeClr>
                </a:solidFill>
                <a:latin typeface="宋体" pitchFamily="2" charset="-122"/>
                <a:ea typeface="宋体" pitchFamily="2" charset="-122"/>
              </a:rPr>
              <a:t>	</a:t>
            </a: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134</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7" name="矩形 6"/>
          <p:cNvSpPr/>
          <p:nvPr/>
        </p:nvSpPr>
        <p:spPr bwMode="auto">
          <a:xfrm>
            <a:off x="0" y="2071678"/>
            <a:ext cx="9144000" cy="107157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6699FF"/>
              </a:solidFill>
              <a:effectLst/>
              <a:uLnTx/>
              <a:uFillTx/>
              <a:latin typeface="Arial" charset="0"/>
              <a:ea typeface="+mn-ea"/>
              <a:cs typeface="+mn-cs"/>
            </a:endParaRPr>
          </a:p>
        </p:txBody>
      </p:sp>
      <p:sp>
        <p:nvSpPr>
          <p:cNvPr id="8" name="圆角矩形标注 4"/>
          <p:cNvSpPr>
            <a:spLocks noChangeArrowheads="1"/>
          </p:cNvSpPr>
          <p:nvPr/>
        </p:nvSpPr>
        <p:spPr bwMode="auto">
          <a:xfrm>
            <a:off x="357158" y="3429000"/>
            <a:ext cx="2357454" cy="571504"/>
          </a:xfrm>
          <a:prstGeom prst="wedgeRectCallout">
            <a:avLst>
              <a:gd name="adj1" fmla="val 40355"/>
              <a:gd name="adj2" fmla="val -11985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核实查询结果</a:t>
            </a:r>
          </a:p>
        </p:txBody>
      </p:sp>
      <p:sp>
        <p:nvSpPr>
          <p:cNvPr id="9" name="AutoShape 4"/>
          <p:cNvSpPr>
            <a:spLocks noChangeArrowheads="1"/>
          </p:cNvSpPr>
          <p:nvPr/>
        </p:nvSpPr>
        <p:spPr bwMode="auto">
          <a:xfrm>
            <a:off x="428596" y="3286124"/>
            <a:ext cx="4968552" cy="2308324"/>
          </a:xfrm>
          <a:prstGeom prst="wedgeRectCallout">
            <a:avLst>
              <a:gd name="adj1" fmla="val -7311"/>
              <a:gd name="adj2" fmla="val -8351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163794">
                    <a:lumMod val="50000"/>
                  </a:srgbClr>
                </a:solidFill>
                <a:effectLst/>
                <a:uLnTx/>
                <a:uFillTx/>
                <a:latin typeface="宋体" pitchFamily="2" charset="-122"/>
                <a:ea typeface="宋体" pitchFamily="2" charset="-122"/>
                <a:cs typeface="+mn-cs"/>
              </a:rPr>
              <a:t>1.</a:t>
            </a:r>
            <a:r>
              <a:rPr kumimoji="0" lang="zh-CN" altLang="en-US" sz="2400" b="1" i="0" u="none" strike="noStrike" kern="1200" cap="none" spc="0" normalizeH="0" baseline="0" noProof="0" dirty="0">
                <a:ln>
                  <a:noFill/>
                </a:ln>
                <a:solidFill>
                  <a:srgbClr val="163794">
                    <a:lumMod val="50000"/>
                  </a:srgbClr>
                </a:solidFill>
                <a:effectLst/>
                <a:uLnTx/>
                <a:uFillTx/>
                <a:latin typeface="宋体" pitchFamily="2" charset="-122"/>
                <a:ea typeface="宋体" pitchFamily="2" charset="-122"/>
                <a:cs typeface="+mn-cs"/>
              </a:rPr>
              <a:t>系统自动将出险职工的</a:t>
            </a:r>
            <a:r>
              <a:rPr kumimoji="0" lang="zh-CN" altLang="en-US" sz="2400" b="1" i="0" u="none" strike="noStrike" kern="1200" cap="none" spc="0" normalizeH="0" baseline="0" noProof="0" dirty="0">
                <a:ln>
                  <a:noFill/>
                </a:ln>
                <a:solidFill>
                  <a:srgbClr val="FF0000"/>
                </a:solidFill>
                <a:effectLst/>
                <a:uLnTx/>
                <a:uFillTx/>
                <a:latin typeface="宋体" pitchFamily="2" charset="-122"/>
                <a:ea typeface="宋体" pitchFamily="2" charset="-122"/>
                <a:cs typeface="+mn-cs"/>
              </a:rPr>
              <a:t>互助服务卡卡号</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最后两位数字隐藏掉，经办人员需要根据职工提供的互助服务卡，输入隐藏掉的最后两位数字，只有互助服务卡卡号校验正确后，才可以生成理赔单。</a:t>
            </a:r>
          </a:p>
        </p:txBody>
      </p:sp>
    </p:spTree>
    <p:extLst>
      <p:ext uri="{BB962C8B-B14F-4D97-AF65-F5344CB8AC3E}">
        <p14:creationId xmlns:p14="http://schemas.microsoft.com/office/powerpoint/2010/main" val="15900914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8"/>
                                        </p:tgtEl>
                                        <p:attrNameLst>
                                          <p:attrName>style.visibility</p:attrName>
                                        </p:attrNameLst>
                                      </p:cBhvr>
                                      <p:to>
                                        <p:strVal val="hidden"/>
                                      </p:to>
                                    </p:set>
                                  </p:childTnLst>
                                </p:cTn>
                              </p:par>
                              <p:par>
                                <p:cTn id="16" presetID="1" presetClass="exit" presetSubtype="0" fill="hold" grpId="1" nodeType="withEffect">
                                  <p:stCondLst>
                                    <p:cond delay="0"/>
                                  </p:stCondLst>
                                  <p:childTnLst>
                                    <p:set>
                                      <p:cBhvr>
                                        <p:cTn id="17" dur="1" fill="hold">
                                          <p:stCondLst>
                                            <p:cond delay="0"/>
                                          </p:stCondLst>
                                        </p:cTn>
                                        <p:tgtEl>
                                          <p:spTgt spid="7"/>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857232"/>
            <a:ext cx="9127909"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非工伤意外伤害及家财损失理赔</a:t>
            </a:r>
            <a:endParaRPr lang="zh-CN" altLang="en-US" dirty="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a:solidFill>
                  <a:schemeClr val="tx1">
                    <a:lumMod val="50000"/>
                  </a:schemeClr>
                </a:solidFill>
                <a:latin typeface="宋体" pitchFamily="2" charset="-122"/>
                <a:ea typeface="宋体" pitchFamily="2" charset="-122"/>
              </a:rPr>
              <a:t>	</a:t>
            </a: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135</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8" name="圆角矩形标注 4"/>
          <p:cNvSpPr>
            <a:spLocks noChangeArrowheads="1"/>
          </p:cNvSpPr>
          <p:nvPr/>
        </p:nvSpPr>
        <p:spPr bwMode="auto">
          <a:xfrm>
            <a:off x="357158" y="3357562"/>
            <a:ext cx="3071834" cy="1643074"/>
          </a:xfrm>
          <a:prstGeom prst="wedgeRectCallout">
            <a:avLst>
              <a:gd name="adj1" fmla="val -48639"/>
              <a:gd name="adj2" fmla="val -7042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3.</a:t>
            </a:r>
            <a:r>
              <a:rPr kumimoji="0" lang="zh-CN" altLang="en-US" sz="2400" b="1" i="0" u="none" strike="noStrike" kern="120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点击查询出的职工信息中</a:t>
            </a:r>
            <a:r>
              <a:rPr kumimoji="0" lang="zh-CN" altLang="en-US" sz="2400" b="1" i="0" u="none" strike="noStrike" kern="1200" cap="none" spc="0" normalizeH="0" baseline="0" noProof="0" dirty="0">
                <a:ln>
                  <a:noFill/>
                </a:ln>
                <a:solidFill>
                  <a:srgbClr val="163794">
                    <a:lumMod val="60000"/>
                    <a:lumOff val="40000"/>
                  </a:srgbClr>
                </a:solidFill>
                <a:effectLst/>
                <a:uLnTx/>
                <a:uFillTx/>
                <a:latin typeface="宋体" pitchFamily="2" charset="-122"/>
                <a:ea typeface="宋体" pitchFamily="2" charset="-122"/>
                <a:cs typeface="+mn-cs"/>
              </a:rPr>
              <a:t>姓名</a:t>
            </a:r>
            <a:r>
              <a:rPr kumimoji="0" lang="zh-CN" altLang="en-US" sz="2400" b="1" i="0" u="none" strike="noStrike" kern="120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，系统会弹出理赔信息申报填写界面</a:t>
            </a:r>
          </a:p>
        </p:txBody>
      </p:sp>
      <p:sp>
        <p:nvSpPr>
          <p:cNvPr id="11" name="Text Box 3"/>
          <p:cNvSpPr txBox="1">
            <a:spLocks noChangeArrowheads="1"/>
          </p:cNvSpPr>
          <p:nvPr/>
        </p:nvSpPr>
        <p:spPr bwMode="auto">
          <a:xfrm>
            <a:off x="4286248" y="4500570"/>
            <a:ext cx="4500594" cy="1754326"/>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50000"/>
              </a:spcBef>
              <a:spcAft>
                <a:spcPts val="0"/>
              </a:spcAft>
              <a:buClrTx/>
              <a:buSzTx/>
              <a:buFontTx/>
              <a:buNone/>
              <a:tabLst/>
              <a:defRPr/>
            </a:pPr>
            <a:r>
              <a:rPr kumimoji="0" lang="zh-CN" altLang="en-US"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说明：</a:t>
            </a:r>
            <a:endParaRPr kumimoji="0" lang="en-US" altLang="zh-CN"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endParaRPr>
          </a:p>
          <a:p>
            <a:pPr marL="0" marR="0" lvl="0" indent="0" algn="l" defTabSz="914400" rtl="0" eaLnBrk="1" fontAlgn="base" latinLnBrk="0" hangingPunct="1">
              <a:lnSpc>
                <a:spcPct val="100000"/>
              </a:lnSpc>
              <a:spcBef>
                <a:spcPct val="50000"/>
              </a:spcBef>
              <a:spcAft>
                <a:spcPts val="0"/>
              </a:spcAft>
              <a:buClrTx/>
              <a:buSzTx/>
              <a:buFontTx/>
              <a:buNone/>
              <a:tabLst/>
              <a:defRPr/>
            </a:pPr>
            <a:r>
              <a:rPr kumimoji="0" lang="en-US" altLang="zh-CN"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	</a:t>
            </a:r>
            <a:r>
              <a:rPr kumimoji="0" lang="zh-CN" altLang="en-US"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申报</a:t>
            </a:r>
            <a:r>
              <a:rPr kumimoji="0" lang="en-US" altLang="zh-CN"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4</a:t>
            </a:r>
            <a:r>
              <a:rPr kumimoji="0" lang="zh-CN" altLang="en-US"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种受益类别所填写的内容一样，下面将以申报伤残举例讲解。</a:t>
            </a:r>
          </a:p>
        </p:txBody>
      </p:sp>
      <p:pic>
        <p:nvPicPr>
          <p:cNvPr id="2" name="图片 1">
            <a:extLst>
              <a:ext uri="{FF2B5EF4-FFF2-40B4-BE49-F238E27FC236}">
                <a16:creationId xmlns:a16="http://schemas.microsoft.com/office/drawing/2014/main" id="{6D703C7B-DD22-4522-BF1E-172497677571}"/>
              </a:ext>
            </a:extLst>
          </p:cNvPr>
          <p:cNvPicPr>
            <a:picLocks noChangeAspect="1"/>
          </p:cNvPicPr>
          <p:nvPr/>
        </p:nvPicPr>
        <p:blipFill>
          <a:blip r:embed="rId3"/>
          <a:stretch>
            <a:fillRect/>
          </a:stretch>
        </p:blipFill>
        <p:spPr>
          <a:xfrm>
            <a:off x="6084168" y="2541184"/>
            <a:ext cx="1258683" cy="1085850"/>
          </a:xfrm>
          <a:prstGeom prst="rect">
            <a:avLst/>
          </a:prstGeom>
        </p:spPr>
      </p:pic>
      <p:sp>
        <p:nvSpPr>
          <p:cNvPr id="9" name="AutoShape 4"/>
          <p:cNvSpPr>
            <a:spLocks noChangeArrowheads="1"/>
          </p:cNvSpPr>
          <p:nvPr/>
        </p:nvSpPr>
        <p:spPr bwMode="auto">
          <a:xfrm>
            <a:off x="4578107" y="3847047"/>
            <a:ext cx="2500330" cy="461665"/>
          </a:xfrm>
          <a:prstGeom prst="wedgeRectCallout">
            <a:avLst>
              <a:gd name="adj1" fmla="val 35382"/>
              <a:gd name="adj2" fmla="val -13571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163794">
                    <a:lumMod val="50000"/>
                  </a:srgbClr>
                </a:solidFill>
                <a:effectLst/>
                <a:uLnTx/>
                <a:uFillTx/>
                <a:latin typeface="宋体" pitchFamily="2" charset="-122"/>
                <a:ea typeface="宋体" pitchFamily="2" charset="-122"/>
                <a:cs typeface="+mn-cs"/>
              </a:rPr>
              <a:t>2.</a:t>
            </a:r>
            <a:r>
              <a:rPr kumimoji="0" lang="zh-CN" altLang="en-US" sz="2400" b="1" i="0" u="none" strike="noStrike" kern="1200" cap="none" spc="0" normalizeH="0" baseline="0" noProof="0" dirty="0">
                <a:ln>
                  <a:noFill/>
                </a:ln>
                <a:solidFill>
                  <a:srgbClr val="163794">
                    <a:lumMod val="50000"/>
                  </a:srgbClr>
                </a:solidFill>
                <a:effectLst/>
                <a:uLnTx/>
                <a:uFillTx/>
                <a:latin typeface="宋体" pitchFamily="2" charset="-122"/>
                <a:ea typeface="宋体" pitchFamily="2" charset="-122"/>
                <a:cs typeface="+mn-cs"/>
              </a:rPr>
              <a:t>选择</a:t>
            </a:r>
            <a:r>
              <a:rPr kumimoji="0" lang="zh-CN" altLang="en-US" sz="2400" b="1" i="0" u="none" strike="noStrike" kern="1200" cap="none" spc="0" normalizeH="0" baseline="0" noProof="0" dirty="0">
                <a:ln>
                  <a:noFill/>
                </a:ln>
                <a:solidFill>
                  <a:srgbClr val="163794">
                    <a:lumMod val="60000"/>
                    <a:lumOff val="40000"/>
                  </a:srgbClr>
                </a:solidFill>
                <a:effectLst/>
                <a:uLnTx/>
                <a:uFillTx/>
                <a:latin typeface="宋体" pitchFamily="2" charset="-122"/>
                <a:ea typeface="宋体" pitchFamily="2" charset="-122"/>
                <a:cs typeface="+mn-cs"/>
              </a:rPr>
              <a:t>受益类别</a:t>
            </a:r>
            <a:endParaRPr kumimoji="0" lang="zh-CN" altLang="en-US" sz="2400" b="0" i="0" u="none" strike="noStrike" kern="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endParaRPr>
          </a:p>
        </p:txBody>
      </p:sp>
    </p:spTree>
    <p:extLst>
      <p:ext uri="{BB962C8B-B14F-4D97-AF65-F5344CB8AC3E}">
        <p14:creationId xmlns:p14="http://schemas.microsoft.com/office/powerpoint/2010/main" val="16293415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p:tgtEl>
                                          <p:spTgt spid="2"/>
                                        </p:tgtEl>
                                        <p:attrNameLst>
                                          <p:attrName>ppt_y</p:attrName>
                                        </p:attrNameLst>
                                      </p:cBhvr>
                                      <p:tavLst>
                                        <p:tav tm="0">
                                          <p:val>
                                            <p:strVal val="#ppt_y-#ppt_h*1.125000"/>
                                          </p:val>
                                        </p:tav>
                                        <p:tav tm="100000">
                                          <p:val>
                                            <p:strVal val="#ppt_y"/>
                                          </p:val>
                                        </p:tav>
                                      </p:tavLst>
                                    </p:anim>
                                    <p:animEffect transition="in" filter="wipe(down)">
                                      <p:cBhvr>
                                        <p:cTn id="8" dur="750"/>
                                        <p:tgtEl>
                                          <p:spTgt spid="2"/>
                                        </p:tgtEl>
                                      </p:cBhvr>
                                    </p:animEffect>
                                  </p:childTnLst>
                                </p:cTn>
                              </p:par>
                            </p:childTnLst>
                          </p:cTn>
                        </p:par>
                        <p:par>
                          <p:cTn id="9" fill="hold">
                            <p:stCondLst>
                              <p:cond delay="750"/>
                            </p:stCondLst>
                            <p:childTnLst>
                              <p:par>
                                <p:cTn id="10" presetID="3"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par>
                          <p:cTn id="13" fill="hold">
                            <p:stCondLst>
                              <p:cond delay="1250"/>
                            </p:stCondLst>
                            <p:childTnLst>
                              <p:par>
                                <p:cTn id="14" presetID="3"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9"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a:srcRect/>
          <a:stretch>
            <a:fillRect/>
          </a:stretch>
        </p:blipFill>
        <p:spPr bwMode="auto">
          <a:xfrm>
            <a:off x="0" y="857232"/>
            <a:ext cx="9140847" cy="578647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非工伤意外伤害及家财损失理赔</a:t>
            </a:r>
            <a:endParaRPr lang="zh-CN" altLang="en-US" dirty="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a:solidFill>
                  <a:schemeClr val="tx1">
                    <a:lumMod val="50000"/>
                  </a:schemeClr>
                </a:solidFill>
                <a:latin typeface="宋体" pitchFamily="2" charset="-122"/>
                <a:ea typeface="宋体" pitchFamily="2" charset="-122"/>
              </a:rPr>
              <a:t>	</a:t>
            </a: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136</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12" name="矩形 11"/>
          <p:cNvSpPr/>
          <p:nvPr/>
        </p:nvSpPr>
        <p:spPr bwMode="auto">
          <a:xfrm>
            <a:off x="1000100" y="2643182"/>
            <a:ext cx="7000924" cy="21431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6699FF"/>
              </a:solidFill>
              <a:effectLst/>
              <a:uLnTx/>
              <a:uFillTx/>
              <a:latin typeface="Arial" charset="0"/>
              <a:ea typeface="+mn-ea"/>
              <a:cs typeface="+mn-cs"/>
            </a:endParaRPr>
          </a:p>
        </p:txBody>
      </p:sp>
      <p:sp>
        <p:nvSpPr>
          <p:cNvPr id="9" name="AutoShape 4"/>
          <p:cNvSpPr>
            <a:spLocks noChangeArrowheads="1"/>
          </p:cNvSpPr>
          <p:nvPr/>
        </p:nvSpPr>
        <p:spPr bwMode="auto">
          <a:xfrm>
            <a:off x="6500826" y="2857496"/>
            <a:ext cx="2500330" cy="1200329"/>
          </a:xfrm>
          <a:prstGeom prst="wedgeRectCallout">
            <a:avLst>
              <a:gd name="adj1" fmla="val -44274"/>
              <a:gd name="adj2" fmla="val 8226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163794">
                    <a:lumMod val="50000"/>
                  </a:srgbClr>
                </a:solidFill>
                <a:effectLst/>
                <a:uLnTx/>
                <a:uFillTx/>
                <a:latin typeface="宋体" pitchFamily="2" charset="-122"/>
                <a:ea typeface="宋体" pitchFamily="2" charset="-122"/>
                <a:cs typeface="+mn-cs"/>
              </a:rPr>
              <a:t>2.</a:t>
            </a:r>
            <a:r>
              <a:rPr kumimoji="0" lang="zh-CN" altLang="en-US" sz="2400" b="1" i="0" u="none" strike="noStrike" kern="1200" cap="none" spc="0" normalizeH="0" baseline="0" noProof="0" dirty="0">
                <a:ln>
                  <a:noFill/>
                </a:ln>
                <a:solidFill>
                  <a:srgbClr val="163794">
                    <a:lumMod val="50000"/>
                  </a:srgbClr>
                </a:solidFill>
                <a:effectLst/>
                <a:uLnTx/>
                <a:uFillTx/>
                <a:latin typeface="宋体" pitchFamily="2" charset="-122"/>
                <a:ea typeface="宋体" pitchFamily="2" charset="-122"/>
                <a:cs typeface="+mn-cs"/>
              </a:rPr>
              <a:t>可以修改</a:t>
            </a:r>
            <a:r>
              <a:rPr kumimoji="0" lang="zh-CN" altLang="en-US" sz="2400" b="1" i="0" u="none" strike="noStrike" kern="1200" cap="none" spc="0" normalizeH="0" baseline="0" noProof="0" dirty="0">
                <a:ln>
                  <a:noFill/>
                </a:ln>
                <a:solidFill>
                  <a:srgbClr val="163794">
                    <a:lumMod val="60000"/>
                    <a:lumOff val="40000"/>
                  </a:srgbClr>
                </a:solidFill>
                <a:effectLst/>
                <a:uLnTx/>
                <a:uFillTx/>
                <a:latin typeface="宋体" pitchFamily="2" charset="-122"/>
                <a:ea typeface="宋体" pitchFamily="2" charset="-122"/>
                <a:cs typeface="+mn-cs"/>
              </a:rPr>
              <a:t>手机号码</a:t>
            </a:r>
            <a:r>
              <a:rPr kumimoji="0" lang="zh-CN" altLang="en-US" sz="2400" b="1" i="0" u="none" strike="noStrike" kern="1200" cap="none" spc="0" normalizeH="0" baseline="0" noProof="0" dirty="0">
                <a:ln>
                  <a:noFill/>
                </a:ln>
                <a:solidFill>
                  <a:srgbClr val="163794">
                    <a:lumMod val="50000"/>
                  </a:srgbClr>
                </a:solidFill>
                <a:effectLst/>
                <a:uLnTx/>
                <a:uFillTx/>
                <a:latin typeface="宋体" pitchFamily="2" charset="-122"/>
                <a:ea typeface="宋体" pitchFamily="2" charset="-122"/>
                <a:cs typeface="+mn-cs"/>
              </a:rPr>
              <a:t>，但不能为空</a:t>
            </a:r>
            <a:endParaRPr kumimoji="0" lang="zh-CN" altLang="en-US" sz="2400" b="0" i="0" u="none" strike="noStrike" kern="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endParaRPr>
          </a:p>
        </p:txBody>
      </p:sp>
      <p:sp>
        <p:nvSpPr>
          <p:cNvPr id="8" name="圆角矩形标注 4"/>
          <p:cNvSpPr>
            <a:spLocks noChangeArrowheads="1"/>
          </p:cNvSpPr>
          <p:nvPr/>
        </p:nvSpPr>
        <p:spPr bwMode="auto">
          <a:xfrm>
            <a:off x="571472" y="4071942"/>
            <a:ext cx="2500330" cy="571504"/>
          </a:xfrm>
          <a:prstGeom prst="wedgeRectCallout">
            <a:avLst>
              <a:gd name="adj1" fmla="val 39073"/>
              <a:gd name="adj2" fmla="val 998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3.</a:t>
            </a:r>
            <a:r>
              <a:rPr kumimoji="0" lang="zh-CN" altLang="en-US" sz="2400" b="1" i="0" u="none" strike="noStrike" kern="120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填写</a:t>
            </a:r>
            <a:r>
              <a:rPr kumimoji="0" lang="zh-CN" altLang="en-US" sz="2400" b="1" i="0" u="none" strike="noStrike" kern="1200" cap="none" spc="0" normalizeH="0" baseline="0" noProof="0" dirty="0">
                <a:ln>
                  <a:noFill/>
                </a:ln>
                <a:solidFill>
                  <a:srgbClr val="163794">
                    <a:lumMod val="60000"/>
                    <a:lumOff val="40000"/>
                  </a:srgbClr>
                </a:solidFill>
                <a:effectLst/>
                <a:uLnTx/>
                <a:uFillTx/>
                <a:latin typeface="宋体" pitchFamily="2" charset="-122"/>
                <a:ea typeface="宋体" pitchFamily="2" charset="-122"/>
                <a:cs typeface="+mn-cs"/>
              </a:rPr>
              <a:t>出险时间</a:t>
            </a:r>
          </a:p>
        </p:txBody>
      </p:sp>
      <p:sp>
        <p:nvSpPr>
          <p:cNvPr id="13" name="圆角矩形标注 4"/>
          <p:cNvSpPr>
            <a:spLocks noChangeArrowheads="1"/>
          </p:cNvSpPr>
          <p:nvPr/>
        </p:nvSpPr>
        <p:spPr bwMode="auto">
          <a:xfrm>
            <a:off x="2428860" y="1714488"/>
            <a:ext cx="3000396" cy="642942"/>
          </a:xfrm>
          <a:prstGeom prst="wedgeRectCallout">
            <a:avLst>
              <a:gd name="adj1" fmla="val 35880"/>
              <a:gd name="adj2" fmla="val 15104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核实个人基本信息</a:t>
            </a:r>
          </a:p>
        </p:txBody>
      </p:sp>
    </p:spTree>
    <p:extLst>
      <p:ext uri="{BB962C8B-B14F-4D97-AF65-F5344CB8AC3E}">
        <p14:creationId xmlns:p14="http://schemas.microsoft.com/office/powerpoint/2010/main" val="2630009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animBg="1"/>
      <p:bldP spid="8" grpId="0" animBg="1"/>
      <p:bldP spid="13"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a:srcRect/>
          <a:stretch>
            <a:fillRect/>
          </a:stretch>
        </p:blipFill>
        <p:spPr bwMode="auto">
          <a:xfrm>
            <a:off x="0" y="857232"/>
            <a:ext cx="9144000" cy="578647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非工伤意外伤害及家财损失理赔</a:t>
            </a:r>
            <a:endParaRPr lang="zh-CN" altLang="en-US" dirty="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a:solidFill>
                  <a:schemeClr val="tx1">
                    <a:lumMod val="50000"/>
                  </a:schemeClr>
                </a:solidFill>
                <a:latin typeface="宋体" pitchFamily="2" charset="-122"/>
                <a:ea typeface="宋体" pitchFamily="2" charset="-122"/>
              </a:rPr>
              <a:t>	</a:t>
            </a: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137</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8" name="圆角矩形标注 4"/>
          <p:cNvSpPr>
            <a:spLocks noChangeArrowheads="1"/>
          </p:cNvSpPr>
          <p:nvPr/>
        </p:nvSpPr>
        <p:spPr bwMode="auto">
          <a:xfrm>
            <a:off x="714348" y="4786322"/>
            <a:ext cx="3357586" cy="571504"/>
          </a:xfrm>
          <a:prstGeom prst="wedgeRectCallout">
            <a:avLst>
              <a:gd name="adj1" fmla="val 31940"/>
              <a:gd name="adj2" fmla="val 11127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4.</a:t>
            </a:r>
            <a:r>
              <a:rPr kumimoji="0" lang="zh-CN" altLang="en-US" sz="2400" b="1" i="0" u="none" strike="noStrike" kern="120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选择和填写</a:t>
            </a:r>
            <a:r>
              <a:rPr kumimoji="0" lang="zh-CN" altLang="en-US" sz="2400" b="1" i="0" u="none" strike="noStrike" kern="1200" cap="none" spc="0" normalizeH="0" baseline="0" noProof="0" dirty="0">
                <a:ln>
                  <a:noFill/>
                </a:ln>
                <a:solidFill>
                  <a:srgbClr val="163794">
                    <a:lumMod val="60000"/>
                    <a:lumOff val="40000"/>
                  </a:srgbClr>
                </a:solidFill>
                <a:effectLst/>
                <a:uLnTx/>
                <a:uFillTx/>
                <a:latin typeface="宋体" pitchFamily="2" charset="-122"/>
                <a:ea typeface="宋体" pitchFamily="2" charset="-122"/>
                <a:cs typeface="+mn-cs"/>
              </a:rPr>
              <a:t>出险地点</a:t>
            </a:r>
          </a:p>
        </p:txBody>
      </p:sp>
      <p:sp>
        <p:nvSpPr>
          <p:cNvPr id="14" name="Text Box 3"/>
          <p:cNvSpPr txBox="1">
            <a:spLocks noChangeArrowheads="1"/>
          </p:cNvSpPr>
          <p:nvPr/>
        </p:nvSpPr>
        <p:spPr bwMode="auto">
          <a:xfrm>
            <a:off x="2643174" y="1357298"/>
            <a:ext cx="6215106" cy="2708434"/>
          </a:xfrm>
          <a:prstGeom prst="wedgeRectCallout">
            <a:avLst>
              <a:gd name="adj1" fmla="val 1159"/>
              <a:gd name="adj2" fmla="val 111726"/>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50000"/>
              </a:spcBef>
              <a:spcAft>
                <a:spcPts val="0"/>
              </a:spcAft>
              <a:buClrTx/>
              <a:buSzTx/>
              <a:buFontTx/>
              <a:buNone/>
              <a:tabLst/>
              <a:defRPr/>
            </a:pPr>
            <a:r>
              <a:rPr kumimoji="0" lang="zh-CN" altLang="en-US" sz="2000" b="1" i="0" u="none" strike="noStrike" kern="0" cap="none" spc="0" normalizeH="0" baseline="0" noProof="0" dirty="0">
                <a:ln>
                  <a:noFill/>
                </a:ln>
                <a:solidFill>
                  <a:srgbClr val="112D7E">
                    <a:lumMod val="60000"/>
                    <a:lumOff val="40000"/>
                  </a:srgbClr>
                </a:solidFill>
                <a:effectLst/>
                <a:uLnTx/>
                <a:uFillTx/>
                <a:latin typeface="宋体" pitchFamily="2" charset="-122"/>
                <a:ea typeface="宋体" pitchFamily="2" charset="-122"/>
                <a:cs typeface="+mn-cs"/>
              </a:rPr>
              <a:t>出险地点</a:t>
            </a:r>
            <a:r>
              <a:rPr kumimoji="0" lang="zh-CN" altLang="en-US"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的填写要求：</a:t>
            </a:r>
            <a:endPar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endParaRPr>
          </a:p>
          <a:p>
            <a:pPr marL="0" marR="0" lvl="0" indent="0" algn="l" defTabSz="914400" rtl="0" eaLnBrk="1" fontAlgn="base" latinLnBrk="0" hangingPunct="1">
              <a:lnSpc>
                <a:spcPct val="100000"/>
              </a:lnSpc>
              <a:spcBef>
                <a:spcPct val="50000"/>
              </a:spcBef>
              <a:spcAft>
                <a:spcPts val="0"/>
              </a:spcAft>
              <a:buClrTx/>
              <a:buSzTx/>
              <a:buFontTx/>
              <a:buNone/>
              <a:tabLst/>
              <a:defRPr/>
            </a:pPr>
            <a:r>
              <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1.</a:t>
            </a:r>
            <a:r>
              <a:rPr kumimoji="0" lang="zh-CN" altLang="en-US"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）火灾和水渍须填写详细地址</a:t>
            </a:r>
            <a:endPar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endParaRPr>
          </a:p>
          <a:p>
            <a:pPr marL="0" marR="0" lvl="0" indent="0" algn="l" defTabSz="914400" rtl="0" eaLnBrk="1" fontAlgn="base" latinLnBrk="0" hangingPunct="1">
              <a:lnSpc>
                <a:spcPct val="100000"/>
              </a:lnSpc>
              <a:spcBef>
                <a:spcPct val="50000"/>
              </a:spcBef>
              <a:spcAft>
                <a:spcPts val="0"/>
              </a:spcAft>
              <a:buClrTx/>
              <a:buSzTx/>
              <a:buFontTx/>
              <a:buNone/>
              <a:tabLst/>
              <a:defRPr/>
            </a:pPr>
            <a:r>
              <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2.</a:t>
            </a:r>
            <a:r>
              <a:rPr kumimoji="0" lang="zh-CN" altLang="en-US"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）申报火灾时要填写</a:t>
            </a:r>
            <a:r>
              <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a:t>
            </a:r>
            <a:r>
              <a:rPr kumimoji="0" lang="zh-CN" altLang="en-US"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火灾事故认定书</a:t>
            </a:r>
            <a:r>
              <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a:t>
            </a:r>
            <a:r>
              <a:rPr kumimoji="0" lang="zh-CN" altLang="en-US"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中的地址</a:t>
            </a:r>
            <a:endPar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endParaRPr>
          </a:p>
          <a:p>
            <a:pPr marL="0" marR="0" lvl="0" indent="0" algn="l" defTabSz="914400" rtl="0" eaLnBrk="1" fontAlgn="base" latinLnBrk="0" hangingPunct="1">
              <a:lnSpc>
                <a:spcPct val="100000"/>
              </a:lnSpc>
              <a:spcBef>
                <a:spcPct val="50000"/>
              </a:spcBef>
              <a:spcAft>
                <a:spcPts val="0"/>
              </a:spcAft>
              <a:buClrTx/>
              <a:buSzTx/>
              <a:buFontTx/>
              <a:buNone/>
              <a:tabLst/>
              <a:defRPr/>
            </a:pPr>
            <a:r>
              <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3.</a:t>
            </a:r>
            <a:r>
              <a:rPr kumimoji="0" lang="zh-CN" altLang="en-US"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）只能填写“中文”、“</a:t>
            </a:r>
            <a:r>
              <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a:t>
            </a:r>
            <a:r>
              <a:rPr kumimoji="0" lang="zh-CN" altLang="en-US"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”、“字母”、“数字”</a:t>
            </a:r>
            <a:endPar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endParaRPr>
          </a:p>
          <a:p>
            <a:pPr marL="0" marR="0" lvl="0" indent="0" algn="l" defTabSz="914400" rtl="0" eaLnBrk="1" fontAlgn="base" latinLnBrk="0" hangingPunct="1">
              <a:lnSpc>
                <a:spcPct val="100000"/>
              </a:lnSpc>
              <a:spcBef>
                <a:spcPct val="50000"/>
              </a:spcBef>
              <a:spcAft>
                <a:spcPts val="0"/>
              </a:spcAft>
              <a:buClrTx/>
              <a:buSzTx/>
              <a:buFontTx/>
              <a:buNone/>
              <a:tabLst/>
              <a:defRPr/>
            </a:pPr>
            <a:r>
              <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4.</a:t>
            </a:r>
            <a:r>
              <a:rPr kumimoji="0" lang="zh-CN" altLang="en-US"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）字母和数字一律使用默认的半角字符</a:t>
            </a:r>
            <a:endPar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endParaRPr>
          </a:p>
          <a:p>
            <a:pPr marL="0" marR="0" lvl="0" indent="0" algn="l" defTabSz="914400" rtl="0" eaLnBrk="1" fontAlgn="base" latinLnBrk="0" hangingPunct="1">
              <a:lnSpc>
                <a:spcPct val="100000"/>
              </a:lnSpc>
              <a:spcBef>
                <a:spcPct val="50000"/>
              </a:spcBef>
              <a:spcAft>
                <a:spcPts val="0"/>
              </a:spcAft>
              <a:buClrTx/>
              <a:buSzTx/>
              <a:buFontTx/>
              <a:buNone/>
              <a:tabLst/>
              <a:defRPr/>
            </a:pPr>
            <a:r>
              <a:rPr kumimoji="0" lang="en-US" altLang="zh-CN"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5.</a:t>
            </a:r>
            <a:r>
              <a:rPr kumimoji="0" lang="zh-CN" altLang="en-US" sz="20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）不能填写标点符号</a:t>
            </a:r>
          </a:p>
        </p:txBody>
      </p:sp>
    </p:spTree>
    <p:extLst>
      <p:ext uri="{BB962C8B-B14F-4D97-AF65-F5344CB8AC3E}">
        <p14:creationId xmlns:p14="http://schemas.microsoft.com/office/powerpoint/2010/main" val="26077281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srcRect/>
          <a:stretch>
            <a:fillRect/>
          </a:stretch>
        </p:blipFill>
        <p:spPr bwMode="auto">
          <a:xfrm>
            <a:off x="0" y="857232"/>
            <a:ext cx="9129776" cy="578647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非工伤意外伤害及家财损失理赔</a:t>
            </a:r>
            <a:endParaRPr lang="zh-CN" altLang="en-US" dirty="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a:solidFill>
                  <a:schemeClr val="tx1">
                    <a:lumMod val="50000"/>
                  </a:schemeClr>
                </a:solidFill>
                <a:latin typeface="宋体" pitchFamily="2" charset="-122"/>
                <a:ea typeface="宋体" pitchFamily="2" charset="-122"/>
              </a:rPr>
              <a:t>	</a:t>
            </a: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138</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8" name="圆角矩形标注 4"/>
          <p:cNvSpPr>
            <a:spLocks noChangeArrowheads="1"/>
          </p:cNvSpPr>
          <p:nvPr/>
        </p:nvSpPr>
        <p:spPr bwMode="auto">
          <a:xfrm>
            <a:off x="357158" y="5072074"/>
            <a:ext cx="2571768" cy="571504"/>
          </a:xfrm>
          <a:prstGeom prst="wedgeRectCallout">
            <a:avLst>
              <a:gd name="adj1" fmla="val 42945"/>
              <a:gd name="adj2" fmla="val 10746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5.</a:t>
            </a:r>
            <a:r>
              <a:rPr kumimoji="0" lang="zh-CN" altLang="en-US" sz="2400" b="1" i="0" u="none" strike="noStrike" kern="120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填写</a:t>
            </a:r>
            <a:r>
              <a:rPr kumimoji="0" lang="zh-CN" altLang="en-US" sz="2400" b="1" i="0" u="none" strike="noStrike" kern="1200" cap="none" spc="0" normalizeH="0" baseline="0" noProof="0" dirty="0">
                <a:ln>
                  <a:noFill/>
                </a:ln>
                <a:solidFill>
                  <a:srgbClr val="163794">
                    <a:lumMod val="60000"/>
                    <a:lumOff val="40000"/>
                  </a:srgbClr>
                </a:solidFill>
                <a:effectLst/>
                <a:uLnTx/>
                <a:uFillTx/>
                <a:latin typeface="宋体" pitchFamily="2" charset="-122"/>
                <a:ea typeface="宋体" pitchFamily="2" charset="-122"/>
                <a:cs typeface="+mn-cs"/>
              </a:rPr>
              <a:t>出险经过</a:t>
            </a:r>
          </a:p>
        </p:txBody>
      </p:sp>
      <p:sp>
        <p:nvSpPr>
          <p:cNvPr id="9" name="圆角矩形标注 4"/>
          <p:cNvSpPr>
            <a:spLocks noChangeArrowheads="1"/>
          </p:cNvSpPr>
          <p:nvPr/>
        </p:nvSpPr>
        <p:spPr bwMode="auto">
          <a:xfrm>
            <a:off x="4429124" y="2928934"/>
            <a:ext cx="2571768" cy="571504"/>
          </a:xfrm>
          <a:prstGeom prst="wedgeRectCallout">
            <a:avLst>
              <a:gd name="adj1" fmla="val 41675"/>
              <a:gd name="adj2" fmla="val -1134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6.</a:t>
            </a:r>
            <a:r>
              <a:rPr kumimoji="0" lang="zh-CN" altLang="en-US" sz="2400" b="1" i="0" u="none" strike="noStrike" kern="120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点击</a:t>
            </a:r>
            <a:r>
              <a:rPr kumimoji="0" lang="zh-CN" altLang="en-US" sz="2400" b="1" i="0" u="none" strike="noStrike" kern="1200" cap="none" spc="0" normalizeH="0" baseline="0" noProof="0" dirty="0">
                <a:ln>
                  <a:noFill/>
                </a:ln>
                <a:solidFill>
                  <a:srgbClr val="163794">
                    <a:lumMod val="60000"/>
                    <a:lumOff val="40000"/>
                  </a:srgbClr>
                </a:solidFill>
                <a:effectLst/>
                <a:uLnTx/>
                <a:uFillTx/>
                <a:latin typeface="宋体" pitchFamily="2" charset="-122"/>
                <a:ea typeface="宋体" pitchFamily="2" charset="-122"/>
                <a:cs typeface="+mn-cs"/>
              </a:rPr>
              <a:t>保存</a:t>
            </a:r>
            <a:r>
              <a:rPr kumimoji="0" lang="zh-CN" altLang="en-US" sz="2400" b="1" i="0" u="none" strike="noStrike" kern="120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按钮</a:t>
            </a:r>
            <a:endParaRPr kumimoji="0" lang="zh-CN" altLang="en-US" sz="2400" b="1" i="0" u="none" strike="noStrike" kern="1200" cap="none" spc="0" normalizeH="0" baseline="0" noProof="0" dirty="0">
              <a:ln>
                <a:noFill/>
              </a:ln>
              <a:solidFill>
                <a:srgbClr val="163794">
                  <a:lumMod val="60000"/>
                  <a:lumOff val="40000"/>
                </a:srgbClr>
              </a:solidFill>
              <a:effectLst/>
              <a:uLnTx/>
              <a:uFillTx/>
              <a:latin typeface="宋体" pitchFamily="2" charset="-122"/>
              <a:ea typeface="宋体" pitchFamily="2" charset="-122"/>
              <a:cs typeface="+mn-cs"/>
            </a:endParaRPr>
          </a:p>
        </p:txBody>
      </p:sp>
    </p:spTree>
    <p:extLst>
      <p:ext uri="{BB962C8B-B14F-4D97-AF65-F5344CB8AC3E}">
        <p14:creationId xmlns:p14="http://schemas.microsoft.com/office/powerpoint/2010/main" val="19797132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srcRect/>
          <a:stretch>
            <a:fillRect/>
          </a:stretch>
        </p:blipFill>
        <p:spPr bwMode="auto">
          <a:xfrm>
            <a:off x="-1" y="857232"/>
            <a:ext cx="9144001" cy="578647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非工伤意外伤害及家财损失理赔</a:t>
            </a:r>
            <a:endParaRPr lang="zh-CN" altLang="en-US" dirty="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a:solidFill>
                  <a:schemeClr val="tx1">
                    <a:lumMod val="50000"/>
                  </a:schemeClr>
                </a:solidFill>
                <a:latin typeface="宋体" pitchFamily="2" charset="-122"/>
                <a:ea typeface="宋体" pitchFamily="2" charset="-122"/>
              </a:rPr>
              <a:t>	</a:t>
            </a: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139</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10" name="Text Box 3"/>
          <p:cNvSpPr txBox="1">
            <a:spLocks noChangeArrowheads="1"/>
          </p:cNvSpPr>
          <p:nvPr/>
        </p:nvSpPr>
        <p:spPr bwMode="auto">
          <a:xfrm>
            <a:off x="1071538" y="4429132"/>
            <a:ext cx="6929486" cy="1200329"/>
          </a:xfrm>
          <a:prstGeom prst="wedgeRectCallout">
            <a:avLst>
              <a:gd name="adj1" fmla="val 1317"/>
              <a:gd name="adj2" fmla="val -96207"/>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新创建的理赔申请电子单的</a:t>
            </a:r>
            <a:r>
              <a:rPr kumimoji="0" lang="zh-CN" altLang="en-US" sz="2400" b="1" i="0" u="none" strike="noStrike" kern="1200" cap="none" spc="0" normalizeH="0" baseline="0" noProof="0" dirty="0">
                <a:ln>
                  <a:noFill/>
                </a:ln>
                <a:solidFill>
                  <a:srgbClr val="000000">
                    <a:lumMod val="95000"/>
                    <a:lumOff val="5000"/>
                  </a:srgbClr>
                </a:solidFill>
                <a:effectLst/>
                <a:uLnTx/>
                <a:uFillTx/>
                <a:latin typeface="Arial"/>
                <a:ea typeface="+mn-ea"/>
                <a:cs typeface="+mn-cs"/>
              </a:rPr>
              <a:t>查询、修改、删除、打印、上报操作同现有的</a:t>
            </a:r>
            <a:r>
              <a:rPr kumimoji="0" lang="en-US" altLang="zh-CN" sz="2400" b="1" i="0" u="none" strike="noStrike" kern="1200" cap="none" spc="0" normalizeH="0" baseline="0" noProof="0" dirty="0">
                <a:ln>
                  <a:noFill/>
                </a:ln>
                <a:solidFill>
                  <a:srgbClr val="000000">
                    <a:lumMod val="95000"/>
                    <a:lumOff val="5000"/>
                  </a:srgbClr>
                </a:solidFill>
                <a:effectLst/>
                <a:uLnTx/>
                <a:uFillTx/>
                <a:latin typeface="Arial"/>
                <a:ea typeface="+mn-ea"/>
                <a:cs typeface="+mn-cs"/>
              </a:rPr>
              <a:t>6</a:t>
            </a:r>
            <a:r>
              <a:rPr kumimoji="0" lang="zh-CN" altLang="en-US" sz="2400" b="1" i="0" u="none" strike="noStrike" kern="1200" cap="none" spc="0" normalizeH="0" baseline="0" noProof="0" dirty="0">
                <a:ln>
                  <a:noFill/>
                </a:ln>
                <a:solidFill>
                  <a:srgbClr val="000000">
                    <a:lumMod val="95000"/>
                    <a:lumOff val="5000"/>
                  </a:srgbClr>
                </a:solidFill>
                <a:effectLst/>
                <a:uLnTx/>
                <a:uFillTx/>
                <a:latin typeface="Arial"/>
                <a:ea typeface="+mn-ea"/>
                <a:cs typeface="+mn-cs"/>
              </a:rPr>
              <a:t>项会费型保障计划，不再重复讲解。</a:t>
            </a:r>
          </a:p>
        </p:txBody>
      </p:sp>
    </p:spTree>
    <p:extLst>
      <p:ext uri="{BB962C8B-B14F-4D97-AF65-F5344CB8AC3E}">
        <p14:creationId xmlns:p14="http://schemas.microsoft.com/office/powerpoint/2010/main" val="27729689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pic>
        <p:nvPicPr>
          <p:cNvPr id="9219" name="内容占位符 4" descr="首页.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8CC31C36-CE81-4309-A539-77907E804C38}" type="slidenum">
              <a:rPr kumimoji="0" lang="zh-CN" altLang="en-US" sz="1000" b="1" i="0" u="none" strike="noStrike" kern="1200" cap="none" spc="0" normalizeH="0" baseline="0" noProof="0" dirty="0">
                <a:ln>
                  <a:noFill/>
                </a:ln>
                <a:solidFill>
                  <a:srgbClr val="FFFFFF"/>
                </a:solidFill>
                <a:effectLst/>
                <a:uLnTx/>
                <a:uFillTx/>
                <a:latin typeface="Verdana"/>
                <a:ea typeface="宋体"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6" name="矩形 5"/>
          <p:cNvSpPr>
            <a:spLocks noChangeArrowheads="1"/>
          </p:cNvSpPr>
          <p:nvPr/>
        </p:nvSpPr>
        <p:spPr bwMode="auto">
          <a:xfrm>
            <a:off x="1403648" y="3140968"/>
            <a:ext cx="6590506" cy="1573907"/>
          </a:xfrm>
          <a:prstGeom prst="rect">
            <a:avLst/>
          </a:prstGeom>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srgbClr val="000000">
                    <a:lumMod val="95000"/>
                    <a:lumOff val="5000"/>
                  </a:srgbClr>
                </a:solidFill>
                <a:effectLst/>
                <a:uLnTx/>
                <a:uFillTx/>
                <a:latin typeface="宋体" pitchFamily="2" charset="-122"/>
                <a:ea typeface="宋体" pitchFamily="2" charset="-122"/>
                <a:cs typeface="+mn-cs"/>
              </a:rPr>
              <a:t>登录后系统跳转到首页界面，界面上方的功能菜单会显示当前登录用户下可以使用的功能。</a:t>
            </a:r>
          </a:p>
        </p:txBody>
      </p:sp>
    </p:spTree>
    <p:extLst>
      <p:ext uri="{BB962C8B-B14F-4D97-AF65-F5344CB8AC3E}">
        <p14:creationId xmlns:p14="http://schemas.microsoft.com/office/powerpoint/2010/main" val="2352822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140</a:t>
            </a:fld>
            <a:endParaRPr lang="en-US" altLang="zh-CN" dirty="0">
              <a:solidFill>
                <a:srgbClr val="FFFFFF"/>
              </a:solidFill>
            </a:endParaRPr>
          </a:p>
        </p:txBody>
      </p:sp>
      <p:grpSp>
        <p:nvGrpSpPr>
          <p:cNvPr id="2" name="Group 8"/>
          <p:cNvGrpSpPr>
            <a:grpSpLocks/>
          </p:cNvGrpSpPr>
          <p:nvPr/>
        </p:nvGrpSpPr>
        <p:grpSpPr bwMode="auto">
          <a:xfrm>
            <a:off x="2786460" y="2928934"/>
            <a:ext cx="4000119" cy="1000126"/>
            <a:chOff x="1015" y="1851"/>
            <a:chExt cx="3257"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015" y="1851"/>
              <a:ext cx="814"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9</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   常见问题解答</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47"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14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141</a:t>
            </a:fld>
            <a:endParaRPr lang="en-US" altLang="zh-CN" dirty="0"/>
          </a:p>
        </p:txBody>
      </p:sp>
      <p:grpSp>
        <p:nvGrpSpPr>
          <p:cNvPr id="2" name="Group 8"/>
          <p:cNvGrpSpPr>
            <a:grpSpLocks/>
          </p:cNvGrpSpPr>
          <p:nvPr/>
        </p:nvGrpSpPr>
        <p:grpSpPr bwMode="auto">
          <a:xfrm>
            <a:off x="1357290" y="2928934"/>
            <a:ext cx="6429419" cy="1116543"/>
            <a:chOff x="1131" y="1851"/>
            <a:chExt cx="3065" cy="422"/>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1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9</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314"/>
            </a:xfrm>
            <a:prstGeom prst="rect">
              <a:avLst/>
            </a:prstGeom>
            <a:noFill/>
            <a:ln w="9525" algn="ctr">
              <a:noFill/>
              <a:miter lim="800000"/>
              <a:headEnd/>
              <a:tailEnd/>
            </a:ln>
          </p:spPr>
          <p:txBody>
            <a:bodyPr>
              <a:spAutoFit/>
            </a:bodyPr>
            <a:lstStyle/>
            <a:p>
              <a:pPr lvl="0" fontAlgn="auto">
                <a:spcBef>
                  <a:spcPts val="0"/>
                </a:spcBef>
                <a:spcAft>
                  <a:spcPts val="0"/>
                </a:spcAft>
                <a:defRPr/>
              </a:pPr>
              <a:r>
                <a:rPr lang="zh-CN" altLang="en-US" sz="2400" kern="0" dirty="0">
                  <a:solidFill>
                    <a:srgbClr val="000000"/>
                  </a:solidFill>
                  <a:latin typeface="Calibri" pitchFamily="34" charset="0"/>
                </a:rPr>
                <a:t>常见问题解答</a:t>
              </a:r>
              <a:r>
                <a:rPr lang="en-US" altLang="zh-CN" sz="2400" kern="0" dirty="0">
                  <a:solidFill>
                    <a:srgbClr val="000000"/>
                  </a:solidFill>
                  <a:latin typeface="Calibri" pitchFamily="34" charset="0"/>
                </a:rPr>
                <a:t>——</a:t>
              </a:r>
              <a:r>
                <a:rPr kumimoji="0" lang="zh-CN" altLang="en-US" sz="2400" b="1" i="0" u="none" strike="noStrike" kern="0" cap="none" spc="0" normalizeH="0" baseline="0" noProof="0" dirty="0">
                  <a:ln>
                    <a:noFill/>
                  </a:ln>
                  <a:solidFill>
                    <a:srgbClr val="000000"/>
                  </a:solidFill>
                  <a:effectLst/>
                  <a:uLnTx/>
                  <a:uFillTx/>
                  <a:latin typeface="Calibri" pitchFamily="34" charset="0"/>
                </a:rPr>
                <a:t>系统使用环境</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fontAlgn="auto">
              <a:spcBef>
                <a:spcPts val="0"/>
              </a:spcBef>
              <a:spcAft>
                <a:spcPts val="0"/>
              </a:spcAft>
              <a:defRPr/>
            </a:pPr>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系统使用环境</a:t>
            </a:r>
            <a:endParaRPr lang="en-US" altLang="zh-CN" dirty="0">
              <a:latin typeface="Calibri" pitchFamily="34" charset="0"/>
            </a:endParaRPr>
          </a:p>
        </p:txBody>
      </p:sp>
      <p:sp>
        <p:nvSpPr>
          <p:cNvPr id="4099" name="内容占位符 2"/>
          <p:cNvSpPr>
            <a:spLocks noGrp="1"/>
          </p:cNvSpPr>
          <p:nvPr>
            <p:ph idx="1"/>
          </p:nvPr>
        </p:nvSpPr>
        <p:spPr>
          <a:xfrm>
            <a:off x="107504" y="1152525"/>
            <a:ext cx="875077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1.</a:t>
            </a:r>
            <a:r>
              <a:rPr lang="zh-CN" altLang="en-US" dirty="0">
                <a:solidFill>
                  <a:schemeClr val="tx1">
                    <a:lumMod val="50000"/>
                  </a:schemeClr>
                </a:solidFill>
                <a:latin typeface="宋体" pitchFamily="2" charset="-122"/>
                <a:ea typeface="宋体" pitchFamily="2" charset="-122"/>
              </a:rPr>
              <a:t>使用</a:t>
            </a:r>
            <a:r>
              <a:rPr lang="en-US" altLang="zh-CN" dirty="0">
                <a:solidFill>
                  <a:schemeClr val="tx1">
                    <a:lumMod val="50000"/>
                  </a:schemeClr>
                </a:solidFill>
                <a:latin typeface="宋体" pitchFamily="2" charset="-122"/>
                <a:ea typeface="宋体" pitchFamily="2" charset="-122"/>
              </a:rPr>
              <a:t>IE</a:t>
            </a:r>
            <a:r>
              <a:rPr lang="zh-CN" altLang="en-US" dirty="0">
                <a:solidFill>
                  <a:schemeClr val="tx1">
                    <a:lumMod val="50000"/>
                  </a:schemeClr>
                </a:solidFill>
                <a:latin typeface="宋体" pitchFamily="2" charset="-122"/>
                <a:ea typeface="宋体" pitchFamily="2" charset="-122"/>
              </a:rPr>
              <a:t>浏览器必须是</a:t>
            </a:r>
            <a:r>
              <a:rPr lang="en-US" altLang="zh-CN" dirty="0">
                <a:solidFill>
                  <a:schemeClr val="tx1">
                    <a:lumMod val="50000"/>
                  </a:schemeClr>
                </a:solidFill>
                <a:latin typeface="宋体" pitchFamily="2" charset="-122"/>
                <a:ea typeface="宋体" pitchFamily="2" charset="-122"/>
              </a:rPr>
              <a:t>10.0</a:t>
            </a:r>
            <a:r>
              <a:rPr lang="zh-CN" altLang="en-US" dirty="0">
                <a:solidFill>
                  <a:schemeClr val="tx1">
                    <a:lumMod val="50000"/>
                  </a:schemeClr>
                </a:solidFill>
                <a:latin typeface="宋体" pitchFamily="2" charset="-122"/>
                <a:ea typeface="宋体" pitchFamily="2" charset="-122"/>
              </a:rPr>
              <a:t>以上版本，低版本会有部分功能界面显示不出来的情况。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a:defRPr/>
            </a:pPr>
            <a:r>
              <a:rPr lang="en-US" altLang="zh-CN" dirty="0"/>
              <a:t>www.bjzghzbx.com                                                                                                                                                                      </a:t>
            </a:r>
            <a:fld id="{EA7A5B16-BEF4-4199-8C1E-52627D066282}" type="slidenum">
              <a:rPr lang="zh-CN" altLang="en-US" smtClean="0"/>
              <a:pPr>
                <a:defRPr/>
              </a:pPr>
              <a:t>142</a:t>
            </a:fld>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357158" y="2428868"/>
            <a:ext cx="6924684" cy="2351292"/>
          </a:xfrm>
          <a:prstGeom prst="rect">
            <a:avLst/>
          </a:prstGeom>
          <a:noFill/>
          <a:ln w="9525">
            <a:solidFill>
              <a:schemeClr val="tx1">
                <a:lumMod val="75000"/>
              </a:schemeClr>
            </a:solidFill>
            <a:miter lim="800000"/>
            <a:headEnd/>
            <a:tailEnd/>
          </a:ln>
          <a:effectLst>
            <a:outerShdw blurRad="50800" dist="38100" dir="5400000" algn="t" rotWithShape="0">
              <a:prstClr val="black">
                <a:alpha val="40000"/>
              </a:prstClr>
            </a:outerShdw>
          </a:effectLst>
        </p:spPr>
      </p:pic>
      <p:pic>
        <p:nvPicPr>
          <p:cNvPr id="1028" name="Picture 4"/>
          <p:cNvPicPr>
            <a:picLocks noChangeAspect="1" noChangeArrowheads="1"/>
          </p:cNvPicPr>
          <p:nvPr/>
        </p:nvPicPr>
        <p:blipFill>
          <a:blip r:embed="rId4"/>
          <a:srcRect/>
          <a:stretch>
            <a:fillRect/>
          </a:stretch>
        </p:blipFill>
        <p:spPr bwMode="auto">
          <a:xfrm>
            <a:off x="5072066" y="3214686"/>
            <a:ext cx="3238497" cy="2616033"/>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8" name="矩形标注 7"/>
          <p:cNvSpPr>
            <a:spLocks noChangeArrowheads="1"/>
          </p:cNvSpPr>
          <p:nvPr/>
        </p:nvSpPr>
        <p:spPr bwMode="auto">
          <a:xfrm>
            <a:off x="357158" y="4286256"/>
            <a:ext cx="2714644" cy="1285884"/>
          </a:xfrm>
          <a:prstGeom prst="wedgeRectCallout">
            <a:avLst>
              <a:gd name="adj1" fmla="val 36699"/>
              <a:gd name="adj2" fmla="val -1064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a:solidFill>
                  <a:schemeClr val="tx2">
                    <a:lumMod val="95000"/>
                    <a:lumOff val="5000"/>
                  </a:schemeClr>
                </a:solidFill>
                <a:latin typeface="华文中宋" pitchFamily="2" charset="-122"/>
                <a:ea typeface="华文中宋" pitchFamily="2" charset="-122"/>
              </a:rPr>
              <a:t>可以通过</a:t>
            </a:r>
            <a:r>
              <a:rPr lang="en-US" altLang="zh-CN" sz="2400" b="0" kern="0" dirty="0">
                <a:solidFill>
                  <a:srgbClr val="000099"/>
                </a:solidFill>
                <a:latin typeface="华文中宋" pitchFamily="2" charset="-122"/>
                <a:ea typeface="华文中宋" pitchFamily="2" charset="-122"/>
              </a:rPr>
              <a:t>IE</a:t>
            </a:r>
            <a:r>
              <a:rPr lang="zh-CN" altLang="en-US" sz="2400" b="0" kern="0" dirty="0">
                <a:solidFill>
                  <a:sysClr val="windowText" lastClr="000000"/>
                </a:solidFill>
                <a:latin typeface="华文中宋" pitchFamily="2" charset="-122"/>
                <a:ea typeface="华文中宋" pitchFamily="2" charset="-122"/>
              </a:rPr>
              <a:t>浏览器</a:t>
            </a:r>
            <a:r>
              <a:rPr lang="zh-CN" altLang="en-US" sz="2400" b="0" i="1" kern="0" dirty="0">
                <a:solidFill>
                  <a:schemeClr val="tx1">
                    <a:lumMod val="75000"/>
                  </a:schemeClr>
                </a:solidFill>
                <a:latin typeface="华文中宋" pitchFamily="2" charset="-122"/>
                <a:ea typeface="华文中宋" pitchFamily="2" charset="-122"/>
              </a:rPr>
              <a:t>帮助</a:t>
            </a:r>
            <a:r>
              <a:rPr lang="zh-CN" altLang="en-US" sz="2400" b="0" kern="0" dirty="0">
                <a:solidFill>
                  <a:sysClr val="windowText" lastClr="000000"/>
                </a:solidFill>
                <a:latin typeface="华文中宋" pitchFamily="2" charset="-122"/>
                <a:ea typeface="华文中宋" pitchFamily="2" charset="-122"/>
              </a:rPr>
              <a:t>菜单中的</a:t>
            </a:r>
            <a:r>
              <a:rPr lang="zh-CN" altLang="en-US" sz="2400" b="0" i="1" kern="0" dirty="0">
                <a:solidFill>
                  <a:schemeClr val="tx1">
                    <a:lumMod val="75000"/>
                  </a:schemeClr>
                </a:solidFill>
                <a:latin typeface="华文中宋" pitchFamily="2" charset="-122"/>
                <a:ea typeface="华文中宋" pitchFamily="2" charset="-122"/>
              </a:rPr>
              <a:t>关于</a:t>
            </a:r>
            <a:r>
              <a:rPr lang="en-US" altLang="zh-CN" sz="2400" b="0" i="1" kern="0" dirty="0">
                <a:solidFill>
                  <a:schemeClr val="tx1">
                    <a:lumMod val="75000"/>
                  </a:schemeClr>
                </a:solidFill>
                <a:latin typeface="华文中宋" pitchFamily="2" charset="-122"/>
                <a:ea typeface="华文中宋" pitchFamily="2" charset="-122"/>
              </a:rPr>
              <a:t>...</a:t>
            </a:r>
            <a:r>
              <a:rPr lang="zh-CN" altLang="en-US" sz="2400" b="0" kern="0" dirty="0">
                <a:solidFill>
                  <a:sysClr val="windowText" lastClr="000000"/>
                </a:solidFill>
                <a:latin typeface="华文中宋" pitchFamily="2" charset="-122"/>
                <a:ea typeface="华文中宋" pitchFamily="2" charset="-122"/>
              </a:rPr>
              <a:t>查看版本号。</a:t>
            </a:r>
            <a:endParaRPr lang="zh-CN" altLang="en-US" sz="2600" b="0" dirty="0">
              <a:solidFill>
                <a:schemeClr val="tx1"/>
              </a:solidFill>
              <a:latin typeface="宋体" pitchFamily="2" charset="-122"/>
              <a:ea typeface="宋体" pitchFamily="2" charset="-122"/>
            </a:endParaRPr>
          </a:p>
        </p:txBody>
      </p:sp>
      <p:sp>
        <p:nvSpPr>
          <p:cNvPr id="10" name="矩形 9"/>
          <p:cNvSpPr/>
          <p:nvPr/>
        </p:nvSpPr>
        <p:spPr bwMode="auto">
          <a:xfrm>
            <a:off x="5357818" y="4357694"/>
            <a:ext cx="1714512" cy="285752"/>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Tree>
  </p:cSld>
  <p:clrMapOvr>
    <a:overrideClrMapping bg1="lt1" tx1="dk1" bg2="lt2" tx2="dk2" accent1="accent1" accent2="accent2" accent3="accent3" accent4="accent4" accent5="accent5" accent6="accent6" hlink="hlink" folHlink="folHlink"/>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500"/>
                                        <p:tgtEl>
                                          <p:spTgt spid="1028"/>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500034" y="2500306"/>
            <a:ext cx="7929618" cy="3026707"/>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4098" name="标题 1"/>
          <p:cNvSpPr>
            <a:spLocks noGrp="1"/>
          </p:cNvSpPr>
          <p:nvPr>
            <p:ph type="title"/>
          </p:nvPr>
        </p:nvSpPr>
        <p:spPr/>
        <p:txBody>
          <a:bodyPr/>
          <a:lstStyle/>
          <a:p>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系统使用环境</a:t>
            </a:r>
            <a:endParaRPr lang="zh-CN" altLang="en-US" dirty="0">
              <a:ea typeface="宋体" pitchFamily="2" charset="-122"/>
            </a:endParaRPr>
          </a:p>
        </p:txBody>
      </p:sp>
      <p:sp>
        <p:nvSpPr>
          <p:cNvPr id="4099" name="内容占位符 2"/>
          <p:cNvSpPr>
            <a:spLocks noGrp="1"/>
          </p:cNvSpPr>
          <p:nvPr>
            <p:ph idx="1"/>
          </p:nvPr>
        </p:nvSpPr>
        <p:spPr>
          <a:xfrm>
            <a:off x="107504" y="1152525"/>
            <a:ext cx="903649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2.</a:t>
            </a:r>
            <a:r>
              <a:rPr lang="zh-CN" altLang="en-US" dirty="0">
                <a:solidFill>
                  <a:schemeClr val="tx1">
                    <a:lumMod val="50000"/>
                  </a:schemeClr>
                </a:solidFill>
                <a:latin typeface="宋体" pitchFamily="2" charset="-122"/>
                <a:ea typeface="宋体" pitchFamily="2" charset="-122"/>
              </a:rPr>
              <a:t>使用</a:t>
            </a:r>
            <a:r>
              <a:rPr lang="en-US" altLang="zh-CN" dirty="0">
                <a:solidFill>
                  <a:schemeClr val="tx1">
                    <a:lumMod val="50000"/>
                  </a:schemeClr>
                </a:solidFill>
                <a:latin typeface="宋体" pitchFamily="2" charset="-122"/>
                <a:ea typeface="宋体" pitchFamily="2" charset="-122"/>
              </a:rPr>
              <a:t>360</a:t>
            </a:r>
            <a:r>
              <a:rPr lang="zh-CN" altLang="en-US" dirty="0">
                <a:solidFill>
                  <a:schemeClr val="tx1">
                    <a:lumMod val="50000"/>
                  </a:schemeClr>
                </a:solidFill>
                <a:latin typeface="宋体" pitchFamily="2" charset="-122"/>
                <a:ea typeface="宋体" pitchFamily="2" charset="-122"/>
              </a:rPr>
              <a:t>浏览器必须开启“极速”模式，其他模式下会有部分功能界面显示不出来的情况。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a:defRPr/>
            </a:pPr>
            <a:r>
              <a:rPr lang="en-US" altLang="zh-CN" dirty="0"/>
              <a:t>www.bjzghzbx.com                                                                                                                                                                      </a:t>
            </a:r>
            <a:fld id="{EA7A5B16-BEF4-4199-8C1E-52627D066282}" type="slidenum">
              <a:rPr lang="zh-CN" altLang="en-US" smtClean="0"/>
              <a:pPr>
                <a:defRPr/>
              </a:pPr>
              <a:t>143</a:t>
            </a:fld>
            <a:endParaRPr lang="en-US" altLang="zh-CN" dirty="0"/>
          </a:p>
        </p:txBody>
      </p:sp>
      <p:sp>
        <p:nvSpPr>
          <p:cNvPr id="8" name="矩形标注 7"/>
          <p:cNvSpPr>
            <a:spLocks noChangeArrowheads="1"/>
          </p:cNvSpPr>
          <p:nvPr/>
        </p:nvSpPr>
        <p:spPr bwMode="auto">
          <a:xfrm>
            <a:off x="6286512" y="4214818"/>
            <a:ext cx="2714644" cy="1285884"/>
          </a:xfrm>
          <a:prstGeom prst="wedgeRectCallout">
            <a:avLst>
              <a:gd name="adj1" fmla="val 16649"/>
              <a:gd name="adj2" fmla="val -1488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a:solidFill>
                  <a:schemeClr val="tx2">
                    <a:lumMod val="95000"/>
                    <a:lumOff val="5000"/>
                  </a:schemeClr>
                </a:solidFill>
                <a:latin typeface="华文中宋" pitchFamily="2" charset="-122"/>
                <a:ea typeface="华文中宋" pitchFamily="2" charset="-122"/>
              </a:rPr>
              <a:t>可以通过点击模式切换开关，切换到极速模式</a:t>
            </a:r>
            <a:r>
              <a:rPr lang="zh-CN" altLang="en-US" sz="2400" b="0" kern="0" dirty="0">
                <a:solidFill>
                  <a:sysClr val="windowText" lastClr="000000"/>
                </a:solidFill>
                <a:latin typeface="华文中宋" pitchFamily="2" charset="-122"/>
                <a:ea typeface="华文中宋" pitchFamily="2" charset="-122"/>
              </a:rPr>
              <a:t>。</a:t>
            </a:r>
            <a:endParaRPr lang="zh-CN" altLang="en-US" sz="2600" dirty="0">
              <a:solidFill>
                <a:schemeClr val="tx1"/>
              </a:solidFill>
              <a:latin typeface="宋体" pitchFamily="2" charset="-122"/>
              <a:ea typeface="宋体" pitchFamily="2" charset="-122"/>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428596" y="2357430"/>
            <a:ext cx="8286808" cy="4022787"/>
          </a:xfrm>
          <a:prstGeom prst="rect">
            <a:avLst/>
          </a:prstGeom>
          <a:noFill/>
          <a:ln w="9525">
            <a:noFill/>
            <a:miter lim="800000"/>
            <a:headEnd/>
            <a:tailEnd/>
          </a:ln>
          <a:effectLst/>
        </p:spPr>
      </p:pic>
      <p:sp>
        <p:nvSpPr>
          <p:cNvPr id="4098" name="标题 1"/>
          <p:cNvSpPr>
            <a:spLocks noGrp="1"/>
          </p:cNvSpPr>
          <p:nvPr>
            <p:ph type="title"/>
          </p:nvPr>
        </p:nvSpPr>
        <p:spPr/>
        <p:txBody>
          <a:bodyPr/>
          <a:lstStyle/>
          <a:p>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系统使用环境</a:t>
            </a:r>
            <a:endParaRPr lang="zh-CN" altLang="en-US" dirty="0">
              <a:ea typeface="宋体" pitchFamily="2" charset="-122"/>
            </a:endParaRPr>
          </a:p>
        </p:txBody>
      </p:sp>
      <p:sp>
        <p:nvSpPr>
          <p:cNvPr id="4099" name="内容占位符 2"/>
          <p:cNvSpPr>
            <a:spLocks noGrp="1"/>
          </p:cNvSpPr>
          <p:nvPr>
            <p:ph idx="1"/>
          </p:nvPr>
        </p:nvSpPr>
        <p:spPr>
          <a:xfrm>
            <a:off x="107504" y="1152525"/>
            <a:ext cx="903649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3.</a:t>
            </a:r>
            <a:r>
              <a:rPr lang="zh-CN" altLang="en-US" dirty="0">
                <a:solidFill>
                  <a:schemeClr val="tx1">
                    <a:lumMod val="50000"/>
                  </a:schemeClr>
                </a:solidFill>
                <a:latin typeface="宋体" pitchFamily="2" charset="-122"/>
                <a:ea typeface="宋体" pitchFamily="2" charset="-122"/>
              </a:rPr>
              <a:t>部分单位无法下载各种表单，需要向本单位网络管理部门申请开通</a:t>
            </a:r>
            <a:r>
              <a:rPr lang="en-US" altLang="zh-CN" dirty="0">
                <a:solidFill>
                  <a:schemeClr val="tx1">
                    <a:lumMod val="50000"/>
                  </a:schemeClr>
                </a:solidFill>
                <a:latin typeface="宋体" pitchFamily="2" charset="-122"/>
                <a:ea typeface="宋体" pitchFamily="2" charset="-122"/>
              </a:rPr>
              <a:t>HTTP</a:t>
            </a:r>
            <a:r>
              <a:rPr lang="zh-CN" altLang="en-US" dirty="0">
                <a:solidFill>
                  <a:schemeClr val="tx1">
                    <a:lumMod val="50000"/>
                  </a:schemeClr>
                </a:solidFill>
                <a:latin typeface="宋体" pitchFamily="2" charset="-122"/>
                <a:ea typeface="宋体" pitchFamily="2" charset="-122"/>
              </a:rPr>
              <a:t>协议</a:t>
            </a:r>
            <a:r>
              <a:rPr lang="en-US" altLang="zh-CN" dirty="0">
                <a:solidFill>
                  <a:schemeClr val="tx1">
                    <a:lumMod val="50000"/>
                  </a:schemeClr>
                </a:solidFill>
                <a:latin typeface="宋体" pitchFamily="2" charset="-122"/>
                <a:ea typeface="宋体" pitchFamily="2" charset="-122"/>
              </a:rPr>
              <a:t>81</a:t>
            </a:r>
            <a:r>
              <a:rPr lang="zh-CN" altLang="en-US" dirty="0">
                <a:solidFill>
                  <a:schemeClr val="tx1">
                    <a:lumMod val="50000"/>
                  </a:schemeClr>
                </a:solidFill>
                <a:latin typeface="宋体" pitchFamily="2" charset="-122"/>
                <a:ea typeface="宋体" pitchFamily="2" charset="-122"/>
              </a:rPr>
              <a:t>号端口。</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a:defRPr/>
            </a:pPr>
            <a:r>
              <a:rPr lang="en-US" altLang="zh-CN" dirty="0"/>
              <a:t>www.bjzghzbx.com                                                                                                                                                                      </a:t>
            </a:r>
            <a:fld id="{EA7A5B16-BEF4-4199-8C1E-52627D066282}" type="slidenum">
              <a:rPr lang="zh-CN" altLang="en-US" smtClean="0"/>
              <a:pPr>
                <a:defRPr/>
              </a:pPr>
              <a:t>144</a:t>
            </a:fld>
            <a:endParaRPr lang="en-US" altLang="zh-CN" dirty="0"/>
          </a:p>
        </p:txBody>
      </p:sp>
      <p:sp>
        <p:nvSpPr>
          <p:cNvPr id="8" name="矩形标注 7"/>
          <p:cNvSpPr>
            <a:spLocks noChangeArrowheads="1"/>
          </p:cNvSpPr>
          <p:nvPr/>
        </p:nvSpPr>
        <p:spPr bwMode="auto">
          <a:xfrm>
            <a:off x="357158" y="4357694"/>
            <a:ext cx="2714644" cy="1214446"/>
          </a:xfrm>
          <a:prstGeom prst="wedgeRectCallout">
            <a:avLst>
              <a:gd name="adj1" fmla="val -12624"/>
              <a:gd name="adj2" fmla="val 9047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a:solidFill>
                  <a:sysClr val="windowText" lastClr="000000"/>
                </a:solidFill>
                <a:latin typeface="华文中宋" pitchFamily="2" charset="-122"/>
                <a:ea typeface="华文中宋" pitchFamily="2" charset="-122"/>
              </a:rPr>
              <a:t>所有表单下载需要通过</a:t>
            </a:r>
            <a:r>
              <a:rPr lang="en-US" altLang="zh-CN" sz="2400" b="0" kern="0" dirty="0">
                <a:solidFill>
                  <a:sysClr val="windowText" lastClr="000000"/>
                </a:solidFill>
                <a:latin typeface="华文中宋" pitchFamily="2" charset="-122"/>
                <a:ea typeface="华文中宋" pitchFamily="2" charset="-122"/>
              </a:rPr>
              <a:t>HTTP</a:t>
            </a:r>
            <a:r>
              <a:rPr lang="zh-CN" altLang="en-US" sz="2400" b="0" kern="0" dirty="0">
                <a:solidFill>
                  <a:sysClr val="windowText" lastClr="000000"/>
                </a:solidFill>
                <a:latin typeface="华文中宋" pitchFamily="2" charset="-122"/>
                <a:ea typeface="华文中宋" pitchFamily="2" charset="-122"/>
              </a:rPr>
              <a:t>协议</a:t>
            </a:r>
            <a:r>
              <a:rPr lang="en-US" altLang="zh-CN" sz="2400" b="0" kern="0" dirty="0">
                <a:solidFill>
                  <a:sysClr val="windowText" lastClr="000000"/>
                </a:solidFill>
                <a:latin typeface="华文中宋" pitchFamily="2" charset="-122"/>
                <a:ea typeface="华文中宋" pitchFamily="2" charset="-122"/>
              </a:rPr>
              <a:t>81</a:t>
            </a:r>
            <a:r>
              <a:rPr lang="zh-CN" altLang="en-US" sz="2400" b="0" kern="0" dirty="0">
                <a:solidFill>
                  <a:sysClr val="windowText" lastClr="000000"/>
                </a:solidFill>
                <a:latin typeface="华文中宋" pitchFamily="2" charset="-122"/>
                <a:ea typeface="华文中宋" pitchFamily="2" charset="-122"/>
              </a:rPr>
              <a:t>号端口进行。</a:t>
            </a:r>
            <a:endParaRPr lang="zh-CN" altLang="en-US" sz="2600" dirty="0">
              <a:solidFill>
                <a:schemeClr val="tx1"/>
              </a:solidFill>
              <a:latin typeface="宋体" pitchFamily="2" charset="-122"/>
              <a:ea typeface="宋体" pitchFamily="2" charset="-122"/>
            </a:endParaRPr>
          </a:p>
        </p:txBody>
      </p:sp>
      <p:sp>
        <p:nvSpPr>
          <p:cNvPr id="9" name="矩形 8"/>
          <p:cNvSpPr/>
          <p:nvPr/>
        </p:nvSpPr>
        <p:spPr bwMode="auto">
          <a:xfrm>
            <a:off x="357158" y="6072206"/>
            <a:ext cx="1214446" cy="357190"/>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145</a:t>
            </a:fld>
            <a:endParaRPr lang="en-US" altLang="zh-CN" dirty="0"/>
          </a:p>
        </p:txBody>
      </p:sp>
      <p:grpSp>
        <p:nvGrpSpPr>
          <p:cNvPr id="2" name="Group 8"/>
          <p:cNvGrpSpPr>
            <a:grpSpLocks/>
          </p:cNvGrpSpPr>
          <p:nvPr/>
        </p:nvGrpSpPr>
        <p:grpSpPr bwMode="auto">
          <a:xfrm>
            <a:off x="856222" y="2928934"/>
            <a:ext cx="7216240" cy="1116543"/>
            <a:chOff x="1219" y="1851"/>
            <a:chExt cx="2977" cy="422"/>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219" y="1851"/>
              <a:ext cx="423"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9</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342" cy="31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lang="zh-CN" altLang="en-US" sz="2400" kern="0" dirty="0">
                  <a:solidFill>
                    <a:srgbClr val="000000"/>
                  </a:solidFill>
                  <a:latin typeface="Calibri" pitchFamily="34" charset="0"/>
                </a:rPr>
                <a:t>常见问题解答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批量入会、投保模板</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fontAlgn="auto">
              <a:spcBef>
                <a:spcPts val="0"/>
              </a:spcBef>
              <a:spcAft>
                <a:spcPts val="0"/>
              </a:spcAft>
              <a:defRPr/>
            </a:pPr>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批量入会、投保模板</a:t>
            </a:r>
            <a:endParaRPr lang="en-US" altLang="zh-CN" dirty="0">
              <a:latin typeface="Calibri" pitchFamily="34" charset="0"/>
            </a:endParaRPr>
          </a:p>
        </p:txBody>
      </p:sp>
      <p:sp>
        <p:nvSpPr>
          <p:cNvPr id="4099" name="内容占位符 2"/>
          <p:cNvSpPr>
            <a:spLocks noGrp="1"/>
          </p:cNvSpPr>
          <p:nvPr>
            <p:ph idx="1"/>
          </p:nvPr>
        </p:nvSpPr>
        <p:spPr>
          <a:xfrm>
            <a:off x="107504" y="1428736"/>
            <a:ext cx="9036496" cy="3429024"/>
          </a:xfrm>
        </p:spPr>
        <p:txBody>
          <a:bodyPr/>
          <a:lstStyle/>
          <a:p>
            <a:pPr marL="0" indent="0">
              <a:buClrTx/>
              <a:buNone/>
            </a:pPr>
            <a:r>
              <a:rPr lang="en-US" altLang="zh-CN" b="1" dirty="0">
                <a:solidFill>
                  <a:schemeClr val="tx1">
                    <a:lumMod val="50000"/>
                  </a:schemeClr>
                </a:solidFill>
                <a:latin typeface="宋体" pitchFamily="2" charset="-122"/>
                <a:ea typeface="宋体" pitchFamily="2" charset="-122"/>
              </a:rPr>
              <a:t>1.</a:t>
            </a:r>
            <a:r>
              <a:rPr lang="zh-CN" altLang="en-US" b="1" dirty="0">
                <a:solidFill>
                  <a:schemeClr val="tx1">
                    <a:lumMod val="50000"/>
                  </a:schemeClr>
                </a:solidFill>
                <a:latin typeface="宋体" pitchFamily="2" charset="-122"/>
                <a:ea typeface="宋体" pitchFamily="2" charset="-122"/>
              </a:rPr>
              <a:t>避免大范围集中使用模板操作</a:t>
            </a:r>
            <a:r>
              <a:rPr lang="en-US" altLang="zh-CN" b="1" dirty="0">
                <a:solidFill>
                  <a:schemeClr val="tx1">
                    <a:lumMod val="50000"/>
                  </a:schemeClr>
                </a:solidFill>
                <a:latin typeface="宋体" pitchFamily="2" charset="-122"/>
                <a:ea typeface="宋体" pitchFamily="2" charset="-122"/>
              </a:rPr>
              <a:t> </a:t>
            </a:r>
          </a:p>
          <a:p>
            <a:pPr marL="0" indent="0">
              <a:buClrTx/>
              <a:buNone/>
            </a:pPr>
            <a:r>
              <a:rPr lang="en-US" altLang="zh-CN" dirty="0">
                <a:solidFill>
                  <a:schemeClr val="tx1">
                    <a:lumMod val="50000"/>
                  </a:schemeClr>
                </a:solidFill>
                <a:latin typeface="宋体" pitchFamily="2" charset="-122"/>
                <a:ea typeface="宋体" pitchFamily="2" charset="-122"/>
              </a:rPr>
              <a:t>	</a:t>
            </a:r>
            <a:r>
              <a:rPr lang="zh-CN" altLang="en-US" dirty="0">
                <a:solidFill>
                  <a:schemeClr val="tx1">
                    <a:lumMod val="50000"/>
                  </a:schemeClr>
                </a:solidFill>
                <a:latin typeface="宋体" pitchFamily="2" charset="-122"/>
                <a:ea typeface="宋体" pitchFamily="2" charset="-122"/>
              </a:rPr>
              <a:t>各代办处投保续转不要让所属基层集中同时使用批量入会、投保模板进行大数据量业务操作，请合理安排错时续转操作，减缓办事处服务器承载压力。</a:t>
            </a:r>
            <a:endParaRPr lang="en-US" altLang="zh-CN" dirty="0">
              <a:solidFill>
                <a:srgbClr val="FF0000"/>
              </a:solidFill>
              <a:latin typeface="宋体" pitchFamily="2" charset="-122"/>
              <a:ea typeface="宋体" pitchFamily="2" charset="-122"/>
            </a:endParaRPr>
          </a:p>
          <a:p>
            <a:pPr marL="0" indent="0">
              <a:buClrTx/>
              <a:buNone/>
            </a:pPr>
            <a:endParaRPr lang="en-US" altLang="zh-CN" b="1" dirty="0">
              <a:solidFill>
                <a:srgbClr val="FF0000"/>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146</a:t>
            </a:fld>
            <a:endParaRPr lang="en-US" altLang="zh-CN" dirty="0"/>
          </a:p>
        </p:txBody>
      </p:sp>
      <p:sp>
        <p:nvSpPr>
          <p:cNvPr id="5" name="AutoShape 6"/>
          <p:cNvSpPr>
            <a:spLocks noChangeArrowheads="1"/>
          </p:cNvSpPr>
          <p:nvPr/>
        </p:nvSpPr>
        <p:spPr bwMode="auto">
          <a:xfrm>
            <a:off x="714348" y="4643446"/>
            <a:ext cx="7643866" cy="1200329"/>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dirty="0">
                <a:solidFill>
                  <a:schemeClr val="tx1">
                    <a:lumMod val="50000"/>
                  </a:schemeClr>
                </a:solidFill>
                <a:latin typeface="宋体" pitchFamily="2" charset="-122"/>
                <a:ea typeface="宋体" pitchFamily="2" charset="-122"/>
              </a:rPr>
              <a:t>提示：</a:t>
            </a:r>
            <a:endParaRPr lang="en-US" altLang="zh-CN" sz="2400" b="0" dirty="0">
              <a:solidFill>
                <a:schemeClr val="tx1">
                  <a:lumMod val="50000"/>
                </a:schemeClr>
              </a:solidFill>
              <a:latin typeface="宋体" pitchFamily="2" charset="-122"/>
              <a:ea typeface="宋体"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0" dirty="0">
                <a:solidFill>
                  <a:schemeClr val="tx1">
                    <a:lumMod val="50000"/>
                  </a:schemeClr>
                </a:solidFill>
                <a:latin typeface="宋体" pitchFamily="2" charset="-122"/>
                <a:ea typeface="宋体" pitchFamily="2" charset="-122"/>
              </a:rPr>
              <a:t> 原投保单续转操作，系统提前</a:t>
            </a:r>
            <a:r>
              <a:rPr lang="en-US" altLang="zh-CN" sz="2400" b="0" dirty="0">
                <a:solidFill>
                  <a:schemeClr val="tx1">
                    <a:lumMod val="50000"/>
                  </a:schemeClr>
                </a:solidFill>
                <a:latin typeface="宋体" pitchFamily="2" charset="-122"/>
                <a:ea typeface="宋体" pitchFamily="2" charset="-122"/>
              </a:rPr>
              <a:t>3</a:t>
            </a:r>
            <a:r>
              <a:rPr lang="zh-CN" altLang="en-US" sz="2400" b="0" dirty="0">
                <a:solidFill>
                  <a:schemeClr val="tx1">
                    <a:lumMod val="50000"/>
                  </a:schemeClr>
                </a:solidFill>
                <a:latin typeface="宋体" pitchFamily="2" charset="-122"/>
                <a:ea typeface="宋体" pitchFamily="2" charset="-122"/>
              </a:rPr>
              <a:t>个月就已放开操作权 </a:t>
            </a:r>
            <a:endParaRPr lang="en-US" altLang="zh-CN" sz="2400" b="0" dirty="0">
              <a:solidFill>
                <a:schemeClr val="tx1">
                  <a:lumMod val="50000"/>
                </a:schemeClr>
              </a:solidFill>
              <a:latin typeface="宋体" pitchFamily="2" charset="-122"/>
              <a:ea typeface="宋体"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extLst>
      <p:ext uri="{BB962C8B-B14F-4D97-AF65-F5344CB8AC3E}">
        <p14:creationId xmlns:p14="http://schemas.microsoft.com/office/powerpoint/2010/main" val="218168357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批量入会、投保模板</a:t>
            </a:r>
            <a:endParaRPr lang="zh-CN" altLang="en-US" dirty="0">
              <a:ea typeface="宋体" pitchFamily="2" charset="-122"/>
            </a:endParaRPr>
          </a:p>
        </p:txBody>
      </p:sp>
      <p:sp>
        <p:nvSpPr>
          <p:cNvPr id="4099" name="内容占位符 2"/>
          <p:cNvSpPr>
            <a:spLocks noGrp="1"/>
          </p:cNvSpPr>
          <p:nvPr>
            <p:ph idx="1"/>
          </p:nvPr>
        </p:nvSpPr>
        <p:spPr>
          <a:xfrm>
            <a:off x="107504" y="1643050"/>
            <a:ext cx="9036496" cy="4686312"/>
          </a:xfrm>
        </p:spPr>
        <p:txBody>
          <a:bodyPr/>
          <a:lstStyle/>
          <a:p>
            <a:pPr marL="0" indent="0">
              <a:buClrTx/>
              <a:buNone/>
            </a:pPr>
            <a:r>
              <a:rPr lang="en-US" altLang="zh-CN" b="1" dirty="0">
                <a:solidFill>
                  <a:schemeClr val="tx1">
                    <a:lumMod val="50000"/>
                  </a:schemeClr>
                </a:solidFill>
                <a:latin typeface="宋体" pitchFamily="2" charset="-122"/>
                <a:ea typeface="宋体" pitchFamily="2" charset="-122"/>
              </a:rPr>
              <a:t>2. </a:t>
            </a:r>
            <a:r>
              <a:rPr lang="zh-CN" altLang="en-US" b="1" dirty="0">
                <a:solidFill>
                  <a:schemeClr val="tx1">
                    <a:lumMod val="50000"/>
                  </a:schemeClr>
                </a:solidFill>
                <a:latin typeface="宋体" pitchFamily="2" charset="-122"/>
                <a:ea typeface="宋体" pitchFamily="2" charset="-122"/>
              </a:rPr>
              <a:t>模板中只能使用身份证号且</a:t>
            </a:r>
            <a:r>
              <a:rPr lang="en-US" altLang="zh-CN" b="1" dirty="0">
                <a:solidFill>
                  <a:schemeClr val="tx1">
                    <a:lumMod val="50000"/>
                  </a:schemeClr>
                </a:solidFill>
                <a:latin typeface="宋体" pitchFamily="2" charset="-122"/>
                <a:ea typeface="宋体" pitchFamily="2" charset="-122"/>
              </a:rPr>
              <a:t>18</a:t>
            </a:r>
            <a:r>
              <a:rPr lang="zh-CN" altLang="en-US" b="1" dirty="0">
                <a:solidFill>
                  <a:schemeClr val="tx1">
                    <a:lumMod val="50000"/>
                  </a:schemeClr>
                </a:solidFill>
                <a:latin typeface="宋体" pitchFamily="2" charset="-122"/>
                <a:ea typeface="宋体" pitchFamily="2" charset="-122"/>
              </a:rPr>
              <a:t>位</a:t>
            </a:r>
            <a:endParaRPr lang="en-US" altLang="zh-CN" b="1" dirty="0">
              <a:solidFill>
                <a:schemeClr val="tx1">
                  <a:lumMod val="50000"/>
                </a:schemeClr>
              </a:solidFill>
              <a:latin typeface="宋体" pitchFamily="2" charset="-122"/>
              <a:ea typeface="宋体" pitchFamily="2" charset="-122"/>
            </a:endParaRPr>
          </a:p>
          <a:p>
            <a:pPr marL="0" indent="0">
              <a:buClrTx/>
              <a:buNone/>
            </a:pPr>
            <a:r>
              <a:rPr lang="en-US" altLang="zh-CN" dirty="0">
                <a:solidFill>
                  <a:schemeClr val="tx1">
                    <a:lumMod val="50000"/>
                  </a:schemeClr>
                </a:solidFill>
                <a:latin typeface="宋体" pitchFamily="2" charset="-122"/>
                <a:ea typeface="宋体" pitchFamily="2" charset="-122"/>
              </a:rPr>
              <a:t>	</a:t>
            </a:r>
            <a:r>
              <a:rPr lang="zh-CN" altLang="en-US" dirty="0">
                <a:solidFill>
                  <a:schemeClr val="tx1">
                    <a:lumMod val="50000"/>
                  </a:schemeClr>
                </a:solidFill>
                <a:latin typeface="宋体" pitchFamily="2" charset="-122"/>
                <a:ea typeface="宋体" pitchFamily="2" charset="-122"/>
              </a:rPr>
              <a:t>入会、投保模板中只能使用</a:t>
            </a:r>
            <a:r>
              <a:rPr lang="en-US" altLang="zh-CN" dirty="0">
                <a:solidFill>
                  <a:schemeClr val="tx1">
                    <a:lumMod val="50000"/>
                  </a:schemeClr>
                </a:solidFill>
                <a:latin typeface="宋体" pitchFamily="2" charset="-122"/>
                <a:ea typeface="宋体" pitchFamily="2" charset="-122"/>
              </a:rPr>
              <a:t>18</a:t>
            </a:r>
            <a:r>
              <a:rPr lang="zh-CN" altLang="en-US" dirty="0">
                <a:solidFill>
                  <a:schemeClr val="tx1">
                    <a:lumMod val="50000"/>
                  </a:schemeClr>
                </a:solidFill>
                <a:latin typeface="宋体" pitchFamily="2" charset="-122"/>
                <a:ea typeface="宋体" pitchFamily="2" charset="-122"/>
              </a:rPr>
              <a:t>位身份证号，如果身份证号有</a:t>
            </a:r>
            <a:r>
              <a:rPr lang="en-US" altLang="zh-CN" dirty="0">
                <a:solidFill>
                  <a:schemeClr val="tx1">
                    <a:lumMod val="50000"/>
                  </a:schemeClr>
                </a:solidFill>
                <a:latin typeface="宋体" pitchFamily="2" charset="-122"/>
                <a:ea typeface="宋体" pitchFamily="2" charset="-122"/>
              </a:rPr>
              <a:t>15</a:t>
            </a:r>
            <a:r>
              <a:rPr lang="zh-CN" altLang="en-US" dirty="0">
                <a:solidFill>
                  <a:schemeClr val="tx1">
                    <a:lumMod val="50000"/>
                  </a:schemeClr>
                </a:solidFill>
                <a:latin typeface="宋体" pitchFamily="2" charset="-122"/>
                <a:ea typeface="宋体" pitchFamily="2" charset="-122"/>
              </a:rPr>
              <a:t>位或其他证件号的，导入时业务系统会报错，导入不成功。</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147</a:t>
            </a:fld>
            <a:endParaRPr lang="en-US" altLang="zh-CN" dirty="0"/>
          </a:p>
        </p:txBody>
      </p:sp>
      <p:sp>
        <p:nvSpPr>
          <p:cNvPr id="5" name="AutoShape 6"/>
          <p:cNvSpPr>
            <a:spLocks noChangeArrowheads="1"/>
          </p:cNvSpPr>
          <p:nvPr/>
        </p:nvSpPr>
        <p:spPr bwMode="auto">
          <a:xfrm>
            <a:off x="928662" y="4143380"/>
            <a:ext cx="7643866" cy="1938992"/>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dirty="0">
                <a:solidFill>
                  <a:schemeClr val="tx1">
                    <a:lumMod val="50000"/>
                  </a:schemeClr>
                </a:solidFill>
                <a:latin typeface="宋体" pitchFamily="2" charset="-122"/>
                <a:ea typeface="宋体" pitchFamily="2" charset="-122"/>
              </a:rPr>
              <a:t>提示：</a:t>
            </a:r>
            <a:endParaRPr lang="en-US" altLang="zh-CN" sz="2400" b="0" kern="0" dirty="0">
              <a:solidFill>
                <a:sysClr val="windowText" lastClr="000000"/>
              </a:solidFill>
              <a:latin typeface="华文中宋" pitchFamily="2" charset="-122"/>
              <a:ea typeface="华文中宋"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0" dirty="0">
                <a:solidFill>
                  <a:schemeClr val="tx1">
                    <a:lumMod val="50000"/>
                  </a:schemeClr>
                </a:solidFill>
                <a:latin typeface="宋体" pitchFamily="2" charset="-122"/>
                <a:ea typeface="宋体" pitchFamily="2" charset="-122"/>
              </a:rPr>
              <a:t>	1</a:t>
            </a:r>
            <a:r>
              <a:rPr lang="zh-CN" altLang="en-US" sz="2400" b="0" dirty="0">
                <a:solidFill>
                  <a:schemeClr val="tx1">
                    <a:lumMod val="50000"/>
                  </a:schemeClr>
                </a:solidFill>
                <a:latin typeface="宋体" pitchFamily="2" charset="-122"/>
                <a:ea typeface="宋体" pitchFamily="2" charset="-122"/>
              </a:rPr>
              <a:t>）护照号、军官证号等非身份证号请在网上逐个录入，模板只支持身份证号。</a:t>
            </a:r>
            <a:endParaRPr lang="en-US" altLang="zh-CN" sz="2400" b="0" dirty="0">
              <a:solidFill>
                <a:schemeClr val="tx1">
                  <a:lumMod val="50000"/>
                </a:schemeClr>
              </a:solidFill>
              <a:latin typeface="宋体" pitchFamily="2" charset="-122"/>
              <a:ea typeface="宋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0" dirty="0">
                <a:solidFill>
                  <a:schemeClr val="tx1">
                    <a:lumMod val="50000"/>
                  </a:schemeClr>
                </a:solidFill>
                <a:latin typeface="宋体" pitchFamily="2" charset="-122"/>
                <a:ea typeface="宋体" pitchFamily="2" charset="-122"/>
              </a:rPr>
              <a:t>	2</a:t>
            </a:r>
            <a:r>
              <a:rPr lang="zh-CN" altLang="en-US" sz="2400" b="0" dirty="0">
                <a:solidFill>
                  <a:schemeClr val="tx1">
                    <a:lumMod val="50000"/>
                  </a:schemeClr>
                </a:solidFill>
                <a:latin typeface="宋体" pitchFamily="2" charset="-122"/>
                <a:ea typeface="宋体" pitchFamily="2" charset="-122"/>
              </a:rPr>
              <a:t>）新系统入会、投保和理赔不允许使用</a:t>
            </a:r>
            <a:r>
              <a:rPr lang="en-US" altLang="zh-CN" sz="2400" b="0" dirty="0">
                <a:solidFill>
                  <a:schemeClr val="tx1">
                    <a:lumMod val="50000"/>
                  </a:schemeClr>
                </a:solidFill>
                <a:latin typeface="宋体" pitchFamily="2" charset="-122"/>
                <a:ea typeface="宋体" pitchFamily="2" charset="-122"/>
              </a:rPr>
              <a:t>15</a:t>
            </a:r>
            <a:r>
              <a:rPr lang="zh-CN" altLang="en-US" sz="2400" b="0" dirty="0">
                <a:solidFill>
                  <a:schemeClr val="tx1">
                    <a:lumMod val="50000"/>
                  </a:schemeClr>
                </a:solidFill>
                <a:latin typeface="宋体" pitchFamily="2" charset="-122"/>
                <a:ea typeface="宋体" pitchFamily="2" charset="-122"/>
              </a:rPr>
              <a:t>位身份证。</a:t>
            </a:r>
            <a:endParaRPr lang="en-US" altLang="zh-CN" sz="2400" b="0" dirty="0">
              <a:solidFill>
                <a:schemeClr val="tx1">
                  <a:lumMod val="50000"/>
                </a:schemeClr>
              </a:solidFill>
              <a:latin typeface="宋体" pitchFamily="2" charset="-122"/>
              <a:ea typeface="宋体" pitchFamily="2" charset="-122"/>
            </a:endParaRPr>
          </a:p>
        </p:txBody>
      </p:sp>
    </p:spTree>
    <p:extLst>
      <p:ext uri="{BB962C8B-B14F-4D97-AF65-F5344CB8AC3E}">
        <p14:creationId xmlns:p14="http://schemas.microsoft.com/office/powerpoint/2010/main" val="218168357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批量入会、投保模板</a:t>
            </a:r>
            <a:endParaRPr lang="zh-CN" altLang="en-US" dirty="0">
              <a:ea typeface="宋体" pitchFamily="2" charset="-122"/>
            </a:endParaRPr>
          </a:p>
        </p:txBody>
      </p:sp>
      <p:sp>
        <p:nvSpPr>
          <p:cNvPr id="4099" name="内容占位符 2"/>
          <p:cNvSpPr>
            <a:spLocks noGrp="1"/>
          </p:cNvSpPr>
          <p:nvPr>
            <p:ph idx="1"/>
          </p:nvPr>
        </p:nvSpPr>
        <p:spPr>
          <a:xfrm>
            <a:off x="107504" y="1428736"/>
            <a:ext cx="9036496" cy="4852208"/>
          </a:xfrm>
        </p:spPr>
        <p:txBody>
          <a:bodyPr/>
          <a:lstStyle/>
          <a:p>
            <a:pPr marL="0" indent="0">
              <a:buClrTx/>
              <a:buNone/>
            </a:pPr>
            <a:r>
              <a:rPr lang="en-US" altLang="zh-CN" sz="2800" b="1" dirty="0">
                <a:solidFill>
                  <a:schemeClr val="tx1">
                    <a:lumMod val="50000"/>
                  </a:schemeClr>
                </a:solidFill>
                <a:latin typeface="宋体" pitchFamily="2" charset="-122"/>
                <a:ea typeface="宋体" pitchFamily="2" charset="-122"/>
              </a:rPr>
              <a:t>3. </a:t>
            </a:r>
            <a:r>
              <a:rPr lang="zh-CN" altLang="en-US" sz="2800" b="1" dirty="0">
                <a:solidFill>
                  <a:schemeClr val="tx1">
                    <a:lumMod val="50000"/>
                  </a:schemeClr>
                </a:solidFill>
                <a:latin typeface="宋体" pitchFamily="2" charset="-122"/>
                <a:ea typeface="宋体" pitchFamily="2" charset="-122"/>
              </a:rPr>
              <a:t>批量投保模板反馈信息说明：</a:t>
            </a:r>
            <a:endParaRPr lang="en-US" altLang="zh-CN" sz="2800" b="1" dirty="0">
              <a:solidFill>
                <a:schemeClr val="tx1">
                  <a:lumMod val="50000"/>
                </a:schemeClr>
              </a:solidFill>
              <a:latin typeface="宋体" pitchFamily="2" charset="-122"/>
              <a:ea typeface="宋体" pitchFamily="2" charset="-122"/>
            </a:endParaRPr>
          </a:p>
          <a:p>
            <a:pPr marL="0" indent="0">
              <a:buClrTx/>
              <a:buNone/>
            </a:pPr>
            <a:r>
              <a:rPr lang="en-US" altLang="zh-CN" sz="2600" b="1" dirty="0">
                <a:solidFill>
                  <a:schemeClr val="tx1">
                    <a:lumMod val="50000"/>
                  </a:schemeClr>
                </a:solidFill>
                <a:latin typeface="宋体" pitchFamily="2" charset="-122"/>
                <a:ea typeface="宋体" pitchFamily="2" charset="-122"/>
              </a:rPr>
              <a:t>	</a:t>
            </a:r>
            <a:r>
              <a:rPr lang="zh-CN" altLang="en-US" sz="2600" dirty="0">
                <a:solidFill>
                  <a:schemeClr val="tx1">
                    <a:lumMod val="50000"/>
                  </a:schemeClr>
                </a:solidFill>
                <a:latin typeface="宋体" pitchFamily="2" charset="-122"/>
                <a:ea typeface="宋体" pitchFamily="2" charset="-122"/>
              </a:rPr>
              <a:t>使用批量投保模板上传后，导入不成功人员错误提示解释</a:t>
            </a:r>
            <a:endParaRPr lang="en-US" altLang="zh-CN" sz="2600" dirty="0">
              <a:solidFill>
                <a:schemeClr val="tx1">
                  <a:lumMod val="50000"/>
                </a:schemeClr>
              </a:solidFill>
              <a:latin typeface="宋体" pitchFamily="2" charset="-122"/>
              <a:ea typeface="宋体" pitchFamily="2" charset="-122"/>
            </a:endParaRPr>
          </a:p>
          <a:p>
            <a:pPr>
              <a:buClrTx/>
              <a:buFont typeface="Wingdings" panose="05000000000000000000" pitchFamily="2" charset="2"/>
              <a:buChar char="l"/>
            </a:pPr>
            <a:r>
              <a:rPr lang="zh-CN" altLang="en-US" sz="2600" b="1" dirty="0">
                <a:solidFill>
                  <a:schemeClr val="tx1">
                    <a:lumMod val="50000"/>
                  </a:schemeClr>
                </a:solidFill>
                <a:latin typeface="宋体" pitchFamily="2" charset="-122"/>
                <a:ea typeface="宋体" pitchFamily="2" charset="-122"/>
              </a:rPr>
              <a:t>查无此会员信息</a:t>
            </a:r>
            <a:r>
              <a:rPr lang="en-US" altLang="zh-CN" sz="2600" dirty="0">
                <a:solidFill>
                  <a:schemeClr val="tx1">
                    <a:lumMod val="50000"/>
                  </a:schemeClr>
                </a:solidFill>
                <a:latin typeface="宋体" pitchFamily="2" charset="-122"/>
                <a:ea typeface="宋体" pitchFamily="2" charset="-122"/>
              </a:rPr>
              <a:t>—</a:t>
            </a:r>
            <a:r>
              <a:rPr lang="zh-CN" altLang="en-US" sz="2600" dirty="0">
                <a:solidFill>
                  <a:schemeClr val="tx1">
                    <a:lumMod val="50000"/>
                  </a:schemeClr>
                </a:solidFill>
                <a:latin typeface="宋体" pitchFamily="2" charset="-122"/>
                <a:ea typeface="宋体" pitchFamily="2" charset="-122"/>
              </a:rPr>
              <a:t>会员不在本单位，需要做调动</a:t>
            </a:r>
          </a:p>
          <a:p>
            <a:pPr>
              <a:buClrTx/>
              <a:buFont typeface="Wingdings" panose="05000000000000000000" pitchFamily="2" charset="2"/>
              <a:buChar char="l"/>
            </a:pPr>
            <a:r>
              <a:rPr lang="zh-CN" altLang="en-US" sz="2600" b="1" dirty="0">
                <a:solidFill>
                  <a:schemeClr val="tx1">
                    <a:lumMod val="50000"/>
                  </a:schemeClr>
                </a:solidFill>
                <a:latin typeface="宋体" pitchFamily="2" charset="-122"/>
                <a:ea typeface="宋体" pitchFamily="2" charset="-122"/>
              </a:rPr>
              <a:t>会员信息不存在，请检查会员信息</a:t>
            </a:r>
            <a:r>
              <a:rPr lang="en-US" altLang="zh-CN" sz="2600" dirty="0">
                <a:solidFill>
                  <a:schemeClr val="tx1">
                    <a:lumMod val="50000"/>
                  </a:schemeClr>
                </a:solidFill>
                <a:latin typeface="宋体" pitchFamily="2" charset="-122"/>
                <a:ea typeface="宋体" pitchFamily="2" charset="-122"/>
              </a:rPr>
              <a:t>—</a:t>
            </a:r>
            <a:r>
              <a:rPr lang="zh-CN" altLang="en-US" sz="2600" dirty="0">
                <a:solidFill>
                  <a:schemeClr val="tx1">
                    <a:lumMod val="50000"/>
                  </a:schemeClr>
                </a:solidFill>
                <a:latin typeface="宋体" pitchFamily="2" charset="-122"/>
                <a:ea typeface="宋体" pitchFamily="2" charset="-122"/>
              </a:rPr>
              <a:t>没有入过会</a:t>
            </a:r>
          </a:p>
          <a:p>
            <a:pPr>
              <a:buClrTx/>
              <a:buFont typeface="Wingdings" panose="05000000000000000000" pitchFamily="2" charset="2"/>
              <a:buChar char="l"/>
            </a:pPr>
            <a:r>
              <a:rPr lang="zh-CN" altLang="en-US" sz="2600" b="1" dirty="0">
                <a:solidFill>
                  <a:schemeClr val="tx1">
                    <a:lumMod val="50000"/>
                  </a:schemeClr>
                </a:solidFill>
                <a:latin typeface="宋体" pitchFamily="2" charset="-122"/>
                <a:ea typeface="宋体" pitchFamily="2" charset="-122"/>
              </a:rPr>
              <a:t>投保人身份证不合法</a:t>
            </a:r>
            <a:r>
              <a:rPr lang="en-US" altLang="zh-CN" sz="2600" b="1" dirty="0">
                <a:solidFill>
                  <a:schemeClr val="tx1">
                    <a:lumMod val="50000"/>
                  </a:schemeClr>
                </a:solidFill>
                <a:latin typeface="宋体" pitchFamily="2" charset="-122"/>
                <a:ea typeface="宋体" pitchFamily="2" charset="-122"/>
              </a:rPr>
              <a:t>,</a:t>
            </a:r>
            <a:r>
              <a:rPr lang="zh-CN" altLang="en-US" sz="2600" b="1" dirty="0">
                <a:solidFill>
                  <a:schemeClr val="tx1">
                    <a:lumMod val="50000"/>
                  </a:schemeClr>
                </a:solidFill>
                <a:latin typeface="宋体" pitchFamily="2" charset="-122"/>
                <a:ea typeface="宋体" pitchFamily="2" charset="-122"/>
              </a:rPr>
              <a:t>错误原因</a:t>
            </a:r>
            <a:r>
              <a:rPr lang="en-US" altLang="zh-CN" sz="2600" b="1" dirty="0">
                <a:solidFill>
                  <a:schemeClr val="tx1">
                    <a:lumMod val="50000"/>
                  </a:schemeClr>
                </a:solidFill>
                <a:latin typeface="宋体" pitchFamily="2" charset="-122"/>
                <a:ea typeface="宋体" pitchFamily="2" charset="-122"/>
              </a:rPr>
              <a:t>:</a:t>
            </a:r>
            <a:r>
              <a:rPr lang="zh-CN" altLang="en-US" sz="2600" b="1" dirty="0">
                <a:solidFill>
                  <a:schemeClr val="tx1">
                    <a:lumMod val="50000"/>
                  </a:schemeClr>
                </a:solidFill>
                <a:latin typeface="宋体" pitchFamily="2" charset="-122"/>
                <a:ea typeface="宋体" pitchFamily="2" charset="-122"/>
              </a:rPr>
              <a:t>检验位应为</a:t>
            </a:r>
            <a:r>
              <a:rPr lang="en-US" altLang="zh-CN" sz="2600" b="1" dirty="0">
                <a:solidFill>
                  <a:schemeClr val="tx1">
                    <a:lumMod val="50000"/>
                  </a:schemeClr>
                </a:solidFill>
                <a:latin typeface="宋体" pitchFamily="2" charset="-122"/>
                <a:ea typeface="宋体" pitchFamily="2" charset="-122"/>
              </a:rPr>
              <a:t>X</a:t>
            </a:r>
            <a:r>
              <a:rPr lang="en-US" altLang="zh-CN" sz="2600" dirty="0">
                <a:solidFill>
                  <a:schemeClr val="tx1">
                    <a:lumMod val="50000"/>
                  </a:schemeClr>
                </a:solidFill>
                <a:latin typeface="宋体" pitchFamily="2" charset="-122"/>
                <a:ea typeface="宋体" pitchFamily="2" charset="-122"/>
              </a:rPr>
              <a:t>—</a:t>
            </a:r>
            <a:r>
              <a:rPr lang="zh-CN" altLang="en-US" sz="2600" dirty="0">
                <a:solidFill>
                  <a:schemeClr val="tx1">
                    <a:lumMod val="50000"/>
                  </a:schemeClr>
                </a:solidFill>
                <a:latin typeface="宋体" pitchFamily="2" charset="-122"/>
                <a:ea typeface="宋体" pitchFamily="2" charset="-122"/>
              </a:rPr>
              <a:t>身份证号错误，需要修改身份证号</a:t>
            </a:r>
          </a:p>
          <a:p>
            <a:pPr>
              <a:buClrTx/>
              <a:buFont typeface="Wingdings" panose="05000000000000000000" pitchFamily="2" charset="2"/>
              <a:buChar char="l"/>
            </a:pPr>
            <a:r>
              <a:rPr lang="zh-CN" altLang="en-US" sz="2600" b="1" dirty="0">
                <a:solidFill>
                  <a:schemeClr val="tx1">
                    <a:lumMod val="50000"/>
                  </a:schemeClr>
                </a:solidFill>
                <a:latin typeface="宋体" pitchFamily="2" charset="-122"/>
                <a:ea typeface="宋体" pitchFamily="2" charset="-122"/>
              </a:rPr>
              <a:t>投保人姓名与会员姓名不一致，请检查投保人姓名</a:t>
            </a:r>
            <a:r>
              <a:rPr lang="en-US" altLang="zh-CN" sz="2600" dirty="0">
                <a:solidFill>
                  <a:schemeClr val="tx1">
                    <a:lumMod val="50000"/>
                  </a:schemeClr>
                </a:solidFill>
                <a:latin typeface="宋体" pitchFamily="2" charset="-122"/>
                <a:ea typeface="宋体" pitchFamily="2" charset="-122"/>
              </a:rPr>
              <a:t>—</a:t>
            </a:r>
            <a:r>
              <a:rPr lang="zh-CN" altLang="en-US" sz="2600" dirty="0">
                <a:solidFill>
                  <a:schemeClr val="tx1">
                    <a:lumMod val="50000"/>
                  </a:schemeClr>
                </a:solidFill>
                <a:latin typeface="宋体" pitchFamily="2" charset="-122"/>
                <a:ea typeface="宋体" pitchFamily="2" charset="-122"/>
              </a:rPr>
              <a:t>模板中姓名与数据库中姓名不匹配，请核对是否有空格和错别字。</a:t>
            </a:r>
            <a:endParaRPr lang="en-US" altLang="zh-CN" sz="2600" dirty="0">
              <a:solidFill>
                <a:schemeClr val="tx1">
                  <a:lumMod val="50000"/>
                </a:schemeClr>
              </a:solidFill>
              <a:latin typeface="宋体" pitchFamily="2" charset="-122"/>
              <a:ea typeface="宋体" pitchFamily="2" charset="-122"/>
            </a:endParaRPr>
          </a:p>
          <a:p>
            <a:pPr marL="0" indent="0">
              <a:buClrTx/>
              <a:buNone/>
            </a:pP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148</a:t>
            </a:fld>
            <a:endParaRPr lang="en-US" altLang="zh-CN" dirty="0"/>
          </a:p>
        </p:txBody>
      </p:sp>
    </p:spTree>
    <p:extLst>
      <p:ext uri="{BB962C8B-B14F-4D97-AF65-F5344CB8AC3E}">
        <p14:creationId xmlns:p14="http://schemas.microsoft.com/office/powerpoint/2010/main" val="3338283391"/>
      </p:ext>
    </p:extLst>
  </p:cSld>
  <p:clrMapOvr>
    <a:masterClrMapping/>
  </p:clrMapOvr>
  <p:transition>
    <p:strips dir="rd"/>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批量入会、投保模板</a:t>
            </a:r>
            <a:endParaRPr lang="zh-CN" altLang="en-US" dirty="0">
              <a:ea typeface="宋体" pitchFamily="2" charset="-122"/>
            </a:endParaRPr>
          </a:p>
        </p:txBody>
      </p:sp>
      <p:sp>
        <p:nvSpPr>
          <p:cNvPr id="4099" name="内容占位符 2"/>
          <p:cNvSpPr>
            <a:spLocks noGrp="1"/>
          </p:cNvSpPr>
          <p:nvPr>
            <p:ph idx="1"/>
          </p:nvPr>
        </p:nvSpPr>
        <p:spPr>
          <a:xfrm>
            <a:off x="107504" y="1714488"/>
            <a:ext cx="8856984" cy="3786214"/>
          </a:xfrm>
        </p:spPr>
        <p:txBody>
          <a:bodyPr/>
          <a:lstStyle/>
          <a:p>
            <a:pPr marL="0" indent="0">
              <a:buClrTx/>
              <a:buNone/>
            </a:pPr>
            <a:r>
              <a:rPr lang="en-US" altLang="zh-CN" sz="2800" b="1" dirty="0">
                <a:solidFill>
                  <a:schemeClr val="tx1">
                    <a:lumMod val="50000"/>
                  </a:schemeClr>
                </a:solidFill>
                <a:latin typeface="宋体" pitchFamily="2" charset="-122"/>
                <a:ea typeface="宋体" pitchFamily="2" charset="-122"/>
              </a:rPr>
              <a:t>4.</a:t>
            </a:r>
            <a:r>
              <a:rPr lang="zh-CN" altLang="en-US" sz="2800" b="1" dirty="0">
                <a:solidFill>
                  <a:schemeClr val="tx1">
                    <a:lumMod val="50000"/>
                  </a:schemeClr>
                </a:solidFill>
                <a:latin typeface="宋体" pitchFamily="2" charset="-122"/>
                <a:ea typeface="宋体" pitchFamily="2" charset="-122"/>
              </a:rPr>
              <a:t>只有基层单位才有入会、投保、理赔添加和批量业务上传功能</a:t>
            </a:r>
            <a:endParaRPr lang="en-US" altLang="zh-CN" sz="2800" b="1" dirty="0">
              <a:solidFill>
                <a:schemeClr val="tx1">
                  <a:lumMod val="50000"/>
                </a:schemeClr>
              </a:solidFill>
              <a:latin typeface="宋体" pitchFamily="2" charset="-122"/>
              <a:ea typeface="宋体" pitchFamily="2" charset="-122"/>
            </a:endParaRPr>
          </a:p>
          <a:p>
            <a:pPr marL="0" indent="0">
              <a:buClrTx/>
              <a:buNone/>
            </a:pPr>
            <a:r>
              <a:rPr lang="zh-CN" altLang="en-US" sz="2800" b="1" dirty="0">
                <a:solidFill>
                  <a:schemeClr val="tx1">
                    <a:lumMod val="50000"/>
                  </a:schemeClr>
                </a:solidFill>
                <a:latin typeface="宋体" pitchFamily="2" charset="-122"/>
                <a:ea typeface="宋体" pitchFamily="2" charset="-122"/>
              </a:rPr>
              <a:t>    </a:t>
            </a:r>
            <a:r>
              <a:rPr lang="zh-CN" altLang="en-US" sz="2800" dirty="0">
                <a:solidFill>
                  <a:schemeClr val="tx1">
                    <a:lumMod val="50000"/>
                  </a:schemeClr>
                </a:solidFill>
                <a:latin typeface="宋体" pitchFamily="2" charset="-122"/>
                <a:ea typeface="宋体" pitchFamily="2" charset="-122"/>
              </a:rPr>
              <a:t>只有最基层单位，才能做入会、投保和理赔业务，中间代办点和代办处只有上报或打回管理功能，不能做实际的业务，因此也就没有添加、删除和批量上传按钮</a:t>
            </a:r>
            <a:endParaRPr lang="en-US" altLang="zh-CN" sz="2800" dirty="0">
              <a:solidFill>
                <a:schemeClr val="tx1">
                  <a:lumMod val="50000"/>
                </a:schemeClr>
              </a:solidFill>
              <a:latin typeface="宋体" pitchFamily="2" charset="-122"/>
              <a:ea typeface="宋体" pitchFamily="2" charset="-122"/>
            </a:endParaRPr>
          </a:p>
          <a:p>
            <a:pPr marL="0" indent="0">
              <a:buClrTx/>
              <a:buNone/>
            </a:pPr>
            <a:endParaRPr lang="en-US" altLang="zh-CN" sz="2800" dirty="0">
              <a:solidFill>
                <a:schemeClr val="tx1">
                  <a:lumMod val="50000"/>
                </a:schemeClr>
              </a:solidFill>
              <a:latin typeface="宋体" pitchFamily="2" charset="-122"/>
              <a:ea typeface="宋体" pitchFamily="2" charset="-122"/>
            </a:endParaRPr>
          </a:p>
          <a:p>
            <a:pPr marL="0" indent="0">
              <a:buClrTx/>
              <a:buNone/>
            </a:pPr>
            <a:r>
              <a:rPr lang="en-US" altLang="zh-CN" sz="2800" b="1" dirty="0">
                <a:solidFill>
                  <a:schemeClr val="tx1">
                    <a:lumMod val="50000"/>
                  </a:schemeClr>
                </a:solidFill>
                <a:latin typeface="宋体" pitchFamily="2" charset="-122"/>
                <a:ea typeface="宋体" pitchFamily="2" charset="-122"/>
              </a:rPr>
              <a:t>5.</a:t>
            </a:r>
            <a:r>
              <a:rPr lang="zh-CN" altLang="en-US" sz="2800" b="1" dirty="0">
                <a:solidFill>
                  <a:schemeClr val="tx1">
                    <a:lumMod val="50000"/>
                  </a:schemeClr>
                </a:solidFill>
                <a:latin typeface="宋体" pitchFamily="2" charset="-122"/>
                <a:ea typeface="宋体" pitchFamily="2" charset="-122"/>
              </a:rPr>
              <a:t>避免修改和调整模板样式，否则业务系统将无法识别和导入模板</a:t>
            </a:r>
            <a:endParaRPr lang="en-US" altLang="zh-CN" sz="2800" b="1" dirty="0">
              <a:solidFill>
                <a:srgbClr val="FF0000"/>
              </a:solidFill>
              <a:latin typeface="宋体" pitchFamily="2" charset="-122"/>
              <a:ea typeface="宋体" pitchFamily="2" charset="-122"/>
            </a:endParaRPr>
          </a:p>
          <a:p>
            <a:pPr marL="0" indent="0">
              <a:buClrTx/>
              <a:buNone/>
            </a:pP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149</a:t>
            </a:fld>
            <a:endParaRPr lang="en-US" altLang="zh-CN" dirty="0"/>
          </a:p>
        </p:txBody>
      </p:sp>
    </p:spTree>
    <p:extLst>
      <p:ext uri="{BB962C8B-B14F-4D97-AF65-F5344CB8AC3E}">
        <p14:creationId xmlns:p14="http://schemas.microsoft.com/office/powerpoint/2010/main" val="3338283391"/>
      </p:ext>
    </p:extLst>
  </p:cSld>
  <p:clrMapOvr>
    <a:masterClrMapping/>
  </p:clrMapOvr>
  <p:transition>
    <p:strips dir="rd"/>
  </p:transition>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rPr>
              <a:t>www.bjzghzbx.com                                                                                                                                                                      </a:t>
            </a:r>
            <a:fld id="{EA7A5B16-BEF4-4199-8C1E-52627D066282}" type="slidenum">
              <a:rPr kumimoji="0" lang="zh-CN" altLang="en-US"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altLang="zh-CN" sz="1800" b="0" i="0" u="none" strike="noStrike" kern="0" cap="none" spc="0" normalizeH="0" baseline="0" noProof="0" dirty="0">
              <a:ln>
                <a:noFill/>
              </a:ln>
              <a:solidFill>
                <a:srgbClr val="FFFFFF"/>
              </a:solidFill>
              <a:effectLst/>
              <a:uLnTx/>
              <a:uFillTx/>
            </a:endParaRPr>
          </a:p>
        </p:txBody>
      </p:sp>
      <p:grpSp>
        <p:nvGrpSpPr>
          <p:cNvPr id="8"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入会管理</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74" y="1959"/>
              <a:ext cx="211"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3868502020"/>
      </p:ext>
    </p:extLst>
  </p:cSld>
  <p:clrMapOvr>
    <a:masterClrMapping/>
  </p:clrMapOvr>
  <p:transition>
    <p:strips/>
  </p:transition>
</p:sld>
</file>

<file path=ppt/slides/slide15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150</a:t>
            </a:fld>
            <a:endParaRPr lang="en-US" altLang="zh-CN" dirty="0"/>
          </a:p>
        </p:txBody>
      </p:sp>
      <p:grpSp>
        <p:nvGrpSpPr>
          <p:cNvPr id="2" name="Group 8"/>
          <p:cNvGrpSpPr>
            <a:grpSpLocks/>
          </p:cNvGrpSpPr>
          <p:nvPr/>
        </p:nvGrpSpPr>
        <p:grpSpPr bwMode="auto">
          <a:xfrm>
            <a:off x="1571604" y="2928934"/>
            <a:ext cx="6286543" cy="1000126"/>
            <a:chOff x="1131" y="1851"/>
            <a:chExt cx="3065"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1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9</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342" cy="17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lang="zh-CN" altLang="en-US" sz="2400" kern="0" dirty="0">
                  <a:solidFill>
                    <a:srgbClr val="000000"/>
                  </a:solidFill>
                  <a:latin typeface="Calibri" pitchFamily="34" charset="0"/>
                </a:rPr>
                <a:t>常见问题解答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理赔业务操作</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fontAlgn="auto">
              <a:spcBef>
                <a:spcPts val="0"/>
              </a:spcBef>
              <a:spcAft>
                <a:spcPts val="0"/>
              </a:spcAft>
              <a:defRPr/>
            </a:pPr>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理赔业务操作</a:t>
            </a:r>
            <a:endParaRPr lang="en-US" altLang="zh-CN" dirty="0">
              <a:latin typeface="Calibri" pitchFamily="34" charset="0"/>
            </a:endParaRPr>
          </a:p>
        </p:txBody>
      </p:sp>
      <p:sp>
        <p:nvSpPr>
          <p:cNvPr id="4099" name="内容占位符 2"/>
          <p:cNvSpPr>
            <a:spLocks noGrp="1"/>
          </p:cNvSpPr>
          <p:nvPr>
            <p:ph idx="1"/>
          </p:nvPr>
        </p:nvSpPr>
        <p:spPr>
          <a:xfrm>
            <a:off x="107504" y="1142984"/>
            <a:ext cx="9036496" cy="2428892"/>
          </a:xfrm>
        </p:spPr>
        <p:txBody>
          <a:bodyPr/>
          <a:lstStyle/>
          <a:p>
            <a:pPr marL="514350" indent="-514350">
              <a:buClrTx/>
              <a:buNone/>
            </a:pPr>
            <a:r>
              <a:rPr lang="en-US" altLang="zh-CN" b="1" dirty="0">
                <a:solidFill>
                  <a:schemeClr val="tx1">
                    <a:lumMod val="50000"/>
                  </a:schemeClr>
                </a:solidFill>
                <a:latin typeface="宋体" pitchFamily="2" charset="-122"/>
                <a:ea typeface="宋体" pitchFamily="2" charset="-122"/>
              </a:rPr>
              <a:t>1.</a:t>
            </a:r>
            <a:r>
              <a:rPr lang="zh-CN" altLang="en-US" b="1" dirty="0">
                <a:solidFill>
                  <a:schemeClr val="tx1">
                    <a:lumMod val="50000"/>
                  </a:schemeClr>
                </a:solidFill>
                <a:latin typeface="宋体" pitchFamily="2" charset="-122"/>
                <a:ea typeface="宋体" pitchFamily="2" charset="-122"/>
              </a:rPr>
              <a:t> 理赔电子单上报失败，提示输入手机号。</a:t>
            </a:r>
            <a:endParaRPr lang="en-US" altLang="zh-CN" b="1" dirty="0">
              <a:solidFill>
                <a:schemeClr val="tx1">
                  <a:lumMod val="50000"/>
                </a:schemeClr>
              </a:solidFill>
              <a:latin typeface="宋体" pitchFamily="2" charset="-122"/>
              <a:ea typeface="宋体" pitchFamily="2" charset="-122"/>
            </a:endParaRPr>
          </a:p>
          <a:p>
            <a:pPr marL="514350" indent="-514350">
              <a:buClrTx/>
              <a:buNone/>
            </a:pPr>
            <a:r>
              <a:rPr lang="en-US" altLang="zh-CN" dirty="0">
                <a:solidFill>
                  <a:schemeClr val="tx1">
                    <a:lumMod val="50000"/>
                  </a:schemeClr>
                </a:solidFill>
                <a:latin typeface="宋体" pitchFamily="2" charset="-122"/>
                <a:ea typeface="宋体" pitchFamily="2" charset="-122"/>
              </a:rPr>
              <a:t>		</a:t>
            </a:r>
            <a:r>
              <a:rPr lang="zh-CN" altLang="en-US" dirty="0">
                <a:solidFill>
                  <a:schemeClr val="tx1">
                    <a:lumMod val="50000"/>
                  </a:schemeClr>
                </a:solidFill>
                <a:latin typeface="宋体" pitchFamily="2" charset="-122"/>
                <a:ea typeface="宋体" pitchFamily="2" charset="-122"/>
              </a:rPr>
              <a:t>如果理赔单中有银行卡信息，而手机号为空时，就需要把手机号补全，否则无法上报理赔单。</a:t>
            </a:r>
            <a:endParaRPr lang="en-US" altLang="zh-CN" b="1" dirty="0">
              <a:solidFill>
                <a:srgbClr val="FF0000"/>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151</a:t>
            </a:fld>
            <a:endParaRPr lang="en-US" altLang="zh-CN" dirty="0"/>
          </a:p>
        </p:txBody>
      </p:sp>
      <p:pic>
        <p:nvPicPr>
          <p:cNvPr id="2" name="Picture 2"/>
          <p:cNvPicPr>
            <a:picLocks noChangeAspect="1" noChangeArrowheads="1"/>
          </p:cNvPicPr>
          <p:nvPr/>
        </p:nvPicPr>
        <p:blipFill>
          <a:blip r:embed="rId2"/>
          <a:srcRect/>
          <a:stretch>
            <a:fillRect/>
          </a:stretch>
        </p:blipFill>
        <p:spPr bwMode="auto">
          <a:xfrm>
            <a:off x="1142976" y="3357562"/>
            <a:ext cx="7458075" cy="2390775"/>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7" name="矩形 6"/>
          <p:cNvSpPr/>
          <p:nvPr/>
        </p:nvSpPr>
        <p:spPr bwMode="auto">
          <a:xfrm>
            <a:off x="5572132" y="5214950"/>
            <a:ext cx="1643074" cy="214314"/>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 name="矩形标注 5"/>
          <p:cNvSpPr>
            <a:spLocks noChangeArrowheads="1"/>
          </p:cNvSpPr>
          <p:nvPr/>
        </p:nvSpPr>
        <p:spPr bwMode="auto">
          <a:xfrm>
            <a:off x="6572264" y="4429132"/>
            <a:ext cx="2071702" cy="571504"/>
          </a:xfrm>
          <a:prstGeom prst="wedgeRectCallout">
            <a:avLst>
              <a:gd name="adj1" fmla="val -38896"/>
              <a:gd name="adj2" fmla="val 10571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600" dirty="0">
                <a:solidFill>
                  <a:schemeClr val="tx1"/>
                </a:solidFill>
                <a:latin typeface="宋体" pitchFamily="2" charset="-122"/>
                <a:ea typeface="宋体" pitchFamily="2" charset="-122"/>
              </a:rPr>
              <a:t>填写手机号</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152</a:t>
            </a:fld>
            <a:endParaRPr lang="en-US" altLang="zh-CN" dirty="0"/>
          </a:p>
        </p:txBody>
      </p:sp>
      <p:grpSp>
        <p:nvGrpSpPr>
          <p:cNvPr id="2" name="Group 8"/>
          <p:cNvGrpSpPr>
            <a:grpSpLocks/>
          </p:cNvGrpSpPr>
          <p:nvPr/>
        </p:nvGrpSpPr>
        <p:grpSpPr bwMode="auto">
          <a:xfrm>
            <a:off x="1571604" y="2928934"/>
            <a:ext cx="6286543" cy="1000126"/>
            <a:chOff x="1131" y="1851"/>
            <a:chExt cx="3065"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1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9</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342" cy="17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lang="zh-CN" altLang="en-US" sz="2400" kern="0" dirty="0">
                  <a:solidFill>
                    <a:srgbClr val="000000"/>
                  </a:solidFill>
                  <a:latin typeface="Calibri" pitchFamily="34" charset="0"/>
                </a:rPr>
                <a:t>常见问题解答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其他</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fontAlgn="auto">
              <a:spcBef>
                <a:spcPts val="0"/>
              </a:spcBef>
              <a:spcAft>
                <a:spcPts val="0"/>
              </a:spcAft>
              <a:defRPr/>
            </a:pPr>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其他</a:t>
            </a:r>
            <a:endParaRPr lang="en-US" altLang="zh-CN" dirty="0">
              <a:latin typeface="Calibri" pitchFamily="34" charset="0"/>
            </a:endParaRPr>
          </a:p>
        </p:txBody>
      </p:sp>
      <p:sp>
        <p:nvSpPr>
          <p:cNvPr id="4099" name="内容占位符 2"/>
          <p:cNvSpPr>
            <a:spLocks noGrp="1"/>
          </p:cNvSpPr>
          <p:nvPr>
            <p:ph idx="1"/>
          </p:nvPr>
        </p:nvSpPr>
        <p:spPr>
          <a:xfrm>
            <a:off x="107504" y="1643050"/>
            <a:ext cx="9036496" cy="4637894"/>
          </a:xfrm>
        </p:spPr>
        <p:txBody>
          <a:bodyPr/>
          <a:lstStyle/>
          <a:p>
            <a:pPr marL="0" indent="0">
              <a:buClrTx/>
              <a:buNone/>
            </a:pPr>
            <a:r>
              <a:rPr lang="en-US" altLang="zh-CN" b="1" dirty="0">
                <a:solidFill>
                  <a:schemeClr val="tx1">
                    <a:lumMod val="50000"/>
                  </a:schemeClr>
                </a:solidFill>
                <a:latin typeface="宋体" pitchFamily="2" charset="-122"/>
                <a:ea typeface="宋体" pitchFamily="2" charset="-122"/>
              </a:rPr>
              <a:t>1.</a:t>
            </a:r>
            <a:r>
              <a:rPr lang="zh-CN" altLang="en-US" b="1" dirty="0">
                <a:solidFill>
                  <a:schemeClr val="tx1">
                    <a:lumMod val="50000"/>
                  </a:schemeClr>
                </a:solidFill>
                <a:latin typeface="宋体" pitchFamily="2" charset="-122"/>
                <a:ea typeface="宋体" pitchFamily="2" charset="-122"/>
              </a:rPr>
              <a:t>有在途业务的会员不能进行会员调动操作</a:t>
            </a:r>
            <a:endParaRPr lang="en-US" altLang="zh-CN" b="1" dirty="0">
              <a:solidFill>
                <a:schemeClr val="tx1">
                  <a:lumMod val="50000"/>
                </a:schemeClr>
              </a:solidFill>
              <a:latin typeface="宋体" pitchFamily="2" charset="-122"/>
              <a:ea typeface="宋体" pitchFamily="2" charset="-122"/>
            </a:endParaRPr>
          </a:p>
          <a:p>
            <a:pPr marL="0" indent="0">
              <a:buClrTx/>
              <a:buNone/>
            </a:pPr>
            <a:r>
              <a:rPr lang="en-US" altLang="zh-CN" b="1" dirty="0">
                <a:solidFill>
                  <a:schemeClr val="tx1">
                    <a:lumMod val="50000"/>
                  </a:schemeClr>
                </a:solidFill>
                <a:latin typeface="宋体" pitchFamily="2" charset="-122"/>
                <a:ea typeface="宋体" pitchFamily="2" charset="-122"/>
              </a:rPr>
              <a:t>	</a:t>
            </a:r>
            <a:r>
              <a:rPr lang="zh-CN" altLang="en-US" dirty="0">
                <a:solidFill>
                  <a:schemeClr val="tx1">
                    <a:lumMod val="50000"/>
                  </a:schemeClr>
                </a:solidFill>
                <a:latin typeface="宋体" pitchFamily="2" charset="-122"/>
                <a:ea typeface="宋体" pitchFamily="2" charset="-122"/>
              </a:rPr>
              <a:t>在途业务包括新建、上报、初审、复审、财务确认及打回状态的投保、理赔电子单，需要先处理完这些在途业务才能进行调动。</a:t>
            </a:r>
            <a:endParaRPr lang="en-US" altLang="zh-CN" dirty="0">
              <a:solidFill>
                <a:schemeClr val="tx1">
                  <a:lumMod val="50000"/>
                </a:schemeClr>
              </a:solidFill>
              <a:latin typeface="宋体" pitchFamily="2" charset="-122"/>
              <a:ea typeface="宋体" pitchFamily="2" charset="-122"/>
            </a:endParaRPr>
          </a:p>
          <a:p>
            <a:pPr marL="0" indent="0">
              <a:buClrTx/>
              <a:buNone/>
            </a:pP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153</a:t>
            </a:fld>
            <a:endParaRPr lang="en-US" altLang="zh-CN" dirty="0"/>
          </a:p>
        </p:txBody>
      </p:sp>
    </p:spTree>
    <p:extLst>
      <p:ext uri="{BB962C8B-B14F-4D97-AF65-F5344CB8AC3E}">
        <p14:creationId xmlns:p14="http://schemas.microsoft.com/office/powerpoint/2010/main" val="3404173411"/>
      </p:ext>
    </p:extLst>
  </p:cSld>
  <p:clrMapOvr>
    <a:masterClrMapping/>
  </p:clrMapOvr>
  <p:transition>
    <p:strips dir="rd"/>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其他</a:t>
            </a:r>
            <a:endParaRPr lang="zh-CN" altLang="en-US" dirty="0">
              <a:ea typeface="宋体" pitchFamily="2" charset="-122"/>
            </a:endParaRPr>
          </a:p>
        </p:txBody>
      </p:sp>
      <p:sp>
        <p:nvSpPr>
          <p:cNvPr id="4099" name="内容占位符 2"/>
          <p:cNvSpPr>
            <a:spLocks noGrp="1"/>
          </p:cNvSpPr>
          <p:nvPr>
            <p:ph idx="1"/>
          </p:nvPr>
        </p:nvSpPr>
        <p:spPr>
          <a:xfrm>
            <a:off x="107504" y="1643050"/>
            <a:ext cx="9036496" cy="4637894"/>
          </a:xfrm>
        </p:spPr>
        <p:txBody>
          <a:bodyPr/>
          <a:lstStyle/>
          <a:p>
            <a:pPr marL="0" indent="0">
              <a:buClrTx/>
              <a:buNone/>
            </a:pPr>
            <a:r>
              <a:rPr lang="en-US" altLang="zh-CN" b="1" dirty="0">
                <a:solidFill>
                  <a:schemeClr val="tx1">
                    <a:lumMod val="50000"/>
                  </a:schemeClr>
                </a:solidFill>
                <a:latin typeface="宋体" pitchFamily="2" charset="-122"/>
                <a:ea typeface="宋体" pitchFamily="2" charset="-122"/>
              </a:rPr>
              <a:t>2.</a:t>
            </a:r>
            <a:r>
              <a:rPr lang="zh-CN" altLang="en-US" b="1" dirty="0">
                <a:solidFill>
                  <a:schemeClr val="tx1">
                    <a:lumMod val="50000"/>
                  </a:schemeClr>
                </a:solidFill>
                <a:latin typeface="宋体" pitchFamily="2" charset="-122"/>
                <a:ea typeface="宋体" pitchFamily="2" charset="-122"/>
              </a:rPr>
              <a:t> 如何查看业务电子单已上报到哪一级单位</a:t>
            </a:r>
            <a:endParaRPr lang="en-US" altLang="zh-CN" b="1" dirty="0">
              <a:solidFill>
                <a:schemeClr val="tx1">
                  <a:lumMod val="50000"/>
                </a:schemeClr>
              </a:solidFill>
              <a:latin typeface="宋体" pitchFamily="2" charset="-122"/>
              <a:ea typeface="宋体" pitchFamily="2" charset="-122"/>
            </a:endParaRPr>
          </a:p>
          <a:p>
            <a:pPr marL="0" indent="0">
              <a:buClrTx/>
              <a:buNone/>
            </a:pPr>
            <a:endParaRPr lang="en-US" altLang="zh-CN" dirty="0">
              <a:solidFill>
                <a:schemeClr val="tx1">
                  <a:lumMod val="50000"/>
                </a:schemeClr>
              </a:solidFill>
              <a:latin typeface="宋体" pitchFamily="2" charset="-122"/>
              <a:ea typeface="宋体" pitchFamily="2" charset="-122"/>
            </a:endParaRPr>
          </a:p>
          <a:p>
            <a:pPr marL="0" indent="0">
              <a:buClrTx/>
              <a:buNone/>
            </a:pP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154</a:t>
            </a:fld>
            <a:endParaRPr lang="en-US" altLang="zh-CN" dirty="0"/>
          </a:p>
        </p:txBody>
      </p:sp>
      <p:pic>
        <p:nvPicPr>
          <p:cNvPr id="6147" name="Picture 3"/>
          <p:cNvPicPr>
            <a:picLocks noChangeAspect="1" noChangeArrowheads="1"/>
          </p:cNvPicPr>
          <p:nvPr/>
        </p:nvPicPr>
        <p:blipFill>
          <a:blip r:embed="rId2"/>
          <a:srcRect/>
          <a:stretch>
            <a:fillRect/>
          </a:stretch>
        </p:blipFill>
        <p:spPr bwMode="auto">
          <a:xfrm>
            <a:off x="142844" y="3143249"/>
            <a:ext cx="8858312" cy="1714511"/>
          </a:xfrm>
          <a:prstGeom prst="rect">
            <a:avLst/>
          </a:prstGeom>
          <a:noFill/>
          <a:ln w="9525">
            <a:noFill/>
            <a:miter lim="800000"/>
            <a:headEnd/>
            <a:tailEnd/>
          </a:ln>
          <a:effectLst/>
        </p:spPr>
      </p:pic>
      <p:sp>
        <p:nvSpPr>
          <p:cNvPr id="7" name="矩形 6"/>
          <p:cNvSpPr/>
          <p:nvPr/>
        </p:nvSpPr>
        <p:spPr bwMode="auto">
          <a:xfrm>
            <a:off x="8001024" y="3143248"/>
            <a:ext cx="1000132" cy="1785950"/>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 name="矩形标注 7"/>
          <p:cNvSpPr>
            <a:spLocks noChangeArrowheads="1"/>
          </p:cNvSpPr>
          <p:nvPr/>
        </p:nvSpPr>
        <p:spPr bwMode="auto">
          <a:xfrm>
            <a:off x="5429256" y="5143512"/>
            <a:ext cx="2928958" cy="1000132"/>
          </a:xfrm>
          <a:prstGeom prst="wedgeRectCallout">
            <a:avLst>
              <a:gd name="adj1" fmla="val 43600"/>
              <a:gd name="adj2" fmla="val -12285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600" dirty="0">
                <a:solidFill>
                  <a:schemeClr val="tx1"/>
                </a:solidFill>
                <a:latin typeface="宋体" pitchFamily="2" charset="-122"/>
                <a:ea typeface="宋体" pitchFamily="2" charset="-122"/>
              </a:rPr>
              <a:t>查看列出的电子单“到达单位编码”</a:t>
            </a:r>
          </a:p>
        </p:txBody>
      </p:sp>
    </p:spTree>
    <p:extLst>
      <p:ext uri="{BB962C8B-B14F-4D97-AF65-F5344CB8AC3E}">
        <p14:creationId xmlns:p14="http://schemas.microsoft.com/office/powerpoint/2010/main" val="3404173411"/>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155</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培训课件下载</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836711"/>
            <a:ext cx="9109075" cy="5651867"/>
          </a:xfrm>
          <a:prstGeom prst="rect">
            <a:avLst/>
          </a:prstGeom>
        </p:spPr>
      </p:pic>
      <p:sp>
        <p:nvSpPr>
          <p:cNvPr id="113666" name="标题 1"/>
          <p:cNvSpPr>
            <a:spLocks noGrp="1"/>
          </p:cNvSpPr>
          <p:nvPr>
            <p:ph type="title"/>
          </p:nvPr>
        </p:nvSpPr>
        <p:spPr/>
        <p:txBody>
          <a:bodyPr/>
          <a:lstStyle/>
          <a:p>
            <a:r>
              <a:rPr lang="zh-CN" altLang="en-US" dirty="0">
                <a:latin typeface="宋体" pitchFamily="2" charset="-122"/>
                <a:ea typeface="宋体" pitchFamily="2" charset="-122"/>
              </a:rPr>
              <a:t>培训课件下载</a:t>
            </a:r>
          </a:p>
        </p:txBody>
      </p:sp>
      <p:sp>
        <p:nvSpPr>
          <p:cNvPr id="4" name="日期占位符 3"/>
          <p:cNvSpPr>
            <a:spLocks noGrp="1"/>
          </p:cNvSpPr>
          <p:nvPr>
            <p:ph type="dt"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855EBE90-D24A-4987-A1F2-6EC9F11688B3}" type="slidenum">
              <a:rPr kumimoji="0" lang="zh-CN" altLang="en-US" sz="1000" b="1" i="0" u="none" strike="noStrike" kern="1200" cap="none" spc="0" normalizeH="0" baseline="0" noProof="0">
                <a:ln>
                  <a:noFill/>
                </a:ln>
                <a:solidFill>
                  <a:srgbClr val="FFFFFF"/>
                </a:solidFill>
                <a:effectLst/>
                <a:uLnTx/>
                <a:uFillTx/>
                <a:latin typeface="Verdana"/>
                <a:ea typeface="宋体"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156</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8" name="矩形标注 7"/>
          <p:cNvSpPr>
            <a:spLocks noChangeArrowheads="1"/>
          </p:cNvSpPr>
          <p:nvPr/>
        </p:nvSpPr>
        <p:spPr bwMode="auto">
          <a:xfrm>
            <a:off x="3779912" y="3239406"/>
            <a:ext cx="2592288" cy="846476"/>
          </a:xfrm>
          <a:prstGeom prst="wedgeRectCallout">
            <a:avLst>
              <a:gd name="adj1" fmla="val 40042"/>
              <a:gd name="adj2" fmla="val -9657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资源下载</a:t>
            </a: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菜单中的</a:t>
            </a:r>
            <a:r>
              <a:rPr kumimoji="0" lang="zh-CN" altLang="en-US" sz="2400" b="0" i="0" u="none" strike="noStrike" kern="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培训资料</a:t>
            </a:r>
          </a:p>
        </p:txBody>
      </p:sp>
    </p:spTree>
    <p:extLst>
      <p:ext uri="{BB962C8B-B14F-4D97-AF65-F5344CB8AC3E}">
        <p14:creationId xmlns:p14="http://schemas.microsoft.com/office/powerpoint/2010/main" val="24270802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2" descr="201403200PP6LNR0R0.jpg"/>
          <p:cNvPicPr>
            <a:picLocks noChangeAspect="1"/>
          </p:cNvPicPr>
          <p:nvPr/>
        </p:nvPicPr>
        <p:blipFill>
          <a:blip r:embed="rId2"/>
          <a:srcRect/>
          <a:stretch>
            <a:fillRect/>
          </a:stretch>
        </p:blipFill>
        <p:spPr bwMode="auto">
          <a:xfrm>
            <a:off x="642910" y="1524201"/>
            <a:ext cx="3803729" cy="3547874"/>
          </a:xfrm>
          <a:prstGeom prst="rect">
            <a:avLst/>
          </a:prstGeom>
          <a:noFill/>
          <a:ln w="9525">
            <a:noFill/>
            <a:miter lim="800000"/>
            <a:headEnd/>
            <a:tailEnd/>
          </a:ln>
        </p:spPr>
      </p:pic>
      <p:sp>
        <p:nvSpPr>
          <p:cNvPr id="113666" name="标题 1"/>
          <p:cNvSpPr>
            <a:spLocks noGrp="1"/>
          </p:cNvSpPr>
          <p:nvPr>
            <p:ph type="title"/>
          </p:nvPr>
        </p:nvSpPr>
        <p:spPr/>
        <p:txBody>
          <a:bodyPr/>
          <a:lstStyle/>
          <a:p>
            <a:r>
              <a:rPr lang="zh-CN" altLang="en-US" dirty="0">
                <a:latin typeface="宋体" pitchFamily="2" charset="-122"/>
                <a:ea typeface="宋体" pitchFamily="2" charset="-122"/>
              </a:rPr>
              <a:t>微信公众号</a:t>
            </a: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855EBE90-D24A-4987-A1F2-6EC9F11688B3}" type="slidenum">
              <a:rPr kumimoji="0" lang="zh-CN" altLang="en-US" sz="1000" b="1" i="0" u="none" strike="noStrike" kern="1200" cap="none" spc="0" normalizeH="0" baseline="0" noProof="0" dirty="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157</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9" name="TextBox 8"/>
          <p:cNvSpPr txBox="1"/>
          <p:nvPr/>
        </p:nvSpPr>
        <p:spPr>
          <a:xfrm>
            <a:off x="2428860" y="5357826"/>
            <a:ext cx="4357718" cy="707886"/>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1" i="0" u="none" strike="noStrike" kern="1200" cap="none" spc="0" normalizeH="0" baseline="0" noProof="0" dirty="0">
                <a:ln>
                  <a:noFill/>
                </a:ln>
                <a:solidFill>
                  <a:srgbClr val="6699FF"/>
                </a:solidFill>
                <a:effectLst/>
                <a:uLnTx/>
                <a:uFillTx/>
                <a:latin typeface="微软雅黑" pitchFamily="34" charset="-122"/>
                <a:ea typeface="微软雅黑" pitchFamily="34" charset="-122"/>
                <a:cs typeface="+mn-cs"/>
              </a:rPr>
              <a:t>扫一扫，关注我们</a:t>
            </a:r>
          </a:p>
        </p:txBody>
      </p:sp>
      <p:pic>
        <p:nvPicPr>
          <p:cNvPr id="3" name="图片 2" descr="图片包含 文字, 纵横字谜&#10;&#10;已生成极高可信度的说明">
            <a:extLst>
              <a:ext uri="{FF2B5EF4-FFF2-40B4-BE49-F238E27FC236}">
                <a16:creationId xmlns:a16="http://schemas.microsoft.com/office/drawing/2014/main" id="{F0A9BD42-FB8E-483C-B4C6-BC97D28240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8024" y="1596347"/>
            <a:ext cx="3475728" cy="3475728"/>
          </a:xfrm>
          <a:prstGeom prst="rect">
            <a:avLst/>
          </a:prstGeom>
        </p:spPr>
      </p:pic>
    </p:spTree>
    <p:extLst>
      <p:ext uri="{BB962C8B-B14F-4D97-AF65-F5344CB8AC3E}">
        <p14:creationId xmlns:p14="http://schemas.microsoft.com/office/powerpoint/2010/main" val="3300137417"/>
      </p:ext>
    </p:extLst>
  </p:cSld>
  <p:clrMapOvr>
    <a:masterClrMapping/>
  </p:clrMapOvr>
  <p:transition>
    <p:fade/>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85852" y="1857364"/>
            <a:ext cx="6929486" cy="1446550"/>
          </a:xfrm>
          <a:prstGeom prst="rect">
            <a:avLst/>
          </a:prstGeom>
        </p:spPr>
        <p:txBody>
          <a:bodyPr wrap="square">
            <a:spAutoFit/>
          </a:bodyPr>
          <a:lstStyle/>
          <a:p>
            <a:pPr algn="ct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感谢您对职工</a:t>
            </a:r>
            <a:b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b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互助保障事业的大力支持！</a:t>
            </a:r>
            <a:endParaRPr lang="zh-CN" altLang="en-US" dirty="0">
              <a:solidFill>
                <a:schemeClr val="accent2">
                  <a:lumMod val="60000"/>
                  <a:lumOff val="40000"/>
                </a:schemeClr>
              </a:solidFill>
            </a:endParaRPr>
          </a:p>
        </p:txBody>
      </p:sp>
      <p:sp>
        <p:nvSpPr>
          <p:cNvPr id="4" name="矩形 3"/>
          <p:cNvSpPr/>
          <p:nvPr/>
        </p:nvSpPr>
        <p:spPr>
          <a:xfrm>
            <a:off x="3786182" y="3714752"/>
            <a:ext cx="1935145" cy="461665"/>
          </a:xfrm>
          <a:prstGeom prst="rect">
            <a:avLst/>
          </a:prstGeom>
        </p:spPr>
        <p:txBody>
          <a:bodyPr wrap="none">
            <a:spAutoFit/>
          </a:bodyPr>
          <a:lstStyle/>
          <a:p>
            <a:pPr lvl="0" algn="ctr" eaLnBrk="1" fontAlgn="auto" hangingPunct="1">
              <a:spcAft>
                <a:spcPts val="0"/>
              </a:spcAft>
              <a:defRPr/>
            </a:pPr>
            <a:r>
              <a:rPr lang="en-US" altLang="zh-CN"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2018</a:t>
            </a:r>
            <a:r>
              <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年</a:t>
            </a:r>
            <a:r>
              <a:rPr lang="en-US" altLang="zh-CN"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06</a:t>
            </a:r>
            <a:r>
              <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月</a:t>
            </a:r>
          </a:p>
        </p:txBody>
      </p:sp>
      <p:pic>
        <p:nvPicPr>
          <p:cNvPr id="5"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00034" y="500042"/>
            <a:ext cx="1071570" cy="985131"/>
          </a:xfrm>
          <a:prstGeom prst="rect">
            <a:avLst/>
          </a:prstGeom>
          <a:noFill/>
          <a:ln w="9525">
            <a:noFill/>
            <a:miter lim="800000"/>
            <a:headEnd/>
            <a:tailEnd/>
          </a:ln>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16</a:t>
            </a:fld>
            <a:endParaRPr lang="en-US" altLang="zh-CN" dirty="0">
              <a:solidFill>
                <a:srgbClr val="FFFFFF"/>
              </a:solidFill>
            </a:endParaRPr>
          </a:p>
        </p:txBody>
      </p:sp>
      <p:grpSp>
        <p:nvGrpSpPr>
          <p:cNvPr id="8"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入会管理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网上逐个添加新会员</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643471"/>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网上逐个添加新会员</a:t>
            </a:r>
          </a:p>
        </p:txBody>
      </p:sp>
      <p:sp>
        <p:nvSpPr>
          <p:cNvPr id="4" name="日期占位符 3"/>
          <p:cNvSpPr>
            <a:spLocks noGrp="1"/>
          </p:cNvSpPr>
          <p:nvPr>
            <p:ph type="dt" sz="quarter" idx="10"/>
          </p:nvPr>
        </p:nvSpPr>
        <p:spPr/>
        <p:txBody>
          <a:bodyPr/>
          <a:lstStyle/>
          <a:p>
            <a:pPr>
              <a:defRPr/>
            </a:pPr>
            <a:r>
              <a:rPr lang="en-US" altLang="zh-CN" dirty="0"/>
              <a:t>www.bjzghzbx.com                                                                                                                                                                      </a:t>
            </a:r>
            <a:fld id="{B4B4664D-0DEF-4DE7-98B5-36E6FE216BEC}" type="slidenum">
              <a:rPr lang="zh-CN" altLang="en-US" smtClean="0"/>
              <a:pPr>
                <a:defRPr/>
              </a:pPr>
              <a:t>17</a:t>
            </a:fld>
            <a:endParaRPr lang="en-US" altLang="zh-CN" dirty="0"/>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会员管理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10" name="圆角矩形标注 4"/>
          <p:cNvSpPr>
            <a:spLocks noChangeArrowheads="1"/>
          </p:cNvSpPr>
          <p:nvPr/>
        </p:nvSpPr>
        <p:spPr bwMode="auto">
          <a:xfrm>
            <a:off x="2123728" y="2852936"/>
            <a:ext cx="2497480" cy="643512"/>
          </a:xfrm>
          <a:prstGeom prst="wedgeRectCallout">
            <a:avLst>
              <a:gd name="adj1" fmla="val -43200"/>
              <a:gd name="adj2" fmla="val -21312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入会管理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 y="857232"/>
            <a:ext cx="9144001" cy="4857784"/>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网上逐个添加新会员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18</a:t>
            </a:fld>
            <a:endParaRPr lang="en-US" altLang="zh-CN" dirty="0"/>
          </a:p>
        </p:txBody>
      </p:sp>
      <p:sp>
        <p:nvSpPr>
          <p:cNvPr id="12293" name="圆角矩形标注 5"/>
          <p:cNvSpPr>
            <a:spLocks noChangeArrowheads="1"/>
          </p:cNvSpPr>
          <p:nvPr/>
        </p:nvSpPr>
        <p:spPr bwMode="auto">
          <a:xfrm>
            <a:off x="3357554" y="5143512"/>
            <a:ext cx="5500726" cy="107157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dirty="0">
                <a:solidFill>
                  <a:schemeClr val="tx1"/>
                </a:solidFill>
                <a:latin typeface="宋体" pitchFamily="2" charset="-122"/>
                <a:ea typeface="宋体" pitchFamily="2" charset="-122"/>
              </a:rPr>
              <a:t>说明：只有当前单位是最末级单位时才可以添加会员。</a:t>
            </a:r>
          </a:p>
        </p:txBody>
      </p:sp>
      <p:sp>
        <p:nvSpPr>
          <p:cNvPr id="8" name="圆角矩形标注 4"/>
          <p:cNvSpPr>
            <a:spLocks noChangeArrowheads="1"/>
          </p:cNvSpPr>
          <p:nvPr/>
        </p:nvSpPr>
        <p:spPr bwMode="auto">
          <a:xfrm>
            <a:off x="6084168" y="2636912"/>
            <a:ext cx="2148270" cy="571504"/>
          </a:xfrm>
          <a:prstGeom prst="wedgeRectCallout">
            <a:avLst>
              <a:gd name="adj1" fmla="val -54941"/>
              <a:gd name="adj2" fmla="val -17263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添加</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293"/>
                                        </p:tgtEl>
                                        <p:attrNameLst>
                                          <p:attrName>style.visibility</p:attrName>
                                        </p:attrNameLst>
                                      </p:cBhvr>
                                      <p:to>
                                        <p:strVal val="visible"/>
                                      </p:to>
                                    </p:set>
                                    <p:animEffect transition="in" filter="blinds(horizontal)">
                                      <p:cBhvr>
                                        <p:cTn id="11"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37890"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网上逐个添加新会员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A35E3D02-5BD4-48FF-973A-438649352643}" type="slidenum">
              <a:rPr lang="zh-CN" altLang="en-US" smtClean="0"/>
              <a:pPr>
                <a:defRPr/>
              </a:pPr>
              <a:t>19</a:t>
            </a:fld>
            <a:endParaRPr lang="en-US" altLang="zh-CN" dirty="0"/>
          </a:p>
        </p:txBody>
      </p:sp>
      <p:sp>
        <p:nvSpPr>
          <p:cNvPr id="6" name="矩形 5"/>
          <p:cNvSpPr>
            <a:spLocks noChangeArrowheads="1"/>
          </p:cNvSpPr>
          <p:nvPr/>
        </p:nvSpPr>
        <p:spPr bwMode="auto">
          <a:xfrm>
            <a:off x="214282" y="5000636"/>
            <a:ext cx="3000375" cy="1428750"/>
          </a:xfrm>
          <a:prstGeom prst="rect">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a:solidFill>
                  <a:schemeClr val="tx2">
                    <a:lumMod val="95000"/>
                    <a:lumOff val="5000"/>
                  </a:schemeClr>
                </a:solidFill>
                <a:latin typeface="华文中宋" pitchFamily="2" charset="-122"/>
                <a:ea typeface="华文中宋" pitchFamily="2" charset="-122"/>
              </a:rPr>
              <a:t>１</a:t>
            </a:r>
            <a:r>
              <a:rPr lang="en-US" altLang="zh-CN" sz="2400" b="0" dirty="0">
                <a:solidFill>
                  <a:schemeClr val="tx2">
                    <a:lumMod val="95000"/>
                    <a:lumOff val="5000"/>
                  </a:schemeClr>
                </a:solidFill>
                <a:latin typeface="华文中宋" pitchFamily="2" charset="-122"/>
                <a:ea typeface="华文中宋" pitchFamily="2" charset="-122"/>
              </a:rPr>
              <a:t>.</a:t>
            </a:r>
            <a:r>
              <a:rPr lang="zh-CN" altLang="en-US" sz="2400" b="0" dirty="0">
                <a:solidFill>
                  <a:schemeClr val="tx2">
                    <a:lumMod val="95000"/>
                    <a:lumOff val="5000"/>
                  </a:schemeClr>
                </a:solidFill>
                <a:latin typeface="华文中宋" pitchFamily="2" charset="-122"/>
                <a:ea typeface="华文中宋" pitchFamily="2" charset="-122"/>
              </a:rPr>
              <a:t>将会员信息中的各项信息填上，其中带＊号的是必填项。</a:t>
            </a:r>
          </a:p>
        </p:txBody>
      </p:sp>
      <p:sp>
        <p:nvSpPr>
          <p:cNvPr id="11" name="AutoShape 6"/>
          <p:cNvSpPr>
            <a:spLocks noChangeArrowheads="1"/>
          </p:cNvSpPr>
          <p:nvPr/>
        </p:nvSpPr>
        <p:spPr bwMode="auto">
          <a:xfrm>
            <a:off x="4000496" y="3143248"/>
            <a:ext cx="3379816" cy="1200329"/>
          </a:xfrm>
          <a:prstGeom prst="wedgeRectCallout">
            <a:avLst>
              <a:gd name="adj1" fmla="val -38511"/>
              <a:gd name="adj2" fmla="val -9121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保存并创建下一个</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按钮，将继续录入下一个新会员。</a:t>
            </a:r>
          </a:p>
        </p:txBody>
      </p:sp>
      <p:sp>
        <p:nvSpPr>
          <p:cNvPr id="12" name="AutoShape 10"/>
          <p:cNvSpPr>
            <a:spLocks noChangeArrowheads="1"/>
          </p:cNvSpPr>
          <p:nvPr/>
        </p:nvSpPr>
        <p:spPr bwMode="auto">
          <a:xfrm>
            <a:off x="5076056" y="3140968"/>
            <a:ext cx="3172912" cy="830997"/>
          </a:xfrm>
          <a:prstGeom prst="wedgeRectCallout">
            <a:avLst>
              <a:gd name="adj1" fmla="val -40199"/>
              <a:gd name="adj2" fmla="val -10452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保存退出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按钮，将结束新会员录入。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1"/>
                                        </p:tgtEl>
                                        <p:attrNameLst>
                                          <p:attrName>style.visibility</p:attrName>
                                        </p:attrNameLst>
                                      </p:cBhvr>
                                      <p:to>
                                        <p:strVal val="hidden"/>
                                      </p:to>
                                    </p:set>
                                  </p:childTnLst>
                                </p:cTn>
                              </p:par>
                            </p:childTnLst>
                          </p:cTn>
                        </p:par>
                        <p:par>
                          <p:cTn id="17" fill="hold">
                            <p:stCondLst>
                              <p:cond delay="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1" grpId="1"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dirty="0">
                <a:ea typeface="宋体" pitchFamily="2" charset="-122"/>
              </a:rPr>
              <a:t>前言</a:t>
            </a: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2</a:t>
            </a:fld>
            <a:endParaRPr lang="en-US" altLang="zh-CN" dirty="0"/>
          </a:p>
        </p:txBody>
      </p:sp>
      <p:sp>
        <p:nvSpPr>
          <p:cNvPr id="5" name="TextBox 4"/>
          <p:cNvSpPr txBox="1"/>
          <p:nvPr/>
        </p:nvSpPr>
        <p:spPr>
          <a:xfrm>
            <a:off x="285720" y="2071678"/>
            <a:ext cx="8501122" cy="3477875"/>
          </a:xfrm>
          <a:prstGeom prst="rect">
            <a:avLst/>
          </a:prstGeom>
          <a:noFill/>
        </p:spPr>
        <p:txBody>
          <a:bodyPr wrap="square" rtlCol="0">
            <a:spAutoFit/>
          </a:bodyPr>
          <a:lstStyle/>
          <a:p>
            <a:pPr algn="just"/>
            <a:r>
              <a:rPr lang="en-US" altLang="zh-CN" sz="2400" dirty="0">
                <a:solidFill>
                  <a:schemeClr val="tx2">
                    <a:lumMod val="95000"/>
                    <a:lumOff val="5000"/>
                  </a:schemeClr>
                </a:solidFill>
                <a:latin typeface="宋体" pitchFamily="2" charset="-122"/>
                <a:ea typeface="宋体" pitchFamily="2" charset="-122"/>
              </a:rPr>
              <a:t>    </a:t>
            </a:r>
            <a:r>
              <a:rPr lang="zh-CN" altLang="en-US" sz="2400" dirty="0">
                <a:solidFill>
                  <a:schemeClr val="tx2">
                    <a:lumMod val="95000"/>
                    <a:lumOff val="5000"/>
                  </a:schemeClr>
                </a:solidFill>
                <a:latin typeface="宋体" pitchFamily="2" charset="-122"/>
                <a:ea typeface="宋体" pitchFamily="2" charset="-122"/>
              </a:rPr>
              <a:t>通过采取信息化、扁平化、网络化运作模式，简化理赔操作流程，使职工方便、快捷、高效得到理赔。</a:t>
            </a:r>
            <a:endParaRPr lang="en-US" altLang="zh-CN" sz="2400" dirty="0">
              <a:solidFill>
                <a:schemeClr val="tx2">
                  <a:lumMod val="95000"/>
                  <a:lumOff val="5000"/>
                </a:schemeClr>
              </a:solidFill>
              <a:latin typeface="宋体" pitchFamily="2" charset="-122"/>
              <a:ea typeface="宋体" pitchFamily="2" charset="-122"/>
            </a:endParaRPr>
          </a:p>
          <a:p>
            <a:pPr algn="r"/>
            <a:r>
              <a:rPr lang="zh-CN" altLang="en-US" sz="2400" dirty="0">
                <a:solidFill>
                  <a:schemeClr val="tx2">
                    <a:lumMod val="95000"/>
                    <a:lumOff val="5000"/>
                  </a:schemeClr>
                </a:solidFill>
              </a:rPr>
              <a:t> </a:t>
            </a:r>
            <a:r>
              <a:rPr lang="en-US" altLang="zh-CN" sz="2400" dirty="0">
                <a:solidFill>
                  <a:schemeClr val="tx2">
                    <a:lumMod val="95000"/>
                    <a:lumOff val="5000"/>
                  </a:schemeClr>
                </a:solidFill>
                <a:latin typeface="宋体" pitchFamily="2" charset="-122"/>
                <a:ea typeface="宋体" pitchFamily="2" charset="-122"/>
              </a:rPr>
              <a:t>——</a:t>
            </a:r>
            <a:r>
              <a:rPr lang="zh-CN" altLang="en-US" sz="2400" dirty="0">
                <a:solidFill>
                  <a:schemeClr val="tx2">
                    <a:lumMod val="95000"/>
                    <a:lumOff val="5000"/>
                  </a:schemeClr>
                </a:solidFill>
                <a:latin typeface="宋体" pitchFamily="2" charset="-122"/>
                <a:ea typeface="宋体" pitchFamily="2" charset="-122"/>
              </a:rPr>
              <a:t>摘自市总</a:t>
            </a:r>
            <a:r>
              <a:rPr lang="en-US" altLang="zh-CN" sz="2400" dirty="0">
                <a:solidFill>
                  <a:schemeClr val="tx2">
                    <a:lumMod val="95000"/>
                    <a:lumOff val="5000"/>
                  </a:schemeClr>
                </a:solidFill>
                <a:latin typeface="宋体" pitchFamily="2" charset="-122"/>
                <a:ea typeface="宋体" pitchFamily="2" charset="-122"/>
              </a:rPr>
              <a:t>《1+9》</a:t>
            </a:r>
            <a:r>
              <a:rPr lang="zh-CN" altLang="en-US" sz="2400" dirty="0">
                <a:solidFill>
                  <a:schemeClr val="tx2">
                    <a:lumMod val="95000"/>
                    <a:lumOff val="5000"/>
                  </a:schemeClr>
                </a:solidFill>
                <a:latin typeface="宋体" pitchFamily="2" charset="-122"/>
                <a:ea typeface="宋体" pitchFamily="2" charset="-122"/>
              </a:rPr>
              <a:t>文件</a:t>
            </a:r>
            <a:endParaRPr lang="en-US" altLang="zh-CN" sz="2400" dirty="0">
              <a:solidFill>
                <a:schemeClr val="tx2">
                  <a:lumMod val="95000"/>
                  <a:lumOff val="5000"/>
                </a:schemeClr>
              </a:solidFill>
              <a:latin typeface="宋体" pitchFamily="2" charset="-122"/>
              <a:ea typeface="宋体" pitchFamily="2" charset="-122"/>
            </a:endParaRPr>
          </a:p>
          <a:p>
            <a:pPr algn="r"/>
            <a:endParaRPr lang="en-US" altLang="zh-CN" sz="2400" dirty="0">
              <a:solidFill>
                <a:schemeClr val="tx2">
                  <a:lumMod val="95000"/>
                  <a:lumOff val="5000"/>
                </a:schemeClr>
              </a:solidFill>
            </a:endParaRPr>
          </a:p>
          <a:p>
            <a:endParaRPr lang="en-US" altLang="zh-CN" sz="2400" dirty="0">
              <a:solidFill>
                <a:schemeClr val="tx2">
                  <a:lumMod val="95000"/>
                  <a:lumOff val="5000"/>
                </a:schemeClr>
              </a:solidFill>
            </a:endParaRPr>
          </a:p>
          <a:p>
            <a:pPr algn="just"/>
            <a:r>
              <a:rPr lang="en-US" altLang="zh-CN" sz="2400" dirty="0">
                <a:solidFill>
                  <a:schemeClr val="tx2">
                    <a:lumMod val="95000"/>
                    <a:lumOff val="5000"/>
                  </a:schemeClr>
                </a:solidFill>
              </a:rPr>
              <a:t>        </a:t>
            </a:r>
            <a:r>
              <a:rPr lang="zh-CN" altLang="en-US" sz="2400" dirty="0">
                <a:solidFill>
                  <a:schemeClr val="tx2">
                    <a:lumMod val="95000"/>
                    <a:lumOff val="5000"/>
                  </a:schemeClr>
                </a:solidFill>
              </a:rPr>
              <a:t>推动职工互助保障全覆盖，使会员都享有门诊和住院医疗、重大疾病、意外伤害等三项互助保障。</a:t>
            </a:r>
            <a:endParaRPr lang="en-US" altLang="zh-CN" sz="2400" dirty="0">
              <a:solidFill>
                <a:schemeClr val="tx2">
                  <a:lumMod val="95000"/>
                  <a:lumOff val="5000"/>
                </a:schemeClr>
              </a:solidFill>
              <a:latin typeface="宋体" pitchFamily="2" charset="-122"/>
              <a:ea typeface="宋体" pitchFamily="2" charset="-122"/>
            </a:endParaRPr>
          </a:p>
          <a:p>
            <a:pPr algn="r"/>
            <a:r>
              <a:rPr lang="en-US" altLang="zh-CN" sz="2400" dirty="0">
                <a:solidFill>
                  <a:schemeClr val="tx2">
                    <a:lumMod val="95000"/>
                    <a:lumOff val="5000"/>
                  </a:schemeClr>
                </a:solidFill>
                <a:latin typeface="宋体" pitchFamily="2" charset="-122"/>
                <a:ea typeface="宋体" pitchFamily="2" charset="-122"/>
              </a:rPr>
              <a:t>——</a:t>
            </a:r>
            <a:r>
              <a:rPr lang="zh-CN" altLang="en-US" sz="2400" dirty="0">
                <a:solidFill>
                  <a:schemeClr val="tx2">
                    <a:lumMod val="95000"/>
                    <a:lumOff val="5000"/>
                  </a:schemeClr>
                </a:solidFill>
                <a:latin typeface="宋体" pitchFamily="2" charset="-122"/>
                <a:ea typeface="宋体" pitchFamily="2" charset="-122"/>
              </a:rPr>
              <a:t>摘自</a:t>
            </a:r>
            <a:r>
              <a:rPr lang="en-US" altLang="zh-CN" sz="2400" dirty="0">
                <a:solidFill>
                  <a:schemeClr val="tx2">
                    <a:lumMod val="95000"/>
                    <a:lumOff val="5000"/>
                  </a:schemeClr>
                </a:solidFill>
                <a:latin typeface="宋体" pitchFamily="2" charset="-122"/>
                <a:ea typeface="宋体" pitchFamily="2" charset="-122"/>
              </a:rPr>
              <a:t>《</a:t>
            </a:r>
            <a:r>
              <a:rPr lang="zh-CN" altLang="en-US" sz="2400" dirty="0">
                <a:solidFill>
                  <a:schemeClr val="tx2">
                    <a:lumMod val="95000"/>
                    <a:lumOff val="5000"/>
                  </a:schemeClr>
                </a:solidFill>
              </a:rPr>
              <a:t>北京市工会第十三次代表大会报告</a:t>
            </a:r>
            <a:r>
              <a:rPr lang="en-US" altLang="zh-CN" sz="2400" dirty="0">
                <a:solidFill>
                  <a:schemeClr val="tx2">
                    <a:lumMod val="95000"/>
                    <a:lumOff val="5000"/>
                  </a:schemeClr>
                </a:solidFill>
                <a:latin typeface="宋体" pitchFamily="2" charset="-122"/>
                <a:ea typeface="宋体" pitchFamily="2" charset="-122"/>
              </a:rPr>
              <a:t>》</a:t>
            </a:r>
            <a:r>
              <a:rPr lang="zh-CN" altLang="en-US" sz="2400" dirty="0">
                <a:solidFill>
                  <a:schemeClr val="tx2">
                    <a:lumMod val="95000"/>
                    <a:lumOff val="5000"/>
                  </a:schemeClr>
                </a:solidFill>
                <a:latin typeface="宋体" pitchFamily="2" charset="-122"/>
                <a:ea typeface="宋体" pitchFamily="2" charset="-122"/>
              </a:rPr>
              <a:t>文件</a:t>
            </a:r>
          </a:p>
          <a:p>
            <a:endParaRPr lang="zh-CN" altLang="en-US" sz="2800" dirty="0"/>
          </a:p>
        </p:txBody>
      </p:sp>
    </p:spTree>
  </p:cSld>
  <p:clrMapOvr>
    <a:masterClrMapping/>
  </p:clrMapOvr>
  <p:transition>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网上逐个添加新会员</a:t>
            </a:r>
          </a:p>
        </p:txBody>
      </p:sp>
      <p:sp>
        <p:nvSpPr>
          <p:cNvPr id="4" name="日期占位符 3"/>
          <p:cNvSpPr>
            <a:spLocks noGrp="1"/>
          </p:cNvSpPr>
          <p:nvPr>
            <p:ph type="dt" sz="quarter" idx="10"/>
          </p:nvPr>
        </p:nvSpPr>
        <p:spPr/>
        <p:txBody>
          <a:bodyPr/>
          <a:lstStyle/>
          <a:p>
            <a:pPr>
              <a:defRPr/>
            </a:pPr>
            <a:r>
              <a:rPr lang="en-US" altLang="zh-CN" dirty="0"/>
              <a:t>www.bjzghzbx.com                                                                                                                                                                      </a:t>
            </a:r>
            <a:fld id="{B4B4664D-0DEF-4DE7-98B5-36E6FE216BEC}" type="slidenum">
              <a:rPr lang="zh-CN" altLang="en-US" smtClean="0"/>
              <a:pPr>
                <a:defRPr/>
              </a:pPr>
              <a:t>20</a:t>
            </a:fld>
            <a:endParaRPr lang="en-US" altLang="zh-CN" dirty="0"/>
          </a:p>
        </p:txBody>
      </p:sp>
      <p:sp>
        <p:nvSpPr>
          <p:cNvPr id="12" name="AutoShape 4"/>
          <p:cNvSpPr>
            <a:spLocks noChangeArrowheads="1"/>
          </p:cNvSpPr>
          <p:nvPr/>
        </p:nvSpPr>
        <p:spPr bwMode="auto">
          <a:xfrm>
            <a:off x="571472" y="5143512"/>
            <a:ext cx="3887788" cy="841375"/>
          </a:xfrm>
          <a:prstGeom prst="wedgeRectCallout">
            <a:avLst>
              <a:gd name="adj1" fmla="val 40324"/>
              <a:gd name="adj2" fmla="val -10660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确定</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按钮，将继续录入该新会员。</a:t>
            </a:r>
          </a:p>
        </p:txBody>
      </p:sp>
      <p:sp>
        <p:nvSpPr>
          <p:cNvPr id="13" name="AutoShape 5"/>
          <p:cNvSpPr>
            <a:spLocks noChangeArrowheads="1"/>
          </p:cNvSpPr>
          <p:nvPr/>
        </p:nvSpPr>
        <p:spPr bwMode="auto">
          <a:xfrm>
            <a:off x="4857752" y="5143512"/>
            <a:ext cx="4032250" cy="841375"/>
          </a:xfrm>
          <a:prstGeom prst="wedgeRectCallout">
            <a:avLst>
              <a:gd name="adj1" fmla="val -40199"/>
              <a:gd name="adj2" fmla="val -10452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取消</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按钮，将取消该新会员录入。</a:t>
            </a:r>
          </a:p>
        </p:txBody>
      </p:sp>
      <p:sp>
        <p:nvSpPr>
          <p:cNvPr id="15" name="AutoShape 7"/>
          <p:cNvSpPr>
            <a:spLocks noChangeArrowheads="1"/>
          </p:cNvSpPr>
          <p:nvPr/>
        </p:nvSpPr>
        <p:spPr bwMode="auto">
          <a:xfrm>
            <a:off x="3071802" y="1214422"/>
            <a:ext cx="5534035" cy="1323439"/>
          </a:xfrm>
          <a:prstGeom prst="rect">
            <a:avLst/>
          </a:prstGeom>
          <a:solidFill>
            <a:srgbClr val="E5E5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3300"/>
                </a:solidFill>
                <a:effectLst/>
                <a:uLnTx/>
                <a:uFillTx/>
                <a:latin typeface="华文中宋" pitchFamily="2" charset="-122"/>
                <a:ea typeface="华文中宋" pitchFamily="2" charset="-122"/>
              </a:rPr>
              <a:t>提示：</a:t>
            </a:r>
            <a:r>
              <a:rPr kumimoji="0" lang="zh-CN" altLang="en-US"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如果入会人员年龄，女性大于</a:t>
            </a:r>
            <a:r>
              <a:rPr kumimoji="0" lang="en-US" altLang="zh-CN"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55</a:t>
            </a:r>
            <a:r>
              <a:rPr kumimoji="0" lang="zh-CN" altLang="en-US"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岁、男性大于</a:t>
            </a:r>
            <a:r>
              <a:rPr kumimoji="0" lang="en-US" altLang="zh-CN"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60</a:t>
            </a:r>
            <a:r>
              <a:rPr kumimoji="0" lang="zh-CN" altLang="en-US"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岁，系统将给出提示，请先确认入会人员为在职职工，未办理退休手续，再进行入会操作。如果男女</a:t>
            </a:r>
            <a:r>
              <a:rPr kumimoji="0" lang="en-US" altLang="zh-CN"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65</a:t>
            </a:r>
            <a:r>
              <a:rPr kumimoji="0" lang="zh-CN" altLang="en-US"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岁以上将不能入会和参保。</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12"/>
                                        </p:tgtEl>
                                        <p:attrNameLst>
                                          <p:attrName>style.visibility</p:attrName>
                                        </p:attrNameLst>
                                      </p:cBhvr>
                                      <p:to>
                                        <p:strVal val="hidden"/>
                                      </p:to>
                                    </p:set>
                                  </p:childTnLst>
                                </p:cTn>
                              </p:par>
                            </p:childTnLst>
                          </p:cTn>
                        </p:par>
                        <p:par>
                          <p:cTn id="16" fill="hold">
                            <p:stCondLst>
                              <p:cond delay="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21</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入会管理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模板批量添加新会员</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22</a:t>
            </a:fld>
            <a:endParaRPr lang="en-US" altLang="zh-CN" dirty="0"/>
          </a:p>
        </p:txBody>
      </p:sp>
      <p:pic>
        <p:nvPicPr>
          <p:cNvPr id="6" name="Picture 2"/>
          <p:cNvPicPr>
            <a:picLocks noChangeAspect="1" noChangeArrowheads="1"/>
          </p:cNvPicPr>
          <p:nvPr/>
        </p:nvPicPr>
        <p:blipFill>
          <a:blip r:embed="rId2"/>
          <a:srcRect/>
          <a:stretch>
            <a:fillRect/>
          </a:stretch>
        </p:blipFill>
        <p:spPr bwMode="auto">
          <a:xfrm>
            <a:off x="-1" y="857232"/>
            <a:ext cx="9127753" cy="4643470"/>
          </a:xfrm>
          <a:prstGeom prst="rect">
            <a:avLst/>
          </a:prstGeom>
          <a:noFill/>
          <a:ln w="9525">
            <a:noFill/>
            <a:miter lim="800000"/>
            <a:headEnd/>
            <a:tailEnd/>
          </a:ln>
          <a:effectLst/>
        </p:spPr>
      </p:pic>
      <p:sp>
        <p:nvSpPr>
          <p:cNvPr id="7" name="圆角矩形标注 4"/>
          <p:cNvSpPr>
            <a:spLocks noChangeArrowheads="1"/>
          </p:cNvSpPr>
          <p:nvPr/>
        </p:nvSpPr>
        <p:spPr bwMode="auto">
          <a:xfrm>
            <a:off x="1071538" y="1857364"/>
            <a:ext cx="2448271" cy="1008111"/>
          </a:xfrm>
          <a:prstGeom prst="wedgeRectCallout">
            <a:avLst>
              <a:gd name="adj1" fmla="val -82644"/>
              <a:gd name="adj2" fmla="val -717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首页</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1571604" y="3357562"/>
            <a:ext cx="2571768" cy="1071570"/>
          </a:xfrm>
          <a:prstGeom prst="wedgeRectCallout">
            <a:avLst>
              <a:gd name="adj1" fmla="val -71846"/>
              <a:gd name="adj2" fmla="val 423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将</a:t>
            </a:r>
            <a:r>
              <a:rPr lang="zh-CN" altLang="en-US" sz="2400" b="0" dirty="0">
                <a:solidFill>
                  <a:schemeClr val="accent4">
                    <a:lumMod val="60000"/>
                    <a:lumOff val="40000"/>
                  </a:schemeClr>
                </a:solidFill>
                <a:latin typeface="华文中宋" pitchFamily="2" charset="-122"/>
                <a:ea typeface="华文中宋" pitchFamily="2" charset="-122"/>
              </a:rPr>
              <a:t>批量入会模板下载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88452" y="1142984"/>
            <a:ext cx="4374007" cy="3643338"/>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23</a:t>
            </a:fld>
            <a:endParaRPr lang="en-US" altLang="zh-CN" dirty="0"/>
          </a:p>
        </p:txBody>
      </p:sp>
      <p:sp>
        <p:nvSpPr>
          <p:cNvPr id="9" name="矩形标注 8"/>
          <p:cNvSpPr>
            <a:spLocks noChangeArrowheads="1"/>
          </p:cNvSpPr>
          <p:nvPr/>
        </p:nvSpPr>
        <p:spPr bwMode="auto">
          <a:xfrm>
            <a:off x="4929190" y="4286256"/>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a:solidFill>
                  <a:schemeClr val="tx2">
                    <a:lumMod val="95000"/>
                    <a:lumOff val="5000"/>
                  </a:schemeClr>
                </a:solidFill>
                <a:latin typeface="华文中宋" pitchFamily="2" charset="-122"/>
                <a:ea typeface="华文中宋" pitchFamily="2" charset="-122"/>
              </a:rPr>
              <a:t>使用微软</a:t>
            </a:r>
            <a:r>
              <a:rPr lang="en-US" altLang="zh-CN" sz="2400" b="0" dirty="0">
                <a:solidFill>
                  <a:schemeClr val="tx2">
                    <a:lumMod val="95000"/>
                    <a:lumOff val="5000"/>
                  </a:schemeClr>
                </a:solidFill>
                <a:latin typeface="华文中宋" pitchFamily="2" charset="-122"/>
                <a:ea typeface="华文中宋" pitchFamily="2" charset="-122"/>
              </a:rPr>
              <a:t>Excel 2003</a:t>
            </a:r>
            <a:r>
              <a:rPr lang="zh-CN" altLang="en-US" sz="2400" b="0" dirty="0">
                <a:solidFill>
                  <a:schemeClr val="tx2">
                    <a:lumMod val="95000"/>
                    <a:lumOff val="5000"/>
                  </a:schemeClr>
                </a:solidFill>
                <a:latin typeface="华文中宋" pitchFamily="2" charset="-122"/>
                <a:ea typeface="华文中宋" pitchFamily="2" charset="-122"/>
              </a:rPr>
              <a:t>办公软件按照入会模板格式将会员信息录入保存。</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stretch>
            <a:fillRect/>
          </a:stretch>
        </p:blipFill>
        <p:spPr bwMode="auto">
          <a:xfrm>
            <a:off x="0" y="857232"/>
            <a:ext cx="9144000" cy="5786478"/>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24</a:t>
            </a:fld>
            <a:endParaRPr lang="en-US" altLang="zh-CN" dirty="0"/>
          </a:p>
        </p:txBody>
      </p:sp>
      <p:sp>
        <p:nvSpPr>
          <p:cNvPr id="7" name="圆角矩形标注 4"/>
          <p:cNvSpPr>
            <a:spLocks noChangeArrowheads="1"/>
          </p:cNvSpPr>
          <p:nvPr/>
        </p:nvSpPr>
        <p:spPr bwMode="auto">
          <a:xfrm>
            <a:off x="3286116" y="2071678"/>
            <a:ext cx="2448271" cy="1008111"/>
          </a:xfrm>
          <a:prstGeom prst="wedgeRectCallout">
            <a:avLst>
              <a:gd name="adj1" fmla="val 57197"/>
              <a:gd name="adj2" fmla="val -10654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批量业务管理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6286512" y="2428868"/>
            <a:ext cx="2357454" cy="714379"/>
          </a:xfrm>
          <a:prstGeom prst="wedgeRectCallout">
            <a:avLst>
              <a:gd name="adj1" fmla="val -47257"/>
              <a:gd name="adj2" fmla="val -1411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批量业务</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25</a:t>
            </a:fld>
            <a:endParaRPr lang="en-US" altLang="zh-CN" dirty="0"/>
          </a:p>
        </p:txBody>
      </p:sp>
      <p:sp>
        <p:nvSpPr>
          <p:cNvPr id="7" name="圆角矩形标注 4"/>
          <p:cNvSpPr>
            <a:spLocks noChangeArrowheads="1"/>
          </p:cNvSpPr>
          <p:nvPr/>
        </p:nvSpPr>
        <p:spPr bwMode="auto">
          <a:xfrm>
            <a:off x="2428860" y="4143380"/>
            <a:ext cx="2500330" cy="642942"/>
          </a:xfrm>
          <a:prstGeom prst="wedgeRectCallout">
            <a:avLst>
              <a:gd name="adj1" fmla="val -46988"/>
              <a:gd name="adj2" fmla="val -10406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浏览</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圆角矩形标注 4"/>
          <p:cNvSpPr>
            <a:spLocks noChangeArrowheads="1"/>
          </p:cNvSpPr>
          <p:nvPr/>
        </p:nvSpPr>
        <p:spPr bwMode="auto">
          <a:xfrm>
            <a:off x="1571604" y="928670"/>
            <a:ext cx="1857388" cy="857256"/>
          </a:xfrm>
          <a:prstGeom prst="wedgeRectCallout">
            <a:avLst>
              <a:gd name="adj1" fmla="val -57592"/>
              <a:gd name="adj2" fmla="val 803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入会</a:t>
            </a:r>
            <a:r>
              <a:rPr lang="zh-CN" altLang="en-US" sz="2400" b="0" dirty="0">
                <a:solidFill>
                  <a:schemeClr val="tx2">
                    <a:lumMod val="95000"/>
                    <a:lumOff val="5000"/>
                  </a:schemeClr>
                </a:solidFill>
                <a:latin typeface="华文中宋" pitchFamily="2" charset="-122"/>
                <a:ea typeface="华文中宋" pitchFamily="2" charset="-122"/>
              </a:rPr>
              <a:t>文字栏</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26</a:t>
            </a:fld>
            <a:endParaRPr lang="en-US" altLang="zh-CN" dirty="0"/>
          </a:p>
        </p:txBody>
      </p:sp>
      <p:pic>
        <p:nvPicPr>
          <p:cNvPr id="3078" name="Picture 6"/>
          <p:cNvPicPr>
            <a:picLocks noChangeAspect="1" noChangeArrowheads="1"/>
          </p:cNvPicPr>
          <p:nvPr/>
        </p:nvPicPr>
        <p:blipFill>
          <a:blip r:embed="rId3" cstate="print"/>
          <a:srcRect/>
          <a:stretch>
            <a:fillRect/>
          </a:stretch>
        </p:blipFill>
        <p:spPr bwMode="auto">
          <a:xfrm>
            <a:off x="1785918" y="1571612"/>
            <a:ext cx="5916417" cy="3571899"/>
          </a:xfrm>
          <a:prstGeom prst="rect">
            <a:avLst/>
          </a:prstGeom>
          <a:noFill/>
          <a:ln w="9525">
            <a:noFill/>
            <a:miter lim="800000"/>
            <a:headEnd/>
            <a:tailEnd/>
          </a:ln>
          <a:effectLst/>
        </p:spPr>
      </p:pic>
      <p:sp>
        <p:nvSpPr>
          <p:cNvPr id="15" name="AutoShape 4"/>
          <p:cNvSpPr>
            <a:spLocks noChangeArrowheads="1"/>
          </p:cNvSpPr>
          <p:nvPr/>
        </p:nvSpPr>
        <p:spPr bwMode="auto">
          <a:xfrm>
            <a:off x="357158" y="1285860"/>
            <a:ext cx="3384550" cy="830997"/>
          </a:xfrm>
          <a:prstGeom prst="wedgeRectCallout">
            <a:avLst>
              <a:gd name="adj1" fmla="val 39790"/>
              <a:gd name="adj2" fmla="val 15101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点击左侧查找范围各项，</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找到文件所在位置。</a:t>
            </a:r>
          </a:p>
        </p:txBody>
      </p:sp>
      <p:sp>
        <p:nvSpPr>
          <p:cNvPr id="16" name="AutoShape 5"/>
          <p:cNvSpPr>
            <a:spLocks noChangeArrowheads="1"/>
          </p:cNvSpPr>
          <p:nvPr/>
        </p:nvSpPr>
        <p:spPr bwMode="auto">
          <a:xfrm>
            <a:off x="5327650" y="2500306"/>
            <a:ext cx="3030564" cy="841375"/>
          </a:xfrm>
          <a:prstGeom prst="wedgeRectCallout">
            <a:avLst>
              <a:gd name="adj1" fmla="val -47280"/>
              <a:gd name="adj2" fmla="val 10037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２</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点击要导入的批量入会模板文件名。</a:t>
            </a:r>
          </a:p>
        </p:txBody>
      </p:sp>
      <p:sp>
        <p:nvSpPr>
          <p:cNvPr id="17" name="AutoShape 6"/>
          <p:cNvSpPr>
            <a:spLocks noChangeArrowheads="1"/>
          </p:cNvSpPr>
          <p:nvPr/>
        </p:nvSpPr>
        <p:spPr bwMode="auto">
          <a:xfrm>
            <a:off x="4000496" y="5357826"/>
            <a:ext cx="2714644" cy="461665"/>
          </a:xfrm>
          <a:prstGeom prst="wedgeRectCallout">
            <a:avLst>
              <a:gd name="adj1" fmla="val 35734"/>
              <a:gd name="adj2" fmla="val -148403"/>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３</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打开</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27</a:t>
            </a:fld>
            <a:endParaRPr lang="en-US" altLang="zh-CN" dirty="0"/>
          </a:p>
        </p:txBody>
      </p:sp>
      <p:sp>
        <p:nvSpPr>
          <p:cNvPr id="7" name="圆角矩形标注 4"/>
          <p:cNvSpPr>
            <a:spLocks noChangeArrowheads="1"/>
          </p:cNvSpPr>
          <p:nvPr/>
        </p:nvSpPr>
        <p:spPr bwMode="auto">
          <a:xfrm>
            <a:off x="1500166" y="4286256"/>
            <a:ext cx="3214710" cy="500066"/>
          </a:xfrm>
          <a:prstGeom prst="wedgeRectCallout">
            <a:avLst>
              <a:gd name="adj1" fmla="val 39055"/>
              <a:gd name="adj2" fmla="val -14298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业务校验</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圆角矩形标注 4"/>
          <p:cNvSpPr>
            <a:spLocks noChangeArrowheads="1"/>
          </p:cNvSpPr>
          <p:nvPr/>
        </p:nvSpPr>
        <p:spPr bwMode="auto">
          <a:xfrm>
            <a:off x="1142976" y="3000372"/>
            <a:ext cx="2428892" cy="500066"/>
          </a:xfrm>
          <a:prstGeom prst="wedgeRectCallout">
            <a:avLst>
              <a:gd name="adj1" fmla="val 54136"/>
              <a:gd name="adj2" fmla="val 10749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上传</a:t>
            </a:r>
            <a:r>
              <a:rPr lang="zh-CN" altLang="en-US" sz="2400" b="0" dirty="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5143504" y="2714620"/>
            <a:ext cx="3071834" cy="500066"/>
          </a:xfrm>
          <a:prstGeom prst="wedgeRectCallout">
            <a:avLst>
              <a:gd name="adj1" fmla="val -27056"/>
              <a:gd name="adj2" fmla="val 1589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业务办理</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pic>
        <p:nvPicPr>
          <p:cNvPr id="5122" name="Picture 2"/>
          <p:cNvPicPr>
            <a:picLocks noChangeAspect="1" noChangeArrowheads="1"/>
          </p:cNvPicPr>
          <p:nvPr/>
        </p:nvPicPr>
        <p:blipFill>
          <a:blip r:embed="rId3" cstate="print"/>
          <a:srcRect/>
          <a:stretch>
            <a:fillRect/>
          </a:stretch>
        </p:blipFill>
        <p:spPr bwMode="auto">
          <a:xfrm>
            <a:off x="3471863" y="2471738"/>
            <a:ext cx="2200275" cy="1914525"/>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28</a:t>
            </a:fld>
            <a:endParaRPr lang="en-US" altLang="zh-CN" dirty="0"/>
          </a:p>
        </p:txBody>
      </p:sp>
      <p:sp>
        <p:nvSpPr>
          <p:cNvPr id="7" name="圆角矩形标注 4"/>
          <p:cNvSpPr>
            <a:spLocks noChangeArrowheads="1"/>
          </p:cNvSpPr>
          <p:nvPr/>
        </p:nvSpPr>
        <p:spPr bwMode="auto">
          <a:xfrm>
            <a:off x="4929190" y="4572008"/>
            <a:ext cx="2500330" cy="500066"/>
          </a:xfrm>
          <a:prstGeom prst="wedgeRectCallout">
            <a:avLst>
              <a:gd name="adj1" fmla="val -41742"/>
              <a:gd name="adj2" fmla="val -1599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确定</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圆角矩形标注 4"/>
          <p:cNvSpPr>
            <a:spLocks noChangeArrowheads="1"/>
          </p:cNvSpPr>
          <p:nvPr/>
        </p:nvSpPr>
        <p:spPr bwMode="auto">
          <a:xfrm>
            <a:off x="5000628" y="2071678"/>
            <a:ext cx="2428892" cy="500066"/>
          </a:xfrm>
          <a:prstGeom prst="wedgeRectCallout">
            <a:avLst>
              <a:gd name="adj1" fmla="val -63619"/>
              <a:gd name="adj2" fmla="val 1649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查看导入结果</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85720" y="3929066"/>
            <a:ext cx="2774112" cy="1156118"/>
          </a:xfrm>
          <a:prstGeom prst="wedgeRectCallout">
            <a:avLst>
              <a:gd name="adj1" fmla="val -3297"/>
              <a:gd name="adj2" fmla="val -11475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如有导入失败，请点击</a:t>
            </a:r>
            <a:r>
              <a:rPr lang="zh-CN" altLang="en-US" sz="2400" b="0" dirty="0">
                <a:solidFill>
                  <a:schemeClr val="accent4">
                    <a:lumMod val="60000"/>
                    <a:lumOff val="40000"/>
                  </a:schemeClr>
                </a:solidFill>
                <a:latin typeface="华文中宋" pitchFamily="2" charset="-122"/>
                <a:ea typeface="华文中宋" pitchFamily="2" charset="-122"/>
              </a:rPr>
              <a:t>处理结果下载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29</a:t>
            </a:fld>
            <a:endParaRPr lang="en-US" altLang="zh-CN" dirty="0"/>
          </a:p>
        </p:txBody>
      </p:sp>
      <p:pic>
        <p:nvPicPr>
          <p:cNvPr id="6146" name="Picture 2"/>
          <p:cNvPicPr>
            <a:picLocks noChangeAspect="1" noChangeArrowheads="1"/>
          </p:cNvPicPr>
          <p:nvPr/>
        </p:nvPicPr>
        <p:blipFill>
          <a:blip r:embed="rId3" cstate="print"/>
          <a:srcRect/>
          <a:stretch>
            <a:fillRect/>
          </a:stretch>
        </p:blipFill>
        <p:spPr bwMode="auto">
          <a:xfrm>
            <a:off x="0" y="2928934"/>
            <a:ext cx="1785949" cy="400050"/>
          </a:xfrm>
          <a:prstGeom prst="rect">
            <a:avLst/>
          </a:prstGeom>
          <a:noFill/>
          <a:ln w="9525">
            <a:noFill/>
            <a:miter lim="800000"/>
            <a:headEnd/>
            <a:tailEnd/>
          </a:ln>
          <a:effectLst/>
        </p:spPr>
      </p:pic>
      <p:sp>
        <p:nvSpPr>
          <p:cNvPr id="12" name="AutoShape 3"/>
          <p:cNvSpPr>
            <a:spLocks noChangeArrowheads="1"/>
          </p:cNvSpPr>
          <p:nvPr/>
        </p:nvSpPr>
        <p:spPr bwMode="auto">
          <a:xfrm>
            <a:off x="1142976" y="4071942"/>
            <a:ext cx="4608512" cy="1200329"/>
          </a:xfrm>
          <a:prstGeom prst="wedgeRectCallout">
            <a:avLst>
              <a:gd name="adj1" fmla="val -41088"/>
              <a:gd name="adj2" fmla="val -11664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批量入会处理结果</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下载链接。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目标另存为</a:t>
            </a:r>
            <a:r>
              <a:rPr kumimoji="0" lang="en-US" altLang="zh-CN"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dirty="0">
                <a:ea typeface="宋体" pitchFamily="2" charset="-122"/>
              </a:rPr>
              <a:t>培训概要</a:t>
            </a:r>
          </a:p>
        </p:txBody>
      </p:sp>
      <p:sp>
        <p:nvSpPr>
          <p:cNvPr id="4099" name="内容占位符 2"/>
          <p:cNvSpPr>
            <a:spLocks noGrp="1"/>
          </p:cNvSpPr>
          <p:nvPr>
            <p:ph idx="1"/>
          </p:nvPr>
        </p:nvSpPr>
        <p:spPr>
          <a:xfrm>
            <a:off x="428596" y="1142984"/>
            <a:ext cx="8229600" cy="5248275"/>
          </a:xfrm>
        </p:spPr>
        <p:txBody>
          <a:bodyPr/>
          <a:lstStyle/>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系统使用环境</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系统登录</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会员管理</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保单管理</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住院理赔</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住院津贴理赔</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女工重疾意外</a:t>
            </a:r>
            <a:r>
              <a:rPr lang="zh-CN" altLang="en-US" sz="2400" b="1" dirty="0" smtClean="0">
                <a:solidFill>
                  <a:schemeClr val="tx1">
                    <a:lumMod val="50000"/>
                  </a:schemeClr>
                </a:solidFill>
                <a:latin typeface="宋体" pitchFamily="2" charset="-122"/>
                <a:ea typeface="宋体" pitchFamily="2" charset="-122"/>
              </a:rPr>
              <a:t>理赔</a:t>
            </a:r>
            <a:endParaRPr lang="en-US" altLang="zh-CN" sz="24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非工伤意外伤害及家财损失理赔</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常见问题解答</a:t>
            </a: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3</a:t>
            </a:fld>
            <a:endParaRPr lang="en-US" altLang="zh-CN" dirty="0"/>
          </a:p>
        </p:txBody>
      </p:sp>
    </p:spTree>
  </p:cSld>
  <p:clrMapOvr>
    <a:masterClrMapping/>
  </p:clrMapOvr>
  <p:transition>
    <p:strips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30</a:t>
            </a:fld>
            <a:endParaRPr lang="en-US" altLang="zh-CN" dirty="0"/>
          </a:p>
        </p:txBody>
      </p:sp>
      <p:pic>
        <p:nvPicPr>
          <p:cNvPr id="6146" name="Picture 2"/>
          <p:cNvPicPr>
            <a:picLocks noChangeAspect="1" noChangeArrowheads="1"/>
          </p:cNvPicPr>
          <p:nvPr/>
        </p:nvPicPr>
        <p:blipFill>
          <a:blip r:embed="rId3" cstate="print"/>
          <a:srcRect/>
          <a:stretch>
            <a:fillRect/>
          </a:stretch>
        </p:blipFill>
        <p:spPr bwMode="auto">
          <a:xfrm>
            <a:off x="0" y="2928934"/>
            <a:ext cx="1785949" cy="400050"/>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cstate="print"/>
          <a:srcRect/>
          <a:stretch>
            <a:fillRect/>
          </a:stretch>
        </p:blipFill>
        <p:spPr bwMode="auto">
          <a:xfrm>
            <a:off x="1500166" y="1714488"/>
            <a:ext cx="6500831" cy="3964704"/>
          </a:xfrm>
          <a:prstGeom prst="rect">
            <a:avLst/>
          </a:prstGeom>
          <a:noFill/>
          <a:ln w="9525">
            <a:noFill/>
            <a:miter lim="800000"/>
            <a:headEnd/>
            <a:tailEnd/>
          </a:ln>
          <a:effectLst/>
        </p:spPr>
      </p:pic>
      <p:sp>
        <p:nvSpPr>
          <p:cNvPr id="14"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选择要保存的位置。</a:t>
            </a:r>
          </a:p>
        </p:txBody>
      </p:sp>
      <p:sp>
        <p:nvSpPr>
          <p:cNvPr id="15" name="AutoShape 5"/>
          <p:cNvSpPr>
            <a:spLocks noChangeArrowheads="1"/>
          </p:cNvSpPr>
          <p:nvPr/>
        </p:nvSpPr>
        <p:spPr bwMode="auto">
          <a:xfrm>
            <a:off x="214282" y="5357826"/>
            <a:ext cx="3240087" cy="841375"/>
          </a:xfrm>
          <a:prstGeom prst="wedgeRectCallout">
            <a:avLst>
              <a:gd name="adj1" fmla="val 39084"/>
              <a:gd name="adj2" fmla="val -12382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6" name="AutoShape 6"/>
          <p:cNvSpPr>
            <a:spLocks noChangeArrowheads="1"/>
          </p:cNvSpPr>
          <p:nvPr/>
        </p:nvSpPr>
        <p:spPr bwMode="auto">
          <a:xfrm>
            <a:off x="6072198" y="4286256"/>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 y="785794"/>
            <a:ext cx="9144063" cy="585791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31</a:t>
            </a:fld>
            <a:endParaRPr lang="en-US" altLang="zh-CN" dirty="0"/>
          </a:p>
        </p:txBody>
      </p:sp>
      <p:sp>
        <p:nvSpPr>
          <p:cNvPr id="9" name="AutoShape 4"/>
          <p:cNvSpPr>
            <a:spLocks noChangeArrowheads="1"/>
          </p:cNvSpPr>
          <p:nvPr/>
        </p:nvSpPr>
        <p:spPr bwMode="auto">
          <a:xfrm>
            <a:off x="500034" y="2357430"/>
            <a:ext cx="2786082" cy="1200329"/>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lang="zh-CN" altLang="en-US" sz="2400" b="0" kern="0" dirty="0">
                <a:solidFill>
                  <a:sysClr val="windowText" lastClr="000000"/>
                </a:solidFill>
                <a:latin typeface="华文中宋" pitchFamily="2" charset="-122"/>
                <a:ea typeface="华文中宋" pitchFamily="2" charset="-122"/>
              </a:rPr>
              <a:t>双击打开刚下载的</a:t>
            </a:r>
            <a:r>
              <a:rPr lang="zh-CN" altLang="en-US" sz="2400" b="0" kern="0" dirty="0">
                <a:solidFill>
                  <a:schemeClr val="accent4">
                    <a:lumMod val="60000"/>
                    <a:lumOff val="40000"/>
                  </a:schemeClr>
                </a:solidFill>
                <a:latin typeface="华文中宋" pitchFamily="2" charset="-122"/>
                <a:ea typeface="华文中宋" pitchFamily="2" charset="-122"/>
              </a:rPr>
              <a:t>批量入会处理结果</a:t>
            </a:r>
            <a:r>
              <a:rPr lang="zh-CN" altLang="en-US" sz="2400" b="0" kern="0" dirty="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32</a:t>
            </a:fld>
            <a:endParaRPr lang="en-US" altLang="zh-CN" dirty="0"/>
          </a:p>
        </p:txBody>
      </p:sp>
      <p:pic>
        <p:nvPicPr>
          <p:cNvPr id="8194" name="Picture 2"/>
          <p:cNvPicPr>
            <a:picLocks noChangeAspect="1" noChangeArrowheads="1"/>
          </p:cNvPicPr>
          <p:nvPr/>
        </p:nvPicPr>
        <p:blipFill>
          <a:blip r:embed="rId2" cstate="print"/>
          <a:srcRect/>
          <a:stretch>
            <a:fillRect/>
          </a:stretch>
        </p:blipFill>
        <p:spPr bwMode="auto">
          <a:xfrm>
            <a:off x="214282" y="1357298"/>
            <a:ext cx="8553450" cy="2781300"/>
          </a:xfrm>
          <a:prstGeom prst="rect">
            <a:avLst/>
          </a:prstGeom>
          <a:noFill/>
          <a:ln w="9525">
            <a:noFill/>
            <a:miter lim="800000"/>
            <a:headEnd/>
            <a:tailEnd/>
          </a:ln>
          <a:effectLst/>
        </p:spPr>
      </p:pic>
      <p:sp>
        <p:nvSpPr>
          <p:cNvPr id="9" name="矩形标注 8"/>
          <p:cNvSpPr>
            <a:spLocks noChangeArrowheads="1"/>
          </p:cNvSpPr>
          <p:nvPr/>
        </p:nvSpPr>
        <p:spPr bwMode="auto">
          <a:xfrm>
            <a:off x="4929190" y="4143380"/>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a:solidFill>
                  <a:schemeClr val="tx2">
                    <a:lumMod val="95000"/>
                    <a:lumOff val="5000"/>
                  </a:schemeClr>
                </a:solidFill>
                <a:latin typeface="华文中宋" pitchFamily="2" charset="-122"/>
                <a:ea typeface="华文中宋" pitchFamily="2" charset="-122"/>
              </a:rPr>
              <a:t>批量入会处理结果</a:t>
            </a:r>
            <a:r>
              <a:rPr lang="en-US" altLang="zh-CN" sz="2400" b="0" dirty="0">
                <a:solidFill>
                  <a:schemeClr val="tx2">
                    <a:lumMod val="95000"/>
                    <a:lumOff val="5000"/>
                  </a:schemeClr>
                </a:solidFill>
                <a:latin typeface="华文中宋" pitchFamily="2" charset="-122"/>
                <a:ea typeface="华文中宋" pitchFamily="2" charset="-122"/>
              </a:rPr>
              <a:t>Excel</a:t>
            </a:r>
            <a:r>
              <a:rPr lang="zh-CN" altLang="en-US" sz="2400" b="0" dirty="0">
                <a:solidFill>
                  <a:schemeClr val="tx2">
                    <a:lumMod val="95000"/>
                    <a:lumOff val="5000"/>
                  </a:schemeClr>
                </a:solidFill>
                <a:latin typeface="华文中宋" pitchFamily="2" charset="-122"/>
                <a:ea typeface="华文中宋" pitchFamily="2" charset="-122"/>
              </a:rPr>
              <a:t>文件里面会显示出没有导入人员名单及原因。</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33</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入会管理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新会员上报</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新会员上报</a:t>
            </a:r>
          </a:p>
        </p:txBody>
      </p:sp>
      <p:sp>
        <p:nvSpPr>
          <p:cNvPr id="4" name="日期占位符 3"/>
          <p:cNvSpPr>
            <a:spLocks noGrp="1"/>
          </p:cNvSpPr>
          <p:nvPr>
            <p:ph type="dt" sz="quarter" idx="10"/>
          </p:nvPr>
        </p:nvSpPr>
        <p:spPr/>
        <p:txBody>
          <a:bodyPr/>
          <a:lstStyle/>
          <a:p>
            <a:pPr>
              <a:defRPr/>
            </a:pPr>
            <a:r>
              <a:rPr lang="en-US" altLang="zh-CN" dirty="0"/>
              <a:t>www.bjzghzbx.com                                                                                                                                                                      </a:t>
            </a:r>
            <a:fld id="{B4B4664D-0DEF-4DE7-98B5-36E6FE216BEC}" type="slidenum">
              <a:rPr lang="zh-CN" altLang="en-US" smtClean="0"/>
              <a:pPr>
                <a:defRPr/>
              </a:pPr>
              <a:t>34</a:t>
            </a:fld>
            <a:endParaRPr lang="en-US" altLang="zh-CN" dirty="0"/>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会员管理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入会管理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38914"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新会员上报</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27DA038-A37D-4998-815B-E0E8280C0010}" type="slidenum">
              <a:rPr lang="zh-CN" altLang="en-US" smtClean="0"/>
              <a:pPr>
                <a:defRPr/>
              </a:pPr>
              <a:t>35</a:t>
            </a:fld>
            <a:endParaRPr lang="en-US" altLang="zh-CN" dirty="0"/>
          </a:p>
        </p:txBody>
      </p:sp>
      <p:sp>
        <p:nvSpPr>
          <p:cNvPr id="13" name="AutoShape 4"/>
          <p:cNvSpPr>
            <a:spLocks noChangeArrowheads="1"/>
          </p:cNvSpPr>
          <p:nvPr/>
        </p:nvSpPr>
        <p:spPr bwMode="auto">
          <a:xfrm>
            <a:off x="3214678" y="2285992"/>
            <a:ext cx="2808287" cy="1200329"/>
          </a:xfrm>
          <a:prstGeom prst="wedgeRectCallout">
            <a:avLst>
              <a:gd name="adj1" fmla="val -76259"/>
              <a:gd name="adj2" fmla="val -5664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选择状态</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下拉列表中选择</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状态。</a:t>
            </a:r>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pic>
        <p:nvPicPr>
          <p:cNvPr id="8" name="图片 7" descr="无标题.jpg"/>
          <p:cNvPicPr>
            <a:picLocks noChangeAspect="1"/>
          </p:cNvPicPr>
          <p:nvPr/>
        </p:nvPicPr>
        <p:blipFill>
          <a:blip r:embed="rId3" cstate="print"/>
          <a:stretch>
            <a:fillRect/>
          </a:stretch>
        </p:blipFill>
        <p:spPr>
          <a:xfrm>
            <a:off x="1500166" y="2285992"/>
            <a:ext cx="1074420" cy="548640"/>
          </a:xfrm>
          <a:prstGeom prst="rect">
            <a:avLst/>
          </a:prstGeom>
          <a:ln>
            <a:solidFill>
              <a:schemeClr val="tx2">
                <a:lumMod val="95000"/>
                <a:lumOff val="5000"/>
              </a:schemeClr>
            </a:solid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Top)">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36712"/>
            <a:ext cx="9154579" cy="5760640"/>
          </a:xfrm>
          <a:prstGeom prst="rect">
            <a:avLst/>
          </a:prstGeom>
          <a:noFill/>
          <a:ln w="9525">
            <a:noFill/>
            <a:miter lim="800000"/>
            <a:headEnd/>
            <a:tailEnd/>
          </a:ln>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新会员上报</a:t>
            </a:r>
          </a:p>
        </p:txBody>
      </p:sp>
      <p:sp>
        <p:nvSpPr>
          <p:cNvPr id="4" name="日期占位符 3"/>
          <p:cNvSpPr>
            <a:spLocks noGrp="1"/>
          </p:cNvSpPr>
          <p:nvPr>
            <p:ph type="dt" sz="quarter" idx="10"/>
          </p:nvPr>
        </p:nvSpPr>
        <p:spPr/>
        <p:txBody>
          <a:bodyPr/>
          <a:lstStyle/>
          <a:p>
            <a:pPr>
              <a:defRPr/>
            </a:pPr>
            <a:r>
              <a:rPr lang="en-US" altLang="zh-CN" dirty="0"/>
              <a:t>www.bjzghzbx.com                                                                                                                                                                      </a:t>
            </a:r>
            <a:fld id="{B4B4664D-0DEF-4DE7-98B5-36E6FE216BEC}" type="slidenum">
              <a:rPr lang="zh-CN" altLang="en-US" smtClean="0"/>
              <a:pPr>
                <a:defRPr/>
              </a:pPr>
              <a:t>36</a:t>
            </a:fld>
            <a:endParaRPr lang="en-US" altLang="zh-CN" dirty="0"/>
          </a:p>
        </p:txBody>
      </p:sp>
      <p:sp>
        <p:nvSpPr>
          <p:cNvPr id="6" name="AutoShape 4"/>
          <p:cNvSpPr>
            <a:spLocks noChangeArrowheads="1"/>
          </p:cNvSpPr>
          <p:nvPr/>
        </p:nvSpPr>
        <p:spPr bwMode="auto">
          <a:xfrm>
            <a:off x="3563888" y="1052736"/>
            <a:ext cx="2808287" cy="461665"/>
          </a:xfrm>
          <a:prstGeom prst="wedgeRectCallout">
            <a:avLst>
              <a:gd name="adj1" fmla="val -62628"/>
              <a:gd name="adj2" fmla="val 13787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统计</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7" name="AutoShape 5"/>
          <p:cNvSpPr>
            <a:spLocks noChangeArrowheads="1"/>
          </p:cNvSpPr>
          <p:nvPr/>
        </p:nvSpPr>
        <p:spPr bwMode="auto">
          <a:xfrm>
            <a:off x="899592" y="2348880"/>
            <a:ext cx="2571768" cy="1200329"/>
          </a:xfrm>
          <a:prstGeom prst="wedgeRectCallout">
            <a:avLst>
              <a:gd name="adj1" fmla="val -69080"/>
              <a:gd name="adj2" fmla="val 5345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lang="zh-CN" altLang="en-US" sz="2400" b="0" kern="0" dirty="0">
                <a:solidFill>
                  <a:sysClr val="windowText" lastClr="000000"/>
                </a:solidFill>
                <a:latin typeface="华文中宋" pitchFamily="2" charset="-122"/>
                <a:ea typeface="华文中宋" pitchFamily="2" charset="-122"/>
              </a:rPr>
              <a:t>认真核查即将上报会员总数与明细</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9" name="AutoShape 4"/>
          <p:cNvSpPr>
            <a:spLocks noChangeArrowheads="1"/>
          </p:cNvSpPr>
          <p:nvPr/>
        </p:nvSpPr>
        <p:spPr bwMode="auto">
          <a:xfrm>
            <a:off x="4644008" y="2924944"/>
            <a:ext cx="2808287" cy="830997"/>
          </a:xfrm>
          <a:prstGeom prst="wedgeRectCallout">
            <a:avLst>
              <a:gd name="adj1" fmla="val 39219"/>
              <a:gd name="adj2" fmla="val -16510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当前查询结果上报</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a:xfrm>
            <a:off x="0" y="5949280"/>
            <a:ext cx="9109075" cy="892845"/>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rPr>
              <a:t>www.bjzghzbx.com                                                                                                                                                                      </a:t>
            </a:r>
            <a:fld id="{EA7A5B16-BEF4-4199-8C1E-52627D066282}" type="slidenum">
              <a:rPr kumimoji="0" lang="zh-CN" altLang="en-US"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37</a:t>
            </a:fld>
            <a:endParaRPr kumimoji="0" lang="en-US" altLang="zh-CN" sz="1800" b="0" i="0" u="none" strike="noStrike" kern="0" cap="none" spc="0" normalizeH="0" baseline="0" noProof="0" dirty="0">
              <a:ln>
                <a:noFill/>
              </a:ln>
              <a:solidFill>
                <a:srgbClr val="FFFFFF"/>
              </a:solidFill>
              <a:effectLst/>
              <a:uLnTx/>
              <a:uFillTx/>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入会管理</a:t>
              </a:r>
              <a:r>
                <a:rPr kumimoji="0" lang="en-US" altLang="zh-CN" sz="2400" i="0" u="none" strike="noStrike" kern="0" cap="none" spc="0" normalizeH="0" baseline="0" noProof="0" dirty="0">
                  <a:ln>
                    <a:noFill/>
                  </a:ln>
                  <a:solidFill>
                    <a:srgbClr val="000000"/>
                  </a:solidFill>
                  <a:effectLst/>
                  <a:uLnTx/>
                  <a:uFillTx/>
                  <a:latin typeface="Calibri" pitchFamily="34" charset="0"/>
                </a:rPr>
                <a:t>——</a:t>
              </a:r>
              <a:r>
                <a:rPr kumimoji="0" lang="zh-CN" altLang="en-US" sz="2400" i="0" u="none" strike="noStrike" kern="0" cap="none" spc="0" normalizeH="0" baseline="0" noProof="0" dirty="0">
                  <a:ln>
                    <a:noFill/>
                  </a:ln>
                  <a:solidFill>
                    <a:srgbClr val="000000"/>
                  </a:solidFill>
                  <a:effectLst/>
                  <a:uLnTx/>
                  <a:uFillTx/>
                  <a:latin typeface="Calibri" pitchFamily="34" charset="0"/>
                </a:rPr>
                <a:t>会员基础信息变更</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4232395250"/>
      </p:ext>
    </p:extLst>
  </p:cSld>
  <p:clrMapOvr>
    <a:masterClrMapping/>
  </p:clrMapOvr>
  <p:transition>
    <p:strips/>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4179" cy="5214974"/>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会员基础信息变更</a:t>
            </a:r>
            <a:endParaRPr lang="zh-CN" altLang="en-US" dirty="0">
              <a:latin typeface="宋体" pitchFamily="2" charset="-122"/>
              <a:ea typeface="宋体" pitchFamily="2" charset="-122"/>
            </a:endParaRPr>
          </a:p>
        </p:txBody>
      </p:sp>
      <p:sp>
        <p:nvSpPr>
          <p:cNvPr id="9" name="圆角矩形标注 4"/>
          <p:cNvSpPr>
            <a:spLocks noChangeArrowheads="1"/>
          </p:cNvSpPr>
          <p:nvPr/>
        </p:nvSpPr>
        <p:spPr bwMode="auto">
          <a:xfrm>
            <a:off x="3143240" y="1357298"/>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会员管理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10" name="圆角矩形标注 4"/>
          <p:cNvSpPr>
            <a:spLocks noChangeArrowheads="1"/>
          </p:cNvSpPr>
          <p:nvPr/>
        </p:nvSpPr>
        <p:spPr bwMode="auto">
          <a:xfrm>
            <a:off x="2857488" y="3571876"/>
            <a:ext cx="3429024" cy="714379"/>
          </a:xfrm>
          <a:prstGeom prst="wedgeRectCallout">
            <a:avLst>
              <a:gd name="adj1" fmla="val -48171"/>
              <a:gd name="adj2" fmla="val -15160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会员变更管理</a:t>
            </a:r>
          </a:p>
        </p:txBody>
      </p:sp>
      <p:sp>
        <p:nvSpPr>
          <p:cNvPr id="7"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38</a:t>
            </a:fld>
            <a:endParaRPr lang="en-US" altLang="zh-CN" dirty="0"/>
          </a:p>
        </p:txBody>
      </p:sp>
    </p:spTree>
    <p:extLst>
      <p:ext uri="{BB962C8B-B14F-4D97-AF65-F5344CB8AC3E}">
        <p14:creationId xmlns:p14="http://schemas.microsoft.com/office/powerpoint/2010/main" val="27475671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12373" cy="4714908"/>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会员基础信息变更</a:t>
            </a:r>
            <a:endParaRPr lang="zh-CN" altLang="en-US" dirty="0">
              <a:latin typeface="宋体" pitchFamily="2" charset="-122"/>
              <a:ea typeface="宋体" pitchFamily="2" charset="-122"/>
            </a:endParaRPr>
          </a:p>
        </p:txBody>
      </p:sp>
      <p:sp>
        <p:nvSpPr>
          <p:cNvPr id="9" name="圆角矩形标注 4"/>
          <p:cNvSpPr>
            <a:spLocks noChangeArrowheads="1"/>
          </p:cNvSpPr>
          <p:nvPr/>
        </p:nvSpPr>
        <p:spPr bwMode="auto">
          <a:xfrm>
            <a:off x="5000628" y="2857496"/>
            <a:ext cx="2091081" cy="642942"/>
          </a:xfrm>
          <a:prstGeom prst="wedgeRectCallout">
            <a:avLst>
              <a:gd name="adj1" fmla="val 39466"/>
              <a:gd name="adj2" fmla="val -1438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创建</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6"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39</a:t>
            </a:fld>
            <a:endParaRPr lang="en-US" altLang="zh-CN" dirty="0"/>
          </a:p>
        </p:txBody>
      </p:sp>
    </p:spTree>
    <p:extLst>
      <p:ext uri="{BB962C8B-B14F-4D97-AF65-F5344CB8AC3E}">
        <p14:creationId xmlns:p14="http://schemas.microsoft.com/office/powerpoint/2010/main" val="24568558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16" name="Group 8"/>
          <p:cNvGrpSpPr/>
          <p:nvPr/>
        </p:nvGrpSpPr>
        <p:grpSpPr bwMode="auto">
          <a:xfrm>
            <a:off x="1785918" y="2928934"/>
            <a:ext cx="5428674" cy="1000126"/>
            <a:chOff x="1131" y="1851"/>
            <a:chExt cx="3141"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cs typeface="+mn-cs"/>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ea typeface="+mn-ea"/>
                  <a:cs typeface="+mn-cs"/>
                </a:rPr>
                <a:t>  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ln>
          </p:spPr>
          <p:txBody>
            <a:bodyPr>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Calibri" pitchFamily="34" charset="0"/>
                  <a:ea typeface="+mn-ea"/>
                  <a:cs typeface="+mn-cs"/>
                </a:rPr>
                <a:t>系统使用环境</a:t>
              </a:r>
              <a:endParaRPr kumimoji="0" lang="en-US" altLang="zh-CN" sz="2400" b="1"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ln>
          </p:spPr>
          <p:txBody>
            <a:bodyPr>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a typeface="+mn-ea"/>
                <a:cs typeface="+mn-cs"/>
              </a:endParaRPr>
            </a:p>
          </p:txBody>
        </p:sp>
      </p:grpSp>
    </p:spTree>
    <p:extLst>
      <p:ext uri="{BB962C8B-B14F-4D97-AF65-F5344CB8AC3E}">
        <p14:creationId xmlns:p14="http://schemas.microsoft.com/office/powerpoint/2010/main" val="89189947"/>
      </p:ext>
    </p:extLst>
  </p:cSld>
  <p:clrMapOvr>
    <a:masterClrMapping/>
  </p:clrMapOvr>
  <p:transition>
    <p:strips/>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12373" cy="4714908"/>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会员基础信息变更</a:t>
            </a:r>
            <a:endParaRPr lang="zh-CN" altLang="en-US" dirty="0">
              <a:latin typeface="宋体" pitchFamily="2" charset="-122"/>
              <a:ea typeface="宋体" pitchFamily="2" charset="-122"/>
            </a:endParaRPr>
          </a:p>
        </p:txBody>
      </p:sp>
      <p:pic>
        <p:nvPicPr>
          <p:cNvPr id="3074" name="Picture 2"/>
          <p:cNvPicPr>
            <a:picLocks noChangeAspect="1" noChangeArrowheads="1"/>
          </p:cNvPicPr>
          <p:nvPr/>
        </p:nvPicPr>
        <p:blipFill>
          <a:blip r:embed="rId3"/>
          <a:srcRect/>
          <a:stretch>
            <a:fillRect/>
          </a:stretch>
        </p:blipFill>
        <p:spPr bwMode="auto">
          <a:xfrm>
            <a:off x="1000100" y="1785926"/>
            <a:ext cx="7353912" cy="3571900"/>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7" name="矩形 6"/>
          <p:cNvSpPr/>
          <p:nvPr/>
        </p:nvSpPr>
        <p:spPr bwMode="auto">
          <a:xfrm>
            <a:off x="1428728" y="2428868"/>
            <a:ext cx="5572164"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圆角矩形标注 4"/>
          <p:cNvSpPr>
            <a:spLocks noChangeArrowheads="1"/>
          </p:cNvSpPr>
          <p:nvPr/>
        </p:nvSpPr>
        <p:spPr bwMode="auto">
          <a:xfrm>
            <a:off x="642910" y="3143248"/>
            <a:ext cx="3162651" cy="1285884"/>
          </a:xfrm>
          <a:prstGeom prst="wedgeRectCallout">
            <a:avLst>
              <a:gd name="adj1" fmla="val 46142"/>
              <a:gd name="adj2" fmla="val -884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输入将要变更信息的会员在系统中的证件号或会员编号</a:t>
            </a:r>
          </a:p>
        </p:txBody>
      </p:sp>
      <p:sp>
        <p:nvSpPr>
          <p:cNvPr id="8" name="圆角矩形标注 4"/>
          <p:cNvSpPr>
            <a:spLocks noChangeArrowheads="1"/>
          </p:cNvSpPr>
          <p:nvPr/>
        </p:nvSpPr>
        <p:spPr bwMode="auto">
          <a:xfrm>
            <a:off x="2786050" y="1428736"/>
            <a:ext cx="2500330" cy="571504"/>
          </a:xfrm>
          <a:prstGeom prst="wedgeRectCallout">
            <a:avLst>
              <a:gd name="adj1" fmla="val 46234"/>
              <a:gd name="adj2" fmla="val 1094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查询</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endParaRPr>
          </a:p>
        </p:txBody>
      </p:sp>
      <p:sp>
        <p:nvSpPr>
          <p:cNvPr id="10"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40</a:t>
            </a:fld>
            <a:endParaRPr lang="en-US" altLang="zh-CN" dirty="0"/>
          </a:p>
        </p:txBody>
      </p:sp>
    </p:spTree>
    <p:extLst>
      <p:ext uri="{BB962C8B-B14F-4D97-AF65-F5344CB8AC3E}">
        <p14:creationId xmlns:p14="http://schemas.microsoft.com/office/powerpoint/2010/main" val="1583888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12373" cy="4714908"/>
          </a:xfrm>
          <a:prstGeom prst="rect">
            <a:avLst/>
          </a:prstGeom>
          <a:noFill/>
          <a:ln w="9525">
            <a:noFill/>
            <a:miter lim="800000"/>
            <a:headEnd/>
            <a:tailEnd/>
          </a:ln>
          <a:effectLst/>
        </p:spPr>
      </p:pic>
      <p:pic>
        <p:nvPicPr>
          <p:cNvPr id="4098" name="Picture 2"/>
          <p:cNvPicPr>
            <a:picLocks noChangeAspect="1" noChangeArrowheads="1"/>
          </p:cNvPicPr>
          <p:nvPr/>
        </p:nvPicPr>
        <p:blipFill>
          <a:blip r:embed="rId3"/>
          <a:srcRect/>
          <a:stretch>
            <a:fillRect/>
          </a:stretch>
        </p:blipFill>
        <p:spPr bwMode="auto">
          <a:xfrm>
            <a:off x="500034" y="1571612"/>
            <a:ext cx="8215370" cy="4000528"/>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会员基础信息变更</a:t>
            </a:r>
            <a:endParaRPr lang="zh-CN" altLang="en-US" dirty="0">
              <a:latin typeface="宋体" pitchFamily="2" charset="-122"/>
              <a:ea typeface="宋体" pitchFamily="2" charset="-122"/>
            </a:endParaRPr>
          </a:p>
        </p:txBody>
      </p:sp>
      <p:sp>
        <p:nvSpPr>
          <p:cNvPr id="7" name="矩形 6"/>
          <p:cNvSpPr/>
          <p:nvPr/>
        </p:nvSpPr>
        <p:spPr bwMode="auto">
          <a:xfrm>
            <a:off x="928662" y="3929066"/>
            <a:ext cx="7643866" cy="150019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圆角矩形标注 4"/>
          <p:cNvSpPr>
            <a:spLocks noChangeArrowheads="1"/>
          </p:cNvSpPr>
          <p:nvPr/>
        </p:nvSpPr>
        <p:spPr bwMode="auto">
          <a:xfrm>
            <a:off x="285720" y="5572140"/>
            <a:ext cx="3714776" cy="857256"/>
          </a:xfrm>
          <a:prstGeom prst="wedgeRectCallout">
            <a:avLst>
              <a:gd name="adj1" fmla="val 39845"/>
              <a:gd name="adj2" fmla="val -1008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输入将要变更后的姓名或证件号，变更理由</a:t>
            </a:r>
          </a:p>
        </p:txBody>
      </p:sp>
      <p:sp>
        <p:nvSpPr>
          <p:cNvPr id="8" name="圆角矩形标注 4"/>
          <p:cNvSpPr>
            <a:spLocks noChangeArrowheads="1"/>
          </p:cNvSpPr>
          <p:nvPr/>
        </p:nvSpPr>
        <p:spPr bwMode="auto">
          <a:xfrm>
            <a:off x="6215074" y="1214422"/>
            <a:ext cx="2500330" cy="571504"/>
          </a:xfrm>
          <a:prstGeom prst="wedgeRectCallout">
            <a:avLst>
              <a:gd name="adj1" fmla="val -42218"/>
              <a:gd name="adj2" fmla="val 1206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endParaRPr>
          </a:p>
        </p:txBody>
      </p:sp>
      <p:sp>
        <p:nvSpPr>
          <p:cNvPr id="10" name="矩形 9"/>
          <p:cNvSpPr>
            <a:spLocks noChangeArrowheads="1"/>
          </p:cNvSpPr>
          <p:nvPr/>
        </p:nvSpPr>
        <p:spPr bwMode="auto">
          <a:xfrm>
            <a:off x="285720" y="1071546"/>
            <a:ext cx="4429125" cy="122413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说明：姓名和证件号只修改其中一项的可以不用填写变更理由。</a:t>
            </a:r>
          </a:p>
        </p:txBody>
      </p:sp>
      <p:sp>
        <p:nvSpPr>
          <p:cNvPr id="11"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41</a:t>
            </a:fld>
            <a:endParaRPr lang="en-US" altLang="zh-CN" dirty="0"/>
          </a:p>
        </p:txBody>
      </p:sp>
    </p:spTree>
    <p:extLst>
      <p:ext uri="{BB962C8B-B14F-4D97-AF65-F5344CB8AC3E}">
        <p14:creationId xmlns:p14="http://schemas.microsoft.com/office/powerpoint/2010/main" val="49867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1" y="857231"/>
            <a:ext cx="9144001" cy="414340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会员基础信息变更</a:t>
            </a:r>
            <a:endParaRPr lang="zh-CN" altLang="en-US" dirty="0">
              <a:latin typeface="宋体" pitchFamily="2" charset="-122"/>
              <a:ea typeface="宋体" pitchFamily="2" charset="-122"/>
            </a:endParaRPr>
          </a:p>
        </p:txBody>
      </p:sp>
      <p:sp>
        <p:nvSpPr>
          <p:cNvPr id="7" name="矩形 6"/>
          <p:cNvSpPr/>
          <p:nvPr/>
        </p:nvSpPr>
        <p:spPr bwMode="auto">
          <a:xfrm>
            <a:off x="0" y="4214818"/>
            <a:ext cx="9144000"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圆角矩形标注 4"/>
          <p:cNvSpPr>
            <a:spLocks noChangeArrowheads="1"/>
          </p:cNvSpPr>
          <p:nvPr/>
        </p:nvSpPr>
        <p:spPr bwMode="auto">
          <a:xfrm>
            <a:off x="3000364" y="2786058"/>
            <a:ext cx="3071834" cy="642942"/>
          </a:xfrm>
          <a:prstGeom prst="wedgeRectCallout">
            <a:avLst>
              <a:gd name="adj1" fmla="val 56805"/>
              <a:gd name="adj2" fmla="val -8264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审批状态选择</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新建</a:t>
            </a:r>
          </a:p>
        </p:txBody>
      </p:sp>
      <p:sp>
        <p:nvSpPr>
          <p:cNvPr id="8" name="圆角矩形标注 4"/>
          <p:cNvSpPr>
            <a:spLocks noChangeArrowheads="1"/>
          </p:cNvSpPr>
          <p:nvPr/>
        </p:nvSpPr>
        <p:spPr bwMode="auto">
          <a:xfrm>
            <a:off x="3357554" y="1142984"/>
            <a:ext cx="2500330" cy="571504"/>
          </a:xfrm>
          <a:prstGeom prst="wedgeRectCallout">
            <a:avLst>
              <a:gd name="adj1" fmla="val 48784"/>
              <a:gd name="adj2" fmla="val 14110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endParaRPr>
          </a:p>
        </p:txBody>
      </p:sp>
      <p:sp>
        <p:nvSpPr>
          <p:cNvPr id="11" name="圆角矩形标注 4"/>
          <p:cNvSpPr>
            <a:spLocks noChangeArrowheads="1"/>
          </p:cNvSpPr>
          <p:nvPr/>
        </p:nvSpPr>
        <p:spPr bwMode="auto">
          <a:xfrm>
            <a:off x="357158" y="4857760"/>
            <a:ext cx="2786082" cy="857256"/>
          </a:xfrm>
          <a:prstGeom prst="wedgeRectCallout">
            <a:avLst>
              <a:gd name="adj1" fmla="val 40574"/>
              <a:gd name="adj2" fmla="val -1044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核实将要上报人员名单</a:t>
            </a:r>
            <a:endPar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endParaRPr>
          </a:p>
        </p:txBody>
      </p:sp>
      <p:sp>
        <p:nvSpPr>
          <p:cNvPr id="12" name="圆角矩形标注 4"/>
          <p:cNvSpPr>
            <a:spLocks noChangeArrowheads="1"/>
          </p:cNvSpPr>
          <p:nvPr/>
        </p:nvSpPr>
        <p:spPr bwMode="auto">
          <a:xfrm>
            <a:off x="6357950" y="1071546"/>
            <a:ext cx="2500330" cy="571504"/>
          </a:xfrm>
          <a:prstGeom prst="wedgeRectCallout">
            <a:avLst>
              <a:gd name="adj1" fmla="val 39429"/>
              <a:gd name="adj2" fmla="val 1485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上报</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endParaRPr>
          </a:p>
        </p:txBody>
      </p:sp>
      <p:sp>
        <p:nvSpPr>
          <p:cNvPr id="13" name="矩形 12"/>
          <p:cNvSpPr>
            <a:spLocks noChangeArrowheads="1"/>
          </p:cNvSpPr>
          <p:nvPr/>
        </p:nvSpPr>
        <p:spPr bwMode="auto">
          <a:xfrm>
            <a:off x="4286248" y="4857760"/>
            <a:ext cx="4429125" cy="158132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）只修改姓名无需上报操作，修改申请直接生效。</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）打印生效状态的会员才可信息变更操作。</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）需逐级上报。</a:t>
            </a:r>
          </a:p>
        </p:txBody>
      </p:sp>
      <p:sp>
        <p:nvSpPr>
          <p:cNvPr id="14"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42</a:t>
            </a:fld>
            <a:endParaRPr lang="en-US" altLang="zh-CN" dirty="0"/>
          </a:p>
        </p:txBody>
      </p:sp>
    </p:spTree>
    <p:extLst>
      <p:ext uri="{BB962C8B-B14F-4D97-AF65-F5344CB8AC3E}">
        <p14:creationId xmlns:p14="http://schemas.microsoft.com/office/powerpoint/2010/main" val="2871475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P spid="11" grpId="0" animBg="1"/>
      <p:bldP spid="12" grpId="0" animBg="1"/>
      <p:bldP spid="13"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rPr>
              <a:t>www.bjzghzbx.com                                                                                                                                                                      </a:t>
            </a:r>
            <a:fld id="{EA7A5B16-BEF4-4199-8C1E-52627D066282}" type="slidenum">
              <a:rPr kumimoji="0" lang="zh-CN" altLang="en-US"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43</a:t>
            </a:fld>
            <a:endParaRPr kumimoji="0" lang="en-US" altLang="zh-CN" sz="1800" b="0" i="0" u="none" strike="noStrike" kern="0" cap="none" spc="0" normalizeH="0" baseline="0" noProof="0" dirty="0">
              <a:ln>
                <a:noFill/>
              </a:ln>
              <a:solidFill>
                <a:srgbClr val="FFFFFF"/>
              </a:solidFill>
              <a:effectLst/>
              <a:uLnTx/>
              <a:uFillTx/>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入会管理</a:t>
              </a:r>
              <a:r>
                <a:rPr kumimoji="0" lang="en-US" altLang="zh-CN" sz="2400" i="0" u="none" strike="noStrike" kern="0" cap="none" spc="0" normalizeH="0" baseline="0" noProof="0" dirty="0">
                  <a:ln>
                    <a:noFill/>
                  </a:ln>
                  <a:solidFill>
                    <a:srgbClr val="000000"/>
                  </a:solidFill>
                  <a:effectLst/>
                  <a:uLnTx/>
                  <a:uFillTx/>
                  <a:latin typeface="Calibri" pitchFamily="34" charset="0"/>
                </a:rPr>
                <a:t>——</a:t>
              </a:r>
              <a:r>
                <a:rPr kumimoji="0" lang="zh-CN" altLang="en-US" sz="2400" i="0" u="none" strike="noStrike" kern="0" cap="none" spc="0" normalizeH="0" baseline="0" noProof="0" dirty="0">
                  <a:ln>
                    <a:noFill/>
                  </a:ln>
                  <a:solidFill>
                    <a:srgbClr val="000000"/>
                  </a:solidFill>
                  <a:effectLst/>
                  <a:uLnTx/>
                  <a:uFillTx/>
                  <a:latin typeface="Calibri" pitchFamily="34" charset="0"/>
                </a:rPr>
                <a:t>会员调动管理</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p14="http://schemas.microsoft.com/office/powerpoint/2010/main" val="2242743839"/>
      </p:ext>
    </p:extLst>
  </p:cSld>
  <p:clrMapOvr>
    <a:masterClrMapping/>
  </p:clrMapOvr>
  <p:transition>
    <p:strips/>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4179" cy="5214974"/>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会员调动管理</a:t>
            </a:r>
            <a:endParaRPr lang="zh-CN" altLang="en-US" dirty="0">
              <a:latin typeface="宋体" pitchFamily="2" charset="-122"/>
              <a:ea typeface="宋体" pitchFamily="2" charset="-122"/>
            </a:endParaRPr>
          </a:p>
        </p:txBody>
      </p:sp>
      <p:sp>
        <p:nvSpPr>
          <p:cNvPr id="9" name="圆角矩形标注 4"/>
          <p:cNvSpPr>
            <a:spLocks noChangeArrowheads="1"/>
          </p:cNvSpPr>
          <p:nvPr/>
        </p:nvSpPr>
        <p:spPr bwMode="auto">
          <a:xfrm>
            <a:off x="3143240" y="1357298"/>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会员管理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10" name="圆角矩形标注 4"/>
          <p:cNvSpPr>
            <a:spLocks noChangeArrowheads="1"/>
          </p:cNvSpPr>
          <p:nvPr/>
        </p:nvSpPr>
        <p:spPr bwMode="auto">
          <a:xfrm>
            <a:off x="2928926" y="3929066"/>
            <a:ext cx="3429024" cy="714379"/>
          </a:xfrm>
          <a:prstGeom prst="wedgeRectCallout">
            <a:avLst>
              <a:gd name="adj1" fmla="val -48171"/>
              <a:gd name="adj2" fmla="val -15160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会员调动管理</a:t>
            </a:r>
          </a:p>
        </p:txBody>
      </p:sp>
      <p:sp>
        <p:nvSpPr>
          <p:cNvPr id="7"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44</a:t>
            </a:fld>
            <a:endParaRPr lang="en-US" altLang="zh-CN" dirty="0"/>
          </a:p>
        </p:txBody>
      </p:sp>
    </p:spTree>
    <p:extLst>
      <p:ext uri="{BB962C8B-B14F-4D97-AF65-F5344CB8AC3E}">
        <p14:creationId xmlns:p14="http://schemas.microsoft.com/office/powerpoint/2010/main" val="6894944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srcRect/>
          <a:stretch>
            <a:fillRect/>
          </a:stretch>
        </p:blipFill>
        <p:spPr bwMode="auto">
          <a:xfrm>
            <a:off x="-1" y="857232"/>
            <a:ext cx="9144001" cy="3000396"/>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会员调动管理</a:t>
            </a:r>
            <a:endParaRPr lang="zh-CN" altLang="en-US" dirty="0">
              <a:latin typeface="宋体" pitchFamily="2" charset="-122"/>
              <a:ea typeface="宋体" pitchFamily="2" charset="-122"/>
            </a:endParaRPr>
          </a:p>
        </p:txBody>
      </p:sp>
      <p:sp>
        <p:nvSpPr>
          <p:cNvPr id="9" name="圆角矩形标注 4"/>
          <p:cNvSpPr>
            <a:spLocks noChangeArrowheads="1"/>
          </p:cNvSpPr>
          <p:nvPr/>
        </p:nvSpPr>
        <p:spPr bwMode="auto">
          <a:xfrm>
            <a:off x="1285852" y="2786058"/>
            <a:ext cx="4071966" cy="571504"/>
          </a:xfrm>
          <a:prstGeom prst="wedgeRectCallout">
            <a:avLst>
              <a:gd name="adj1" fmla="val 39466"/>
              <a:gd name="adj2" fmla="val -1438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创建调入调出申请</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按钮</a:t>
            </a:r>
          </a:p>
        </p:txBody>
      </p:sp>
      <p:sp>
        <p:nvSpPr>
          <p:cNvPr id="6"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45</a:t>
            </a:fld>
            <a:endParaRPr lang="en-US" altLang="zh-CN" dirty="0"/>
          </a:p>
        </p:txBody>
      </p:sp>
    </p:spTree>
    <p:extLst>
      <p:ext uri="{BB962C8B-B14F-4D97-AF65-F5344CB8AC3E}">
        <p14:creationId xmlns:p14="http://schemas.microsoft.com/office/powerpoint/2010/main" val="3827387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srcRect/>
          <a:stretch>
            <a:fillRect/>
          </a:stretch>
        </p:blipFill>
        <p:spPr bwMode="auto">
          <a:xfrm>
            <a:off x="-1" y="857232"/>
            <a:ext cx="9144001" cy="3000396"/>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a:srcRect/>
          <a:stretch>
            <a:fillRect/>
          </a:stretch>
        </p:blipFill>
        <p:spPr bwMode="auto">
          <a:xfrm>
            <a:off x="857224" y="2428868"/>
            <a:ext cx="7424198" cy="2714644"/>
          </a:xfrm>
          <a:prstGeom prst="rect">
            <a:avLst/>
          </a:prstGeom>
          <a:noFill/>
          <a:ln w="9525">
            <a:solidFill>
              <a:schemeClr val="tx2">
                <a:lumMod val="95000"/>
                <a:lumOff val="5000"/>
              </a:schemeClr>
            </a:solidFill>
            <a:miter lim="800000"/>
            <a:headEnd/>
            <a:tailEnd/>
          </a:ln>
          <a:effectLst>
            <a:outerShdw blurRad="50800" dist="38100" dir="5400000" algn="t" rotWithShape="0">
              <a:prstClr val="black">
                <a:alpha val="40000"/>
              </a:prstClr>
            </a:outerShdw>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会员调动管理</a:t>
            </a:r>
            <a:endParaRPr lang="zh-CN" altLang="en-US" dirty="0">
              <a:latin typeface="宋体" pitchFamily="2" charset="-122"/>
              <a:ea typeface="宋体" pitchFamily="2" charset="-122"/>
            </a:endParaRPr>
          </a:p>
        </p:txBody>
      </p:sp>
      <p:sp>
        <p:nvSpPr>
          <p:cNvPr id="9" name="圆角矩形标注 4"/>
          <p:cNvSpPr>
            <a:spLocks noChangeArrowheads="1"/>
          </p:cNvSpPr>
          <p:nvPr/>
        </p:nvSpPr>
        <p:spPr bwMode="auto">
          <a:xfrm>
            <a:off x="4786314" y="2000240"/>
            <a:ext cx="2357454" cy="571504"/>
          </a:xfrm>
          <a:prstGeom prst="wedgeRectCallout">
            <a:avLst>
              <a:gd name="adj1" fmla="val 25394"/>
              <a:gd name="adj2" fmla="val 1482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查找</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按钮</a:t>
            </a:r>
          </a:p>
        </p:txBody>
      </p:sp>
      <p:sp>
        <p:nvSpPr>
          <p:cNvPr id="7" name="矩形 6"/>
          <p:cNvSpPr/>
          <p:nvPr/>
        </p:nvSpPr>
        <p:spPr bwMode="auto">
          <a:xfrm>
            <a:off x="1714480" y="3000372"/>
            <a:ext cx="4000528" cy="35719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10" name="圆角矩形标注 4"/>
          <p:cNvSpPr>
            <a:spLocks noChangeArrowheads="1"/>
          </p:cNvSpPr>
          <p:nvPr/>
        </p:nvSpPr>
        <p:spPr bwMode="auto">
          <a:xfrm>
            <a:off x="142844" y="1785926"/>
            <a:ext cx="3286148" cy="642942"/>
          </a:xfrm>
          <a:prstGeom prst="wedgeRectCallout">
            <a:avLst>
              <a:gd name="adj1" fmla="val 36764"/>
              <a:gd name="adj2" fmla="val 13791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输入</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证件号</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或</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会员号</a:t>
            </a:r>
          </a:p>
        </p:txBody>
      </p:sp>
      <p:sp>
        <p:nvSpPr>
          <p:cNvPr id="11" name="矩形 10"/>
          <p:cNvSpPr/>
          <p:nvPr/>
        </p:nvSpPr>
        <p:spPr bwMode="auto">
          <a:xfrm>
            <a:off x="1357290" y="4286256"/>
            <a:ext cx="6429420"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12" name="圆角矩形标注 4"/>
          <p:cNvSpPr>
            <a:spLocks noChangeArrowheads="1"/>
          </p:cNvSpPr>
          <p:nvPr/>
        </p:nvSpPr>
        <p:spPr bwMode="auto">
          <a:xfrm>
            <a:off x="6572264" y="3429000"/>
            <a:ext cx="2357454" cy="500066"/>
          </a:xfrm>
          <a:prstGeom prst="wedgeRectCallout">
            <a:avLst>
              <a:gd name="adj1" fmla="val -38105"/>
              <a:gd name="adj2" fmla="val 12241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核实人员信息</a:t>
            </a:r>
            <a:endParaRPr kumimoji="0" lang="zh-CN" altLang="en-US" sz="2400" b="0" i="0" u="none" strike="noStrike" kern="0" cap="none" spc="0" normalizeH="0" baseline="0" noProof="0" dirty="0">
              <a:ln>
                <a:noFill/>
              </a:ln>
              <a:solidFill>
                <a:schemeClr val="tx1">
                  <a:lumMod val="40000"/>
                  <a:lumOff val="60000"/>
                </a:schemeClr>
              </a:solidFill>
              <a:effectLst/>
              <a:uLnTx/>
              <a:uFillTx/>
              <a:latin typeface="华文中宋" pitchFamily="2" charset="-122"/>
              <a:ea typeface="华文中宋" pitchFamily="2" charset="-122"/>
            </a:endParaRPr>
          </a:p>
        </p:txBody>
      </p:sp>
      <p:sp>
        <p:nvSpPr>
          <p:cNvPr id="13" name="圆角矩形标注 4"/>
          <p:cNvSpPr>
            <a:spLocks noChangeArrowheads="1"/>
          </p:cNvSpPr>
          <p:nvPr/>
        </p:nvSpPr>
        <p:spPr bwMode="auto">
          <a:xfrm>
            <a:off x="214282" y="5357826"/>
            <a:ext cx="4286280" cy="1214446"/>
          </a:xfrm>
          <a:prstGeom prst="wedgeRectCallout">
            <a:avLst>
              <a:gd name="adj1" fmla="val -8383"/>
              <a:gd name="adj2" fmla="val -817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申请调出</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，可以将本单位会员调出，调出时要选择</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调出原因</a:t>
            </a:r>
          </a:p>
        </p:txBody>
      </p:sp>
      <p:sp>
        <p:nvSpPr>
          <p:cNvPr id="14" name="圆角矩形标注 4"/>
          <p:cNvSpPr>
            <a:spLocks noChangeArrowheads="1"/>
          </p:cNvSpPr>
          <p:nvPr/>
        </p:nvSpPr>
        <p:spPr bwMode="auto">
          <a:xfrm>
            <a:off x="4643438" y="5357826"/>
            <a:ext cx="4286280" cy="857256"/>
          </a:xfrm>
          <a:prstGeom prst="wedgeRectCallout">
            <a:avLst>
              <a:gd name="adj1" fmla="val 9477"/>
              <a:gd name="adj2" fmla="val -933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申请调入</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，可以将非本单位会员调入</a:t>
            </a:r>
            <a:endPar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endParaRPr>
          </a:p>
        </p:txBody>
      </p:sp>
      <p:sp>
        <p:nvSpPr>
          <p:cNvPr id="15"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46</a:t>
            </a:fld>
            <a:endParaRPr lang="en-US" altLang="zh-CN" dirty="0"/>
          </a:p>
        </p:txBody>
      </p:sp>
    </p:spTree>
    <p:extLst>
      <p:ext uri="{BB962C8B-B14F-4D97-AF65-F5344CB8AC3E}">
        <p14:creationId xmlns:p14="http://schemas.microsoft.com/office/powerpoint/2010/main" val="7681340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par>
                          <p:cTn id="21" fill="hold">
                            <p:stCondLst>
                              <p:cond delay="1000"/>
                            </p:stCondLst>
                            <p:childTnLst>
                              <p:par>
                                <p:cTn id="22" presetID="3" presetClass="entr" presetSubtype="1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grpId="1" nodeType="clickEffect">
                                  <p:stCondLst>
                                    <p:cond delay="0"/>
                                  </p:stCondLst>
                                  <p:childTnLst>
                                    <p:set>
                                      <p:cBhvr>
                                        <p:cTn id="33" dur="1" fill="hold">
                                          <p:stCondLst>
                                            <p:cond delay="0"/>
                                          </p:stCondLst>
                                        </p:cTn>
                                        <p:tgtEl>
                                          <p:spTgt spid="13"/>
                                        </p:tgtEl>
                                        <p:attrNameLst>
                                          <p:attrName>style.visibility</p:attrName>
                                        </p:attrNameLst>
                                      </p:cBhvr>
                                      <p:to>
                                        <p:strVal val="hidden"/>
                                      </p:to>
                                    </p:set>
                                  </p:childTnLst>
                                </p:cTn>
                              </p:par>
                            </p:childTnLst>
                          </p:cTn>
                        </p:par>
                        <p:par>
                          <p:cTn id="34" fill="hold">
                            <p:stCondLst>
                              <p:cond delay="0"/>
                            </p:stCondLst>
                            <p:childTnLst>
                              <p:par>
                                <p:cTn id="35" presetID="3" presetClass="entr" presetSubtype="1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0" grpId="0" animBg="1"/>
      <p:bldP spid="11" grpId="0" animBg="1"/>
      <p:bldP spid="12" grpId="0" animBg="1"/>
      <p:bldP spid="13" grpId="0" animBg="1"/>
      <p:bldP spid="13" grpId="1" animBg="1"/>
      <p:bldP spid="1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srcRect/>
          <a:stretch>
            <a:fillRect/>
          </a:stretch>
        </p:blipFill>
        <p:spPr bwMode="auto">
          <a:xfrm>
            <a:off x="-1" y="857232"/>
            <a:ext cx="9144001" cy="3500462"/>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会员调动管理</a:t>
            </a:r>
            <a:endParaRPr lang="zh-CN" altLang="en-US" dirty="0">
              <a:latin typeface="宋体" pitchFamily="2" charset="-122"/>
              <a:ea typeface="宋体" pitchFamily="2" charset="-122"/>
            </a:endParaRPr>
          </a:p>
        </p:txBody>
      </p:sp>
      <p:sp>
        <p:nvSpPr>
          <p:cNvPr id="9" name="圆角矩形标注 4"/>
          <p:cNvSpPr>
            <a:spLocks noChangeArrowheads="1"/>
          </p:cNvSpPr>
          <p:nvPr/>
        </p:nvSpPr>
        <p:spPr bwMode="auto">
          <a:xfrm>
            <a:off x="285720" y="1571612"/>
            <a:ext cx="2000264" cy="785818"/>
          </a:xfrm>
          <a:prstGeom prst="wedgeRectCallout">
            <a:avLst>
              <a:gd name="adj1" fmla="val -41756"/>
              <a:gd name="adj2" fmla="val 13438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审批状态选择</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新建</a:t>
            </a:r>
          </a:p>
        </p:txBody>
      </p:sp>
      <p:sp>
        <p:nvSpPr>
          <p:cNvPr id="8" name="圆角矩形标注 4"/>
          <p:cNvSpPr>
            <a:spLocks noChangeArrowheads="1"/>
          </p:cNvSpPr>
          <p:nvPr/>
        </p:nvSpPr>
        <p:spPr bwMode="auto">
          <a:xfrm>
            <a:off x="2643174" y="1071546"/>
            <a:ext cx="2643206" cy="571504"/>
          </a:xfrm>
          <a:prstGeom prst="wedgeRectCallout">
            <a:avLst>
              <a:gd name="adj1" fmla="val -39377"/>
              <a:gd name="adj2" fmla="val 13523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按钮</a:t>
            </a:r>
          </a:p>
        </p:txBody>
      </p:sp>
      <p:sp>
        <p:nvSpPr>
          <p:cNvPr id="10" name="矩形 9"/>
          <p:cNvSpPr/>
          <p:nvPr/>
        </p:nvSpPr>
        <p:spPr bwMode="auto">
          <a:xfrm>
            <a:off x="142844" y="3643314"/>
            <a:ext cx="8858312"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11" name="圆角矩形标注 4"/>
          <p:cNvSpPr>
            <a:spLocks noChangeArrowheads="1"/>
          </p:cNvSpPr>
          <p:nvPr/>
        </p:nvSpPr>
        <p:spPr bwMode="auto">
          <a:xfrm>
            <a:off x="285720" y="4214818"/>
            <a:ext cx="2643206" cy="857256"/>
          </a:xfrm>
          <a:prstGeom prst="wedgeRectCallout">
            <a:avLst>
              <a:gd name="adj1" fmla="val 43086"/>
              <a:gd name="adj2" fmla="val -10042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核实将要上报人员名单</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12" name="圆角矩形标注 4"/>
          <p:cNvSpPr>
            <a:spLocks noChangeArrowheads="1"/>
          </p:cNvSpPr>
          <p:nvPr/>
        </p:nvSpPr>
        <p:spPr bwMode="auto">
          <a:xfrm>
            <a:off x="5500694" y="928670"/>
            <a:ext cx="3071834" cy="857256"/>
          </a:xfrm>
          <a:prstGeom prst="wedgeRectCallout">
            <a:avLst>
              <a:gd name="adj1" fmla="val -41510"/>
              <a:gd name="adj2" fmla="val 850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提交新建申请</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按钮</a:t>
            </a:r>
          </a:p>
        </p:txBody>
      </p:sp>
      <p:sp>
        <p:nvSpPr>
          <p:cNvPr id="13" name="矩形 12"/>
          <p:cNvSpPr>
            <a:spLocks noChangeArrowheads="1"/>
          </p:cNvSpPr>
          <p:nvPr/>
        </p:nvSpPr>
        <p:spPr bwMode="auto">
          <a:xfrm>
            <a:off x="3643306" y="4714884"/>
            <a:ext cx="5286412" cy="171451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）调出申请无需提交上报，创建即完成。</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）调入申请提交后直接进入审核状态。</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）无任何在途业务的才可以进行会员调动操作。</a:t>
            </a:r>
            <a:endPar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4"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47</a:t>
            </a:fld>
            <a:endParaRPr lang="en-US" altLang="zh-CN" dirty="0"/>
          </a:p>
        </p:txBody>
      </p:sp>
    </p:spTree>
    <p:extLst>
      <p:ext uri="{BB962C8B-B14F-4D97-AF65-F5344CB8AC3E}">
        <p14:creationId xmlns:p14="http://schemas.microsoft.com/office/powerpoint/2010/main" val="20082437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P spid="11" grpId="0" animBg="1"/>
      <p:bldP spid="12" grpId="0" animBg="1"/>
      <p:bldP spid="13"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4</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保单管理</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
        <p:nvSpPr>
          <p:cNvPr id="8"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48</a:t>
            </a:fld>
            <a:endParaRPr lang="en-US" altLang="zh-CN" dirty="0"/>
          </a:p>
        </p:txBody>
      </p:sp>
    </p:spTree>
    <p:extLst>
      <p:ext uri="{BB962C8B-B14F-4D97-AF65-F5344CB8AC3E}">
        <p14:creationId xmlns:p14="http://schemas.microsoft.com/office/powerpoint/2010/main" val="1339553831"/>
      </p:ext>
    </p:extLst>
  </p:cSld>
  <p:clrMapOvr>
    <a:masterClrMapping/>
  </p:clrMapOvr>
  <p:transition>
    <p:strips/>
  </p:transition>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49</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保单管理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网上逐个添加新投保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r>
              <a:rPr lang="en-US" altLang="zh-CN" dirty="0">
                <a:latin typeface="宋体" pitchFamily="2" charset="-122"/>
                <a:ea typeface="宋体" pitchFamily="2" charset="-122"/>
              </a:rPr>
              <a:t>1.</a:t>
            </a:r>
            <a:r>
              <a:rPr lang="zh-CN" altLang="en-US" dirty="0">
                <a:ea typeface="宋体" pitchFamily="2" charset="-122"/>
              </a:rPr>
              <a:t>系统使用环境</a:t>
            </a:r>
          </a:p>
        </p:txBody>
      </p:sp>
      <p:sp>
        <p:nvSpPr>
          <p:cNvPr id="4" name="日期占位符 3"/>
          <p:cNvSpPr>
            <a:spLocks noGrp="1"/>
          </p:cNvSpPr>
          <p:nvPr>
            <p:ph type="dt"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990889AA-BE1D-4D17-9B76-F84D50056B01}" type="slidenum">
              <a:rPr kumimoji="0" lang="zh-CN" altLang="en-US" sz="1000" b="1" i="0" u="none" strike="noStrike" kern="1200" cap="none" spc="0" normalizeH="0" baseline="0" noProof="0" dirty="0">
                <a:ln>
                  <a:noFill/>
                </a:ln>
                <a:solidFill>
                  <a:srgbClr val="FFFFFF"/>
                </a:solidFill>
                <a:effectLst/>
                <a:uLnTx/>
                <a:uFillTx/>
                <a:latin typeface="Verdana"/>
                <a:ea typeface="宋体"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7" name="内容占位符 2"/>
          <p:cNvSpPr>
            <a:spLocks noGrp="1"/>
          </p:cNvSpPr>
          <p:nvPr>
            <p:ph idx="1"/>
          </p:nvPr>
        </p:nvSpPr>
        <p:spPr>
          <a:xfrm>
            <a:off x="428596" y="1214422"/>
            <a:ext cx="8229600" cy="2279338"/>
          </a:xfrm>
        </p:spPr>
        <p:txBody>
          <a:bodyPr>
            <a:normAutofit/>
          </a:bodyPr>
          <a:lstStyle/>
          <a:p>
            <a:pPr>
              <a:buFont typeface="Wingdings" pitchFamily="2" charset="2"/>
              <a:buChar char="u"/>
            </a:pPr>
            <a:r>
              <a:rPr lang="zh-CN" altLang="en-US" sz="2600" dirty="0">
                <a:effectLst>
                  <a:outerShdw blurRad="38100" dist="38100" dir="2700000" algn="tl">
                    <a:srgbClr val="000000">
                      <a:alpha val="43137"/>
                    </a:srgbClr>
                  </a:outerShdw>
                </a:effectLst>
                <a:latin typeface="微软雅黑" pitchFamily="34" charset="-122"/>
                <a:ea typeface="微软雅黑" pitchFamily="34" charset="-122"/>
              </a:rPr>
              <a:t>操作系统：</a:t>
            </a:r>
            <a:r>
              <a:rPr lang="en-US" sz="2600" dirty="0">
                <a:latin typeface="微软雅黑" pitchFamily="34" charset="-122"/>
                <a:ea typeface="微软雅黑" pitchFamily="34" charset="-122"/>
              </a:rPr>
              <a:t>Windows XP</a:t>
            </a:r>
            <a:r>
              <a:rPr lang="zh-CN" altLang="en-US" sz="2600" dirty="0">
                <a:latin typeface="微软雅黑" pitchFamily="34" charset="-122"/>
                <a:ea typeface="微软雅黑" pitchFamily="34" charset="-122"/>
              </a:rPr>
              <a:t>、</a:t>
            </a:r>
            <a:r>
              <a:rPr lang="en-US"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Windows 7</a:t>
            </a:r>
            <a:r>
              <a:rPr lang="zh-CN" altLang="en-US"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（推荐）</a:t>
            </a:r>
            <a:r>
              <a:rPr lang="zh-CN" altLang="en-US"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		  Windows 8</a:t>
            </a:r>
          </a:p>
          <a:p>
            <a:pPr>
              <a:buFont typeface="Wingdings" pitchFamily="2" charset="2"/>
              <a:buChar char="u"/>
            </a:pPr>
            <a:r>
              <a:rPr lang="zh-CN" altLang="en-US" b="1" dirty="0">
                <a:effectLst>
                  <a:outerShdw blurRad="38100" dist="38100" dir="2700000" algn="tl">
                    <a:srgbClr val="000000">
                      <a:alpha val="43137"/>
                    </a:srgbClr>
                  </a:outerShdw>
                </a:effectLst>
                <a:latin typeface="微软雅黑" pitchFamily="34" charset="-122"/>
                <a:ea typeface="微软雅黑" pitchFamily="34" charset="-122"/>
              </a:rPr>
              <a:t>浏览器：</a:t>
            </a:r>
            <a:r>
              <a:rPr lang="en-US" altLang="zh-CN"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IE 10</a:t>
            </a:r>
            <a:r>
              <a:rPr lang="zh-CN" altLang="en-US" b="1" dirty="0">
                <a:latin typeface="微软雅黑" pitchFamily="34" charset="-122"/>
                <a:ea typeface="微软雅黑" pitchFamily="34" charset="-122"/>
              </a:rPr>
              <a:t>或更高版 和</a:t>
            </a:r>
            <a:r>
              <a:rPr lang="en-US" altLang="zh-CN"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sym typeface="+mn-ea"/>
              </a:rPr>
              <a:t>360浏览器</a:t>
            </a:r>
            <a:endParaRPr lang="en-US" altLang="zh-CN" b="1" dirty="0">
              <a:latin typeface="微软雅黑" pitchFamily="34" charset="-122"/>
              <a:ea typeface="微软雅黑" pitchFamily="34" charset="-122"/>
            </a:endParaRPr>
          </a:p>
          <a:p>
            <a:pPr>
              <a:buFont typeface="Wingdings" pitchFamily="2" charset="2"/>
              <a:buChar char="u"/>
            </a:pPr>
            <a:r>
              <a:rPr lang="zh-CN" altLang="en-US" sz="2600" dirty="0">
                <a:effectLst>
                  <a:outerShdw blurRad="38100" dist="38100" dir="2700000" algn="tl">
                    <a:srgbClr val="000000">
                      <a:alpha val="43137"/>
                    </a:srgbClr>
                  </a:outerShdw>
                </a:effectLst>
                <a:latin typeface="微软雅黑" pitchFamily="34" charset="-122"/>
                <a:ea typeface="微软雅黑" pitchFamily="34" charset="-122"/>
              </a:rPr>
              <a:t>办公软件：</a:t>
            </a:r>
            <a:r>
              <a:rPr lang="zh-CN" altLang="en-US" sz="2600" dirty="0">
                <a:latin typeface="微软雅黑" pitchFamily="34" charset="-122"/>
                <a:ea typeface="微软雅黑" pitchFamily="34" charset="-122"/>
              </a:rPr>
              <a:t>微软</a:t>
            </a:r>
            <a:r>
              <a:rPr lang="en-US" altLang="zh-CN" sz="2600" dirty="0">
                <a:latin typeface="微软雅黑" pitchFamily="34" charset="-122"/>
                <a:ea typeface="微软雅黑" pitchFamily="34" charset="-122"/>
              </a:rPr>
              <a:t> </a:t>
            </a:r>
            <a:r>
              <a:rPr lang="en-US" altLang="zh-CN"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Office 2003</a:t>
            </a:r>
          </a:p>
          <a:p>
            <a:pPr>
              <a:buNone/>
            </a:pPr>
            <a:endParaRPr lang="en-US" altLang="zh-CN" dirty="0">
              <a:latin typeface="微软雅黑" pitchFamily="34" charset="-122"/>
              <a:ea typeface="微软雅黑" pitchFamily="34" charset="-122"/>
            </a:endParaRPr>
          </a:p>
          <a:p>
            <a:pPr>
              <a:buNone/>
            </a:pPr>
            <a:endParaRPr lang="zh-CN" altLang="en-US" dirty="0"/>
          </a:p>
        </p:txBody>
      </p:sp>
      <p:sp>
        <p:nvSpPr>
          <p:cNvPr id="8" name="横卷形 7"/>
          <p:cNvSpPr/>
          <p:nvPr/>
        </p:nvSpPr>
        <p:spPr>
          <a:xfrm>
            <a:off x="357158" y="3357562"/>
            <a:ext cx="8358246" cy="2786082"/>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itchFamily="34" charset="-122"/>
                <a:ea typeface="微软雅黑" pitchFamily="34" charset="-122"/>
                <a:cs typeface="+mn-cs"/>
              </a:rPr>
              <a:t>特别说明：</a:t>
            </a:r>
            <a:endParaRPr kumimoji="0" lang="en-US" altLang="zh-CN" sz="2000" b="1"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a:p>
            <a:pPr marL="0" marR="0" lvl="0" indent="0" algn="l" defTabSz="914400" rtl="0" eaLnBrk="1" fontAlgn="auto" latinLnBrk="1"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                      保障</a:t>
            </a:r>
            <a:r>
              <a:rPr kumimoji="0" lang="zh-CN" altLang="en-US" sz="2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业务系统使用的各种模板和表格，暂不支持金山</a:t>
            </a:r>
            <a:r>
              <a:rPr kumimoji="0" lang="en-US" altLang="zh-CN" sz="2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WPS</a:t>
            </a:r>
            <a:r>
              <a:rPr kumimoji="0" lang="zh-CN" altLang="en-US" sz="2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办公软件。</a:t>
            </a:r>
          </a:p>
        </p:txBody>
      </p:sp>
    </p:spTree>
    <p:extLst>
      <p:ext uri="{BB962C8B-B14F-4D97-AF65-F5344CB8AC3E}">
        <p14:creationId xmlns:p14="http://schemas.microsoft.com/office/powerpoint/2010/main" val="10225519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网上逐个添加新投保</a:t>
            </a:r>
          </a:p>
        </p:txBody>
      </p:sp>
      <p:sp>
        <p:nvSpPr>
          <p:cNvPr id="4" name="日期占位符 3"/>
          <p:cNvSpPr>
            <a:spLocks noGrp="1"/>
          </p:cNvSpPr>
          <p:nvPr>
            <p:ph type="dt" sz="quarter" idx="10"/>
          </p:nvPr>
        </p:nvSpPr>
        <p:spPr/>
        <p:txBody>
          <a:bodyPr/>
          <a:lstStyle/>
          <a:p>
            <a:pPr>
              <a:defRPr/>
            </a:pPr>
            <a:r>
              <a:rPr lang="en-US" altLang="zh-CN" dirty="0"/>
              <a:t>www.bjzghzbx.com                                                                                                                                                                      </a:t>
            </a:r>
            <a:fld id="{D83201AB-C42F-4E69-8F7A-1DDD39A6AEA0}" type="slidenum">
              <a:rPr lang="zh-CN" altLang="en-US" smtClean="0"/>
              <a:pPr>
                <a:defRPr/>
              </a:pPr>
              <a:t>50</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保单</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10" name="圆角矩形标注 4"/>
          <p:cNvSpPr>
            <a:spLocks noChangeArrowheads="1"/>
          </p:cNvSpPr>
          <p:nvPr/>
        </p:nvSpPr>
        <p:spPr bwMode="auto">
          <a:xfrm>
            <a:off x="2195736" y="2708920"/>
            <a:ext cx="2520280"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投保</a:t>
            </a:r>
            <a:r>
              <a:rPr lang="zh-CN" altLang="en-US" sz="2400" b="0" dirty="0">
                <a:solidFill>
                  <a:schemeClr val="tx1">
                    <a:lumMod val="60000"/>
                    <a:lumOff val="40000"/>
                  </a:schemeClr>
                </a:solidFill>
                <a:latin typeface="华文中宋" pitchFamily="2" charset="-122"/>
                <a:ea typeface="华文中宋" pitchFamily="2" charset="-122"/>
              </a:rPr>
              <a:t>管理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网上逐个添加新投保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0CB6940-2518-4471-B7EB-068A8436D1C9}" type="slidenum">
              <a:rPr lang="zh-CN" altLang="en-US" smtClean="0"/>
              <a:pPr>
                <a:defRPr/>
              </a:pPr>
              <a:t>51</a:t>
            </a:fld>
            <a:endParaRPr lang="en-US" altLang="zh-CN" dirty="0"/>
          </a:p>
        </p:txBody>
      </p:sp>
      <p:sp>
        <p:nvSpPr>
          <p:cNvPr id="8" name="圆角矩形标注 4"/>
          <p:cNvSpPr>
            <a:spLocks noChangeArrowheads="1"/>
          </p:cNvSpPr>
          <p:nvPr/>
        </p:nvSpPr>
        <p:spPr bwMode="auto">
          <a:xfrm>
            <a:off x="2843808" y="2708921"/>
            <a:ext cx="2448271" cy="648072"/>
          </a:xfrm>
          <a:prstGeom prst="wedgeRectCallout">
            <a:avLst>
              <a:gd name="adj1" fmla="val 39391"/>
              <a:gd name="adj2" fmla="val -1733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添加</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27613" cy="5715040"/>
          </a:xfrm>
          <a:prstGeom prst="rect">
            <a:avLst/>
          </a:prstGeom>
          <a:noFill/>
          <a:ln w="9525">
            <a:noFill/>
            <a:miter lim="800000"/>
            <a:headEnd/>
            <a:tailEnd/>
          </a:ln>
          <a:effectLst/>
        </p:spPr>
      </p:pic>
      <p:sp>
        <p:nvSpPr>
          <p:cNvPr id="614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网上逐个添加新投保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0CB6940-2518-4471-B7EB-068A8436D1C9}" type="slidenum">
              <a:rPr lang="zh-CN" altLang="en-US" smtClean="0"/>
              <a:pPr>
                <a:defRPr/>
              </a:pPr>
              <a:t>52</a:t>
            </a:fld>
            <a:endParaRPr lang="en-US" altLang="zh-CN" dirty="0"/>
          </a:p>
        </p:txBody>
      </p:sp>
      <p:sp>
        <p:nvSpPr>
          <p:cNvPr id="7" name="圆角矩形标注 4"/>
          <p:cNvSpPr>
            <a:spLocks noChangeArrowheads="1"/>
          </p:cNvSpPr>
          <p:nvPr/>
        </p:nvSpPr>
        <p:spPr bwMode="auto">
          <a:xfrm>
            <a:off x="1571604" y="1928802"/>
            <a:ext cx="2880319" cy="936104"/>
          </a:xfrm>
          <a:prstGeom prst="wedgeRectCallout">
            <a:avLst>
              <a:gd name="adj1" fmla="val 41978"/>
              <a:gd name="adj2" fmla="val 8386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选择</a:t>
            </a:r>
            <a:r>
              <a:rPr lang="zh-CN" altLang="en-US" sz="2400" b="0" dirty="0">
                <a:solidFill>
                  <a:schemeClr val="accent4">
                    <a:lumMod val="60000"/>
                    <a:lumOff val="40000"/>
                  </a:schemeClr>
                </a:solidFill>
                <a:latin typeface="华文中宋" pitchFamily="2" charset="-122"/>
                <a:ea typeface="华文中宋" pitchFamily="2" charset="-122"/>
              </a:rPr>
              <a:t>产品名称</a:t>
            </a:r>
            <a:r>
              <a:rPr lang="zh-CN" altLang="en-US" sz="2400" b="0" dirty="0">
                <a:solidFill>
                  <a:schemeClr val="tx2">
                    <a:lumMod val="95000"/>
                    <a:lumOff val="5000"/>
                  </a:schemeClr>
                </a:solidFill>
                <a:latin typeface="华文中宋" pitchFamily="2" charset="-122"/>
                <a:ea typeface="华文中宋" pitchFamily="2" charset="-122"/>
              </a:rPr>
              <a:t>下拉列表中的险种。</a:t>
            </a:r>
          </a:p>
        </p:txBody>
      </p:sp>
      <p:sp>
        <p:nvSpPr>
          <p:cNvPr id="9" name="圆角矩形标注 4"/>
          <p:cNvSpPr>
            <a:spLocks noChangeArrowheads="1"/>
          </p:cNvSpPr>
          <p:nvPr/>
        </p:nvSpPr>
        <p:spPr bwMode="auto">
          <a:xfrm>
            <a:off x="6143636" y="1928802"/>
            <a:ext cx="2500330" cy="1150418"/>
          </a:xfrm>
          <a:prstGeom prst="wedgeRectCallout">
            <a:avLst>
              <a:gd name="adj1" fmla="val -45503"/>
              <a:gd name="adj2" fmla="val 7709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输入会员的</a:t>
            </a:r>
            <a:r>
              <a:rPr lang="zh-CN" altLang="en-US" sz="2400" b="0" dirty="0">
                <a:solidFill>
                  <a:schemeClr val="accent4">
                    <a:lumMod val="60000"/>
                    <a:lumOff val="40000"/>
                  </a:schemeClr>
                </a:solidFill>
                <a:latin typeface="华文中宋" pitchFamily="2" charset="-122"/>
                <a:ea typeface="华文中宋" pitchFamily="2" charset="-122"/>
              </a:rPr>
              <a:t>身份证号</a:t>
            </a:r>
            <a:r>
              <a:rPr lang="zh-CN" altLang="en-US" sz="2400" b="0" dirty="0">
                <a:solidFill>
                  <a:schemeClr val="tx2">
                    <a:lumMod val="95000"/>
                    <a:lumOff val="5000"/>
                  </a:schemeClr>
                </a:solidFill>
                <a:latin typeface="华文中宋" pitchFamily="2" charset="-122"/>
                <a:ea typeface="华文中宋" pitchFamily="2" charset="-122"/>
              </a:rPr>
              <a:t>或</a:t>
            </a:r>
            <a:r>
              <a:rPr lang="zh-CN" altLang="en-US" sz="2400" b="0" dirty="0">
                <a:solidFill>
                  <a:schemeClr val="accent4">
                    <a:lumMod val="60000"/>
                    <a:lumOff val="40000"/>
                  </a:schemeClr>
                </a:solidFill>
                <a:latin typeface="华文中宋" pitchFamily="2" charset="-122"/>
                <a:ea typeface="华文中宋" pitchFamily="2" charset="-122"/>
              </a:rPr>
              <a:t>会员证号</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63572" cy="5715040"/>
          </a:xfrm>
          <a:prstGeom prst="rect">
            <a:avLst/>
          </a:prstGeom>
          <a:noFill/>
          <a:ln w="9525">
            <a:noFill/>
            <a:miter lim="800000"/>
            <a:headEnd/>
            <a:tailEnd/>
          </a:ln>
          <a:effectLst/>
        </p:spPr>
      </p:pic>
      <p:sp>
        <p:nvSpPr>
          <p:cNvPr id="10" name="矩形 9"/>
          <p:cNvSpPr/>
          <p:nvPr/>
        </p:nvSpPr>
        <p:spPr bwMode="auto">
          <a:xfrm>
            <a:off x="1928794" y="3571876"/>
            <a:ext cx="5286412" cy="136701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14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网上逐个添加新投保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0CB6940-2518-4471-B7EB-068A8436D1C9}" type="slidenum">
              <a:rPr lang="zh-CN" altLang="en-US" smtClean="0"/>
              <a:pPr>
                <a:defRPr/>
              </a:pPr>
              <a:t>53</a:t>
            </a:fld>
            <a:endParaRPr lang="en-US" altLang="zh-CN" dirty="0"/>
          </a:p>
        </p:txBody>
      </p:sp>
      <p:sp>
        <p:nvSpPr>
          <p:cNvPr id="8" name="圆角矩形标注 4"/>
          <p:cNvSpPr>
            <a:spLocks noChangeArrowheads="1"/>
          </p:cNvSpPr>
          <p:nvPr/>
        </p:nvSpPr>
        <p:spPr bwMode="auto">
          <a:xfrm>
            <a:off x="467544" y="5589240"/>
            <a:ext cx="2448272" cy="792088"/>
          </a:xfrm>
          <a:prstGeom prst="wedgeRectCallout">
            <a:avLst>
              <a:gd name="adj1" fmla="val 42432"/>
              <a:gd name="adj2" fmla="val -8161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输入该会员投保金额</a:t>
            </a:r>
          </a:p>
        </p:txBody>
      </p:sp>
      <p:sp>
        <p:nvSpPr>
          <p:cNvPr id="7" name="圆角矩形标注 4"/>
          <p:cNvSpPr>
            <a:spLocks noChangeArrowheads="1"/>
          </p:cNvSpPr>
          <p:nvPr/>
        </p:nvSpPr>
        <p:spPr bwMode="auto">
          <a:xfrm>
            <a:off x="539552" y="2420888"/>
            <a:ext cx="2880319" cy="936104"/>
          </a:xfrm>
          <a:prstGeom prst="wedgeRectCallout">
            <a:avLst>
              <a:gd name="adj1" fmla="val 53442"/>
              <a:gd name="adj2" fmla="val 10014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核查会员信息是否正确</a:t>
            </a:r>
          </a:p>
        </p:txBody>
      </p:sp>
      <p:sp>
        <p:nvSpPr>
          <p:cNvPr id="11" name="圆角矩形标注 4"/>
          <p:cNvSpPr>
            <a:spLocks noChangeArrowheads="1"/>
          </p:cNvSpPr>
          <p:nvPr/>
        </p:nvSpPr>
        <p:spPr bwMode="auto">
          <a:xfrm>
            <a:off x="2123728" y="5589240"/>
            <a:ext cx="2448272" cy="792088"/>
          </a:xfrm>
          <a:prstGeom prst="wedgeRectCallout">
            <a:avLst>
              <a:gd name="adj1" fmla="val 41998"/>
              <a:gd name="adj2" fmla="val -829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或输入该会员投保份数</a:t>
            </a:r>
          </a:p>
        </p:txBody>
      </p:sp>
      <p:sp>
        <p:nvSpPr>
          <p:cNvPr id="12" name="圆角矩形标注 4"/>
          <p:cNvSpPr>
            <a:spLocks noChangeArrowheads="1"/>
          </p:cNvSpPr>
          <p:nvPr/>
        </p:nvSpPr>
        <p:spPr bwMode="auto">
          <a:xfrm>
            <a:off x="6072198" y="5500702"/>
            <a:ext cx="2448272" cy="864096"/>
          </a:xfrm>
          <a:prstGeom prst="wedgeRectCallout">
            <a:avLst>
              <a:gd name="adj1" fmla="val -42689"/>
              <a:gd name="adj2" fmla="val -988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a:solidFill>
                  <a:schemeClr val="accent4">
                    <a:lumMod val="60000"/>
                    <a:lumOff val="40000"/>
                  </a:schemeClr>
                </a:solidFill>
                <a:latin typeface="华文中宋" pitchFamily="2" charset="-122"/>
                <a:ea typeface="华文中宋" pitchFamily="2" charset="-122"/>
              </a:rPr>
              <a:t>预期生效时间</a:t>
            </a:r>
            <a:r>
              <a:rPr lang="zh-CN" altLang="en-US" sz="2400" b="0" dirty="0">
                <a:solidFill>
                  <a:schemeClr val="tx2">
                    <a:lumMod val="95000"/>
                    <a:lumOff val="5000"/>
                  </a:schemeClr>
                </a:solidFill>
                <a:latin typeface="华文中宋" pitchFamily="2" charset="-122"/>
                <a:ea typeface="华文中宋" pitchFamily="2" charset="-122"/>
              </a:rPr>
              <a:t>（可选输）</a:t>
            </a:r>
          </a:p>
        </p:txBody>
      </p:sp>
      <p:sp>
        <p:nvSpPr>
          <p:cNvPr id="15" name="AutoShape 5"/>
          <p:cNvSpPr>
            <a:spLocks noChangeArrowheads="1"/>
          </p:cNvSpPr>
          <p:nvPr/>
        </p:nvSpPr>
        <p:spPr bwMode="auto">
          <a:xfrm>
            <a:off x="4644008" y="1124744"/>
            <a:ext cx="4032250" cy="1206500"/>
          </a:xfrm>
          <a:prstGeom prst="wedgeRectCallout">
            <a:avLst>
              <a:gd name="adj1" fmla="val -37699"/>
              <a:gd name="adj2" fmla="val 10363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保存并创建下一个</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按钮，将继续录入下一个会员投保信息。</a:t>
            </a:r>
          </a:p>
        </p:txBody>
      </p:sp>
      <p:sp>
        <p:nvSpPr>
          <p:cNvPr id="16" name="AutoShape 6"/>
          <p:cNvSpPr>
            <a:spLocks noChangeArrowheads="1"/>
          </p:cNvSpPr>
          <p:nvPr/>
        </p:nvSpPr>
        <p:spPr bwMode="auto">
          <a:xfrm>
            <a:off x="3786182" y="1357298"/>
            <a:ext cx="4032448" cy="841375"/>
          </a:xfrm>
          <a:prstGeom prst="wedgeRectCallout">
            <a:avLst>
              <a:gd name="adj1" fmla="val -1012"/>
              <a:gd name="adj2" fmla="val 13213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保存并退出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按钮，将结束会员投保录入。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8"/>
                                        </p:tgtEl>
                                        <p:attrNameLst>
                                          <p:attrName>style.visibility</p:attrName>
                                        </p:attrNameLst>
                                      </p:cBhvr>
                                      <p:to>
                                        <p:strVal val="hidden"/>
                                      </p:to>
                                    </p:set>
                                  </p:childTnLst>
                                </p:cTn>
                              </p:par>
                            </p:childTnLst>
                          </p:cTn>
                        </p:par>
                        <p:par>
                          <p:cTn id="20" fill="hold">
                            <p:stCondLst>
                              <p:cond delay="0"/>
                            </p:stCondLst>
                            <p:childTnLst>
                              <p:par>
                                <p:cTn id="21" presetID="3"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16"/>
                                        </p:tgtEl>
                                        <p:attrNameLst>
                                          <p:attrName>style.visibility</p:attrName>
                                        </p:attrNameLst>
                                      </p:cBhvr>
                                      <p:to>
                                        <p:strVal val="hidden"/>
                                      </p:to>
                                    </p:set>
                                  </p:childTnLst>
                                </p:cTn>
                              </p:par>
                            </p:childTnLst>
                          </p:cTn>
                        </p:par>
                        <p:par>
                          <p:cTn id="38" fill="hold">
                            <p:stCondLst>
                              <p:cond delay="0"/>
                            </p:stCondLst>
                            <p:childTnLst>
                              <p:par>
                                <p:cTn id="39" presetID="3" presetClass="entr" presetSubtype="1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linds(horizontal)">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P spid="8" grpId="1" animBg="1"/>
      <p:bldP spid="7" grpId="0" animBg="1"/>
      <p:bldP spid="11" grpId="0" animBg="1"/>
      <p:bldP spid="12" grpId="0" animBg="1"/>
      <p:bldP spid="15" grpId="0" animBg="1"/>
      <p:bldP spid="16" grpId="0" animBg="1"/>
      <p:bldP spid="16" grpId="1"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54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保单管理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批量续转投保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批量续转投保</a:t>
            </a:r>
          </a:p>
        </p:txBody>
      </p:sp>
      <p:sp>
        <p:nvSpPr>
          <p:cNvPr id="4" name="日期占位符 3"/>
          <p:cNvSpPr>
            <a:spLocks noGrp="1"/>
          </p:cNvSpPr>
          <p:nvPr>
            <p:ph type="dt" sz="quarter" idx="10"/>
          </p:nvPr>
        </p:nvSpPr>
        <p:spPr/>
        <p:txBody>
          <a:bodyPr/>
          <a:lstStyle/>
          <a:p>
            <a:pPr>
              <a:defRPr/>
            </a:pPr>
            <a:r>
              <a:rPr lang="en-US" altLang="zh-CN" dirty="0"/>
              <a:t>www.bjzghzbx.com                                                                                                                                                                      </a:t>
            </a:r>
            <a:fld id="{D83201AB-C42F-4E69-8F7A-1DDD39A6AEA0}" type="slidenum">
              <a:rPr lang="zh-CN" altLang="en-US" smtClean="0"/>
              <a:pPr>
                <a:defRPr/>
              </a:pPr>
              <a:t>55</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保单</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投保</a:t>
            </a:r>
            <a:r>
              <a:rPr lang="zh-CN" altLang="en-US" sz="2400" b="0" dirty="0">
                <a:solidFill>
                  <a:schemeClr val="tx1">
                    <a:lumMod val="60000"/>
                    <a:lumOff val="40000"/>
                  </a:schemeClr>
                </a:solidFill>
                <a:latin typeface="华文中宋" pitchFamily="2" charset="-122"/>
                <a:ea typeface="华文中宋" pitchFamily="2" charset="-122"/>
              </a:rPr>
              <a:t>管理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 name="矩形 5"/>
          <p:cNvSpPr/>
          <p:nvPr/>
        </p:nvSpPr>
        <p:spPr bwMode="auto">
          <a:xfrm>
            <a:off x="395536" y="1988840"/>
            <a:ext cx="7704856" cy="158417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14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批量续转投保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0CB6940-2518-4471-B7EB-068A8436D1C9}" type="slidenum">
              <a:rPr lang="zh-CN" altLang="en-US" smtClean="0"/>
              <a:pPr>
                <a:defRPr/>
              </a:pPr>
              <a:t>56</a:t>
            </a:fld>
            <a:endParaRPr lang="en-US" altLang="zh-CN" dirty="0"/>
          </a:p>
        </p:txBody>
      </p:sp>
      <p:sp>
        <p:nvSpPr>
          <p:cNvPr id="8" name="圆角矩形标注 4"/>
          <p:cNvSpPr>
            <a:spLocks noChangeArrowheads="1"/>
          </p:cNvSpPr>
          <p:nvPr/>
        </p:nvSpPr>
        <p:spPr bwMode="auto">
          <a:xfrm>
            <a:off x="1835696" y="2276872"/>
            <a:ext cx="2376264" cy="648072"/>
          </a:xfrm>
          <a:prstGeom prst="wedgeRectCallout">
            <a:avLst>
              <a:gd name="adj1" fmla="val -49564"/>
              <a:gd name="adj2" fmla="val -11919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7" name="矩形标注 6"/>
          <p:cNvSpPr>
            <a:spLocks noChangeArrowheads="1"/>
          </p:cNvSpPr>
          <p:nvPr/>
        </p:nvSpPr>
        <p:spPr bwMode="auto">
          <a:xfrm>
            <a:off x="323528" y="4293096"/>
            <a:ext cx="4572000" cy="1152128"/>
          </a:xfrm>
          <a:prstGeom prst="wedgeRectCallout">
            <a:avLst>
              <a:gd name="adj1" fmla="val -8275"/>
              <a:gd name="adj2" fmla="val -13949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dirty="0">
                <a:solidFill>
                  <a:schemeClr val="tx2">
                    <a:lumMod val="95000"/>
                    <a:lumOff val="5000"/>
                  </a:schemeClr>
                </a:solidFill>
                <a:latin typeface="宋体" pitchFamily="2" charset="-122"/>
                <a:ea typeface="宋体" pitchFamily="2" charset="-122"/>
              </a:rPr>
              <a:t>输入搜索条件，根据搜索条件查询出将要进行批量续转的保单信息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836711"/>
            <a:ext cx="9143999" cy="5760641"/>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批量续转投保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8084421-939C-4D9C-BE4B-E4A9D48D07D5}" type="slidenum">
              <a:rPr lang="zh-CN" altLang="en-US" smtClean="0"/>
              <a:pPr>
                <a:defRPr/>
              </a:pPr>
              <a:t>57</a:t>
            </a:fld>
            <a:endParaRPr lang="en-US" altLang="zh-CN" dirty="0"/>
          </a:p>
        </p:txBody>
      </p:sp>
      <p:sp>
        <p:nvSpPr>
          <p:cNvPr id="10" name="矩形 9"/>
          <p:cNvSpPr/>
          <p:nvPr/>
        </p:nvSpPr>
        <p:spPr bwMode="auto">
          <a:xfrm>
            <a:off x="0" y="4005064"/>
            <a:ext cx="8964488" cy="21602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11" name="矩形标注 10"/>
          <p:cNvSpPr>
            <a:spLocks noChangeArrowheads="1"/>
          </p:cNvSpPr>
          <p:nvPr/>
        </p:nvSpPr>
        <p:spPr bwMode="auto">
          <a:xfrm>
            <a:off x="683568" y="2780928"/>
            <a:ext cx="4429125" cy="810912"/>
          </a:xfrm>
          <a:prstGeom prst="wedgeRectCallout">
            <a:avLst>
              <a:gd name="adj1" fmla="val -43399"/>
              <a:gd name="adj2" fmla="val 15995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认真核查即将续转投保的人员明细。</a:t>
            </a:r>
          </a:p>
        </p:txBody>
      </p:sp>
      <p:sp>
        <p:nvSpPr>
          <p:cNvPr id="12" name="矩形标注 11"/>
          <p:cNvSpPr>
            <a:spLocks noChangeArrowheads="1"/>
          </p:cNvSpPr>
          <p:nvPr/>
        </p:nvSpPr>
        <p:spPr bwMode="auto">
          <a:xfrm>
            <a:off x="5724128" y="2564904"/>
            <a:ext cx="3024336" cy="467079"/>
          </a:xfrm>
          <a:prstGeom prst="wedgeRectCallout">
            <a:avLst>
              <a:gd name="adj1" fmla="val -47833"/>
              <a:gd name="adj2" fmla="val -19484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批量续转</a:t>
            </a:r>
            <a:r>
              <a:rPr lang="zh-CN" altLang="en-US" sz="2400" b="0" dirty="0">
                <a:solidFill>
                  <a:schemeClr val="tx2">
                    <a:lumMod val="95000"/>
                    <a:lumOff val="5000"/>
                  </a:schemeClr>
                </a:solidFill>
                <a:latin typeface="华文中宋" pitchFamily="2" charset="-122"/>
                <a:ea typeface="华文中宋" pitchFamily="2" charset="-122"/>
              </a:rPr>
              <a:t>按钮</a:t>
            </a:r>
            <a:r>
              <a:rPr lang="zh-CN" altLang="en-US" sz="2400" b="0" dirty="0">
                <a:solidFill>
                  <a:schemeClr val="tx1"/>
                </a:solidFill>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70658"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批量续传投保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A5C62B1F-A1D8-461B-BDD0-BE704DDE91DD}" type="slidenum">
              <a:rPr lang="zh-CN" altLang="en-US" smtClean="0"/>
              <a:pPr>
                <a:defRPr/>
              </a:pPr>
              <a:t>58</a:t>
            </a:fld>
            <a:endParaRPr lang="en-US" altLang="zh-CN" dirty="0"/>
          </a:p>
        </p:txBody>
      </p:sp>
      <p:sp>
        <p:nvSpPr>
          <p:cNvPr id="6" name="矩形标注 5"/>
          <p:cNvSpPr>
            <a:spLocks noChangeArrowheads="1"/>
          </p:cNvSpPr>
          <p:nvPr/>
        </p:nvSpPr>
        <p:spPr bwMode="auto">
          <a:xfrm>
            <a:off x="251520" y="3212976"/>
            <a:ext cx="2592288" cy="864096"/>
          </a:xfrm>
          <a:prstGeom prst="wedgeRectCallout">
            <a:avLst>
              <a:gd name="adj1" fmla="val 75555"/>
              <a:gd name="adj2" fmla="val 6988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可以选择</a:t>
            </a:r>
            <a:r>
              <a:rPr lang="zh-CN" altLang="en-US" sz="2400" b="0" dirty="0">
                <a:solidFill>
                  <a:schemeClr val="accent4">
                    <a:lumMod val="60000"/>
                    <a:lumOff val="40000"/>
                  </a:schemeClr>
                </a:solidFill>
                <a:latin typeface="华文中宋" pitchFamily="2" charset="-122"/>
                <a:ea typeface="华文中宋" pitchFamily="2" charset="-122"/>
              </a:rPr>
              <a:t>按原保单金额续转</a:t>
            </a:r>
          </a:p>
        </p:txBody>
      </p:sp>
      <p:sp>
        <p:nvSpPr>
          <p:cNvPr id="7" name="矩形标注 6"/>
          <p:cNvSpPr>
            <a:spLocks noChangeArrowheads="1"/>
          </p:cNvSpPr>
          <p:nvPr/>
        </p:nvSpPr>
        <p:spPr bwMode="auto">
          <a:xfrm>
            <a:off x="251520" y="1340768"/>
            <a:ext cx="4644008" cy="1656184"/>
          </a:xfrm>
          <a:prstGeom prst="wedgeRectCallout">
            <a:avLst>
              <a:gd name="adj1" fmla="val 55173"/>
              <a:gd name="adj2" fmla="val 11385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系统默认产品为查询时的产品信息，但系统提供使用查询出的人员名单投保其他险种，只需手工选择产品信息即可。</a:t>
            </a:r>
          </a:p>
        </p:txBody>
      </p:sp>
      <p:sp>
        <p:nvSpPr>
          <p:cNvPr id="8" name="矩形标注 7"/>
          <p:cNvSpPr>
            <a:spLocks noChangeArrowheads="1"/>
          </p:cNvSpPr>
          <p:nvPr/>
        </p:nvSpPr>
        <p:spPr bwMode="auto">
          <a:xfrm>
            <a:off x="5580112" y="2132856"/>
            <a:ext cx="2736304" cy="926976"/>
          </a:xfrm>
          <a:prstGeom prst="wedgeRectCallout">
            <a:avLst>
              <a:gd name="adj1" fmla="val -47007"/>
              <a:gd name="adj2" fmla="val 1216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4.</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确认保存</a:t>
            </a:r>
            <a:r>
              <a:rPr lang="zh-CN" altLang="en-US" sz="2400" b="0" dirty="0">
                <a:solidFill>
                  <a:schemeClr val="tx2">
                    <a:lumMod val="95000"/>
                    <a:lumOff val="5000"/>
                  </a:schemeClr>
                </a:solidFill>
                <a:latin typeface="华文中宋" pitchFamily="2" charset="-122"/>
                <a:ea typeface="华文中宋" pitchFamily="2" charset="-122"/>
              </a:rPr>
              <a:t>按钮，生成投保信息</a:t>
            </a:r>
          </a:p>
        </p:txBody>
      </p:sp>
      <p:sp>
        <p:nvSpPr>
          <p:cNvPr id="10" name="矩形标注 9"/>
          <p:cNvSpPr>
            <a:spLocks noChangeArrowheads="1"/>
          </p:cNvSpPr>
          <p:nvPr/>
        </p:nvSpPr>
        <p:spPr bwMode="auto">
          <a:xfrm>
            <a:off x="5292080" y="4797152"/>
            <a:ext cx="3097485" cy="936104"/>
          </a:xfrm>
          <a:prstGeom prst="wedgeRectCallout">
            <a:avLst>
              <a:gd name="adj1" fmla="val -41429"/>
              <a:gd name="adj2" fmla="val -1056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或手工输入新的</a:t>
            </a:r>
            <a:r>
              <a:rPr lang="zh-CN" altLang="en-US" sz="2400" b="0" dirty="0">
                <a:solidFill>
                  <a:schemeClr val="accent4">
                    <a:lumMod val="60000"/>
                    <a:lumOff val="40000"/>
                  </a:schemeClr>
                </a:solidFill>
                <a:latin typeface="华文中宋" pitchFamily="2" charset="-122"/>
                <a:ea typeface="华文中宋" pitchFamily="2" charset="-122"/>
              </a:rPr>
              <a:t>续转金额</a:t>
            </a:r>
          </a:p>
        </p:txBody>
      </p:sp>
      <p:sp>
        <p:nvSpPr>
          <p:cNvPr id="11" name="矩形标注 10"/>
          <p:cNvSpPr>
            <a:spLocks noChangeArrowheads="1"/>
          </p:cNvSpPr>
          <p:nvPr/>
        </p:nvSpPr>
        <p:spPr bwMode="auto">
          <a:xfrm>
            <a:off x="214282" y="3214686"/>
            <a:ext cx="3097485" cy="936104"/>
          </a:xfrm>
          <a:prstGeom prst="wedgeRectCallout">
            <a:avLst>
              <a:gd name="adj1" fmla="val 48850"/>
              <a:gd name="adj2" fmla="val 8748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a:solidFill>
                  <a:schemeClr val="accent4">
                    <a:lumMod val="60000"/>
                    <a:lumOff val="40000"/>
                  </a:schemeClr>
                </a:solidFill>
                <a:latin typeface="华文中宋" pitchFamily="2" charset="-122"/>
                <a:ea typeface="华文中宋" pitchFamily="2" charset="-122"/>
              </a:rPr>
              <a:t>预期生效时间</a:t>
            </a:r>
            <a:r>
              <a:rPr lang="zh-CN" altLang="en-US" sz="2400" b="0" dirty="0">
                <a:solidFill>
                  <a:schemeClr val="tx2">
                    <a:lumMod val="95000"/>
                    <a:lumOff val="5000"/>
                  </a:schemeClr>
                </a:solidFill>
                <a:latin typeface="华文中宋" pitchFamily="2" charset="-122"/>
                <a:ea typeface="华文中宋" pitchFamily="2" charset="-122"/>
              </a:rPr>
              <a:t>（可选输）</a:t>
            </a:r>
          </a:p>
        </p:txBody>
      </p:sp>
      <p:sp>
        <p:nvSpPr>
          <p:cNvPr id="12" name="矩形 11"/>
          <p:cNvSpPr>
            <a:spLocks noChangeArrowheads="1"/>
          </p:cNvSpPr>
          <p:nvPr/>
        </p:nvSpPr>
        <p:spPr bwMode="auto">
          <a:xfrm>
            <a:off x="285720" y="4857760"/>
            <a:ext cx="4572032" cy="128588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b="0" dirty="0">
                <a:solidFill>
                  <a:schemeClr val="tx2">
                    <a:lumMod val="95000"/>
                    <a:lumOff val="5000"/>
                  </a:schemeClr>
                </a:solidFill>
                <a:latin typeface="华文中宋" pitchFamily="2" charset="-122"/>
                <a:ea typeface="华文中宋" pitchFamily="2" charset="-122"/>
              </a:rPr>
              <a:t>说明：子女意外险保单可以生成其他险种保单，但其他险种保单不能生成子女意外险保单。</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par>
                          <p:cTn id="17" fill="hold">
                            <p:stCondLst>
                              <p:cond delay="0"/>
                            </p:stCondLst>
                            <p:childTnLst>
                              <p:par>
                                <p:cTn id="18" presetID="3" presetClass="entr" presetSubtype="1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8" grpId="0" animBg="1"/>
      <p:bldP spid="10" grpId="0" animBg="1"/>
      <p:bldP spid="11" grpId="0" animBg="1"/>
      <p:bldP spid="12" grpId="0" animBg="1"/>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59</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保单管理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模板批量投保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a:spcBef>
                <a:spcPts val="0"/>
              </a:spcBef>
              <a:spcAft>
                <a:spcPts val="0"/>
              </a:spcAft>
              <a:defRPr/>
            </a:pPr>
            <a:r>
              <a:rPr lang="en-US" altLang="zh-CN" dirty="0">
                <a:latin typeface="宋体" pitchFamily="2" charset="-122"/>
                <a:ea typeface="宋体" pitchFamily="2" charset="-122"/>
                <a:sym typeface="+mn-ea"/>
              </a:rPr>
              <a:t>1.</a:t>
            </a:r>
            <a:r>
              <a:rPr lang="zh-CN" altLang="en-US" dirty="0">
                <a:ea typeface="宋体" pitchFamily="2" charset="-122"/>
                <a:sym typeface="+mn-ea"/>
              </a:rPr>
              <a:t>系统使用环境</a:t>
            </a:r>
            <a:endParaRPr lang="en-US" altLang="zh-CN" dirty="0">
              <a:latin typeface="Calibri" pitchFamily="34" charset="0"/>
            </a:endParaRPr>
          </a:p>
        </p:txBody>
      </p:sp>
      <p:sp>
        <p:nvSpPr>
          <p:cNvPr id="4099" name="内容占位符 2"/>
          <p:cNvSpPr>
            <a:spLocks noGrp="1"/>
          </p:cNvSpPr>
          <p:nvPr>
            <p:ph idx="1"/>
          </p:nvPr>
        </p:nvSpPr>
        <p:spPr>
          <a:xfrm>
            <a:off x="107504" y="1152525"/>
            <a:ext cx="875077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1.</a:t>
            </a:r>
            <a:r>
              <a:rPr lang="zh-CN" altLang="en-US" dirty="0">
                <a:solidFill>
                  <a:schemeClr val="tx1">
                    <a:lumMod val="50000"/>
                  </a:schemeClr>
                </a:solidFill>
                <a:latin typeface="宋体" pitchFamily="2" charset="-122"/>
                <a:ea typeface="宋体" pitchFamily="2" charset="-122"/>
              </a:rPr>
              <a:t>使用</a:t>
            </a:r>
            <a:r>
              <a:rPr lang="en-US" altLang="zh-CN" dirty="0">
                <a:solidFill>
                  <a:schemeClr val="tx1">
                    <a:lumMod val="50000"/>
                  </a:schemeClr>
                </a:solidFill>
                <a:latin typeface="宋体" pitchFamily="2" charset="-122"/>
                <a:ea typeface="宋体" pitchFamily="2" charset="-122"/>
              </a:rPr>
              <a:t>IE</a:t>
            </a:r>
            <a:r>
              <a:rPr lang="zh-CN" altLang="en-US" dirty="0">
                <a:solidFill>
                  <a:schemeClr val="tx1">
                    <a:lumMod val="50000"/>
                  </a:schemeClr>
                </a:solidFill>
                <a:latin typeface="宋体" pitchFamily="2" charset="-122"/>
                <a:ea typeface="宋体" pitchFamily="2" charset="-122"/>
              </a:rPr>
              <a:t>浏览器必须是</a:t>
            </a:r>
            <a:r>
              <a:rPr lang="en-US" altLang="zh-CN" dirty="0">
                <a:solidFill>
                  <a:schemeClr val="tx1">
                    <a:lumMod val="50000"/>
                  </a:schemeClr>
                </a:solidFill>
                <a:latin typeface="宋体" pitchFamily="2" charset="-122"/>
                <a:ea typeface="宋体" pitchFamily="2" charset="-122"/>
              </a:rPr>
              <a:t>10.0</a:t>
            </a:r>
            <a:r>
              <a:rPr lang="zh-CN" altLang="en-US" dirty="0">
                <a:solidFill>
                  <a:schemeClr val="tx1">
                    <a:lumMod val="50000"/>
                  </a:schemeClr>
                </a:solidFill>
                <a:latin typeface="宋体" pitchFamily="2" charset="-122"/>
                <a:ea typeface="宋体" pitchFamily="2" charset="-122"/>
              </a:rPr>
              <a:t>以上版本，低版本会有部分功能界面显示不出来的情况。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dirty="0">
                <a:ln>
                  <a:noFill/>
                </a:ln>
                <a:solidFill>
                  <a:srgbClr val="FFFFFF"/>
                </a:solidFill>
                <a:effectLst/>
                <a:uLnTx/>
                <a:uFillTx/>
                <a:latin typeface="Verdana"/>
                <a:ea typeface="宋体"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pic>
        <p:nvPicPr>
          <p:cNvPr id="1026" name="Picture 2"/>
          <p:cNvPicPr>
            <a:picLocks noChangeAspect="1" noChangeArrowheads="1"/>
          </p:cNvPicPr>
          <p:nvPr/>
        </p:nvPicPr>
        <p:blipFill>
          <a:blip r:embed="rId3"/>
          <a:srcRect/>
          <a:stretch>
            <a:fillRect/>
          </a:stretch>
        </p:blipFill>
        <p:spPr bwMode="auto">
          <a:xfrm>
            <a:off x="357158" y="2428868"/>
            <a:ext cx="6924684" cy="2351292"/>
          </a:xfrm>
          <a:prstGeom prst="rect">
            <a:avLst/>
          </a:prstGeom>
          <a:noFill/>
          <a:ln w="9525">
            <a:solidFill>
              <a:schemeClr val="tx1">
                <a:lumMod val="75000"/>
              </a:schemeClr>
            </a:solidFill>
            <a:miter lim="800000"/>
            <a:headEnd/>
            <a:tailEnd/>
          </a:ln>
          <a:effectLst>
            <a:outerShdw blurRad="50800" dist="38100" dir="5400000" algn="t" rotWithShape="0">
              <a:prstClr val="black">
                <a:alpha val="40000"/>
              </a:prstClr>
            </a:outerShdw>
          </a:effectLst>
        </p:spPr>
      </p:pic>
      <p:pic>
        <p:nvPicPr>
          <p:cNvPr id="1028" name="Picture 4"/>
          <p:cNvPicPr>
            <a:picLocks noChangeAspect="1" noChangeArrowheads="1"/>
          </p:cNvPicPr>
          <p:nvPr/>
        </p:nvPicPr>
        <p:blipFill>
          <a:blip r:embed="rId4"/>
          <a:srcRect/>
          <a:stretch>
            <a:fillRect/>
          </a:stretch>
        </p:blipFill>
        <p:spPr bwMode="auto">
          <a:xfrm>
            <a:off x="5072066" y="3214686"/>
            <a:ext cx="3238497" cy="2616033"/>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8" name="矩形标注 7"/>
          <p:cNvSpPr>
            <a:spLocks noChangeArrowheads="1"/>
          </p:cNvSpPr>
          <p:nvPr/>
        </p:nvSpPr>
        <p:spPr bwMode="auto">
          <a:xfrm>
            <a:off x="357158" y="4286256"/>
            <a:ext cx="2714644" cy="1285884"/>
          </a:xfrm>
          <a:prstGeom prst="wedgeRectCallout">
            <a:avLst>
              <a:gd name="adj1" fmla="val 36699"/>
              <a:gd name="adj2" fmla="val -106475"/>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可以通过</a:t>
            </a:r>
            <a:r>
              <a:rPr kumimoji="0" lang="en-US" altLang="zh-CN" sz="2400" b="0" i="0" u="none" strike="noStrike" kern="0" cap="none" spc="0" normalizeH="0" baseline="0" noProof="0" dirty="0">
                <a:ln>
                  <a:noFill/>
                </a:ln>
                <a:solidFill>
                  <a:srgbClr val="000099"/>
                </a:solidFill>
                <a:effectLst/>
                <a:uLnTx/>
                <a:uFillTx/>
                <a:latin typeface="华文中宋" pitchFamily="2" charset="-122"/>
                <a:ea typeface="华文中宋" pitchFamily="2" charset="-122"/>
                <a:cs typeface="+mn-cs"/>
              </a:rPr>
              <a:t>IE</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rPr>
              <a:t>浏览器</a:t>
            </a:r>
            <a:r>
              <a:rPr kumimoji="0" lang="zh-CN" altLang="en-US" sz="2400" b="0" i="1" u="none" strike="noStrike" kern="0" cap="none" spc="0" normalizeH="0" baseline="0" noProof="0" dirty="0">
                <a:ln>
                  <a:noFill/>
                </a:ln>
                <a:solidFill>
                  <a:srgbClr val="163794">
                    <a:lumMod val="75000"/>
                  </a:srgbClr>
                </a:solidFill>
                <a:effectLst/>
                <a:uLnTx/>
                <a:uFillTx/>
                <a:latin typeface="华文中宋" pitchFamily="2" charset="-122"/>
                <a:ea typeface="华文中宋" pitchFamily="2" charset="-122"/>
                <a:cs typeface="+mn-cs"/>
              </a:rPr>
              <a:t>帮助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rPr>
              <a:t>菜单中的</a:t>
            </a:r>
            <a:r>
              <a:rPr kumimoji="0" lang="zh-CN" altLang="en-US" sz="2400" b="0" i="1" u="none" strike="noStrike" kern="0" cap="none" spc="0" normalizeH="0" baseline="0" noProof="0" dirty="0">
                <a:ln>
                  <a:noFill/>
                </a:ln>
                <a:solidFill>
                  <a:srgbClr val="163794">
                    <a:lumMod val="75000"/>
                  </a:srgbClr>
                </a:solidFill>
                <a:effectLst/>
                <a:uLnTx/>
                <a:uFillTx/>
                <a:latin typeface="华文中宋" pitchFamily="2" charset="-122"/>
                <a:ea typeface="华文中宋" pitchFamily="2" charset="-122"/>
                <a:cs typeface="+mn-cs"/>
              </a:rPr>
              <a:t>关于</a:t>
            </a:r>
            <a:r>
              <a:rPr kumimoji="0" lang="en-US" altLang="zh-CN" sz="2400" b="0" i="1" u="none" strike="noStrike" kern="0" cap="none" spc="0" normalizeH="0" baseline="0" noProof="0" dirty="0">
                <a:ln>
                  <a:noFill/>
                </a:ln>
                <a:solidFill>
                  <a:srgbClr val="163794">
                    <a:lumMod val="75000"/>
                  </a:srgbClr>
                </a:solidFill>
                <a:effectLst/>
                <a:uLnTx/>
                <a:uFillTx/>
                <a:latin typeface="华文中宋" pitchFamily="2" charset="-122"/>
                <a:ea typeface="华文中宋" pitchFamily="2" charset="-122"/>
                <a:cs typeface="+mn-cs"/>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rPr>
              <a:t>查看版本号。</a:t>
            </a:r>
            <a:endParaRPr kumimoji="0" lang="zh-CN" altLang="en-US" sz="2600" b="0" i="0" u="none" strike="noStrike" kern="0" cap="none" spc="0" normalizeH="0" baseline="0" noProof="0" dirty="0">
              <a:ln>
                <a:noFill/>
              </a:ln>
              <a:solidFill>
                <a:srgbClr val="163794"/>
              </a:solidFill>
              <a:effectLst/>
              <a:uLnTx/>
              <a:uFillTx/>
              <a:latin typeface="宋体" pitchFamily="2" charset="-122"/>
              <a:ea typeface="宋体" pitchFamily="2" charset="-122"/>
              <a:cs typeface="+mn-cs"/>
            </a:endParaRPr>
          </a:p>
        </p:txBody>
      </p:sp>
      <p:sp>
        <p:nvSpPr>
          <p:cNvPr id="10" name="矩形 9"/>
          <p:cNvSpPr/>
          <p:nvPr/>
        </p:nvSpPr>
        <p:spPr bwMode="auto">
          <a:xfrm>
            <a:off x="5357818" y="4357694"/>
            <a:ext cx="1714512" cy="285752"/>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6699FF"/>
              </a:solidFill>
              <a:effectLst/>
              <a:uLnTx/>
              <a:uFillTx/>
              <a:latin typeface="Arial" charset="0"/>
              <a:ea typeface="+mn-ea"/>
              <a:cs typeface="+mn-cs"/>
            </a:endParaRPr>
          </a:p>
        </p:txBody>
      </p:sp>
    </p:spTree>
    <p:extLst>
      <p:ext uri="{BB962C8B-B14F-4D97-AF65-F5344CB8AC3E}">
        <p14:creationId xmlns:p14="http://schemas.microsoft.com/office/powerpoint/2010/main" val="3060040125"/>
      </p:ext>
    </p:extLst>
  </p:cSld>
  <p:clrMapOvr>
    <a:overrideClrMapping bg1="lt1" tx1="dk1" bg2="lt2" tx2="dk2" accent1="accent1" accent2="accent2" accent3="accent3" accent4="accent4" accent5="accent5" accent6="accent6" hlink="hlink" folHlink="folHlink"/>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500"/>
                                        <p:tgtEl>
                                          <p:spTgt spid="1028"/>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 y="857232"/>
            <a:ext cx="9127753" cy="464347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60</a:t>
            </a:fld>
            <a:endParaRPr lang="en-US" altLang="zh-CN" dirty="0"/>
          </a:p>
        </p:txBody>
      </p:sp>
      <p:sp>
        <p:nvSpPr>
          <p:cNvPr id="8" name="圆角矩形标注 4"/>
          <p:cNvSpPr>
            <a:spLocks noChangeArrowheads="1"/>
          </p:cNvSpPr>
          <p:nvPr/>
        </p:nvSpPr>
        <p:spPr bwMode="auto">
          <a:xfrm>
            <a:off x="1071538" y="1857364"/>
            <a:ext cx="2448271" cy="1008111"/>
          </a:xfrm>
          <a:prstGeom prst="wedgeRectCallout">
            <a:avLst>
              <a:gd name="adj1" fmla="val -82644"/>
              <a:gd name="adj2" fmla="val -717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首页</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10" name="圆角矩形标注 4"/>
          <p:cNvSpPr>
            <a:spLocks noChangeArrowheads="1"/>
          </p:cNvSpPr>
          <p:nvPr/>
        </p:nvSpPr>
        <p:spPr bwMode="auto">
          <a:xfrm>
            <a:off x="1571604" y="3571876"/>
            <a:ext cx="2571768" cy="1071570"/>
          </a:xfrm>
          <a:prstGeom prst="wedgeRectCallout">
            <a:avLst>
              <a:gd name="adj1" fmla="val -71846"/>
              <a:gd name="adj2" fmla="val 423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将</a:t>
            </a:r>
            <a:r>
              <a:rPr lang="zh-CN" altLang="en-US" sz="2400" b="0" dirty="0">
                <a:solidFill>
                  <a:schemeClr val="accent4">
                    <a:lumMod val="60000"/>
                    <a:lumOff val="40000"/>
                  </a:schemeClr>
                </a:solidFill>
                <a:latin typeface="华文中宋" pitchFamily="2" charset="-122"/>
                <a:ea typeface="华文中宋" pitchFamily="2" charset="-122"/>
              </a:rPr>
              <a:t>批量投保模板下载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52400" y="1214438"/>
            <a:ext cx="7983816" cy="4572016"/>
          </a:xfrm>
          <a:prstGeom prst="rect">
            <a:avLst/>
          </a:prstGeom>
          <a:noFill/>
          <a:ln w="9525">
            <a:solidFill>
              <a:schemeClr val="accent1">
                <a:lumMod val="75000"/>
              </a:schemeClr>
            </a:solidFill>
            <a:miter lim="800000"/>
            <a:headEnd/>
            <a:tailEnd/>
          </a:ln>
          <a:effectLst>
            <a:outerShdw blurRad="50800" dist="38100" dir="5400000" algn="t" rotWithShape="0">
              <a:prstClr val="black">
                <a:alpha val="40000"/>
              </a:prstClr>
            </a:outerShdw>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61</a:t>
            </a:fld>
            <a:endParaRPr lang="en-US" altLang="zh-CN" dirty="0"/>
          </a:p>
        </p:txBody>
      </p:sp>
      <p:sp>
        <p:nvSpPr>
          <p:cNvPr id="9" name="矩形标注 8"/>
          <p:cNvSpPr>
            <a:spLocks noChangeArrowheads="1"/>
          </p:cNvSpPr>
          <p:nvPr/>
        </p:nvSpPr>
        <p:spPr bwMode="auto">
          <a:xfrm>
            <a:off x="5786446" y="2285992"/>
            <a:ext cx="3143251" cy="1714512"/>
          </a:xfrm>
          <a:prstGeom prst="wedgeRectCallout">
            <a:avLst>
              <a:gd name="adj1" fmla="val -79353"/>
              <a:gd name="adj2" fmla="val -367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使用微软</a:t>
            </a:r>
            <a:r>
              <a:rPr lang="en-US" altLang="zh-CN" sz="2400" b="0" dirty="0">
                <a:solidFill>
                  <a:schemeClr val="tx2">
                    <a:lumMod val="95000"/>
                    <a:lumOff val="5000"/>
                  </a:schemeClr>
                </a:solidFill>
                <a:latin typeface="华文中宋" pitchFamily="2" charset="-122"/>
                <a:ea typeface="华文中宋" pitchFamily="2" charset="-122"/>
              </a:rPr>
              <a:t>Excel 2003</a:t>
            </a:r>
            <a:r>
              <a:rPr lang="zh-CN" altLang="en-US" sz="2400" b="0" dirty="0">
                <a:solidFill>
                  <a:schemeClr val="tx2">
                    <a:lumMod val="95000"/>
                    <a:lumOff val="5000"/>
                  </a:schemeClr>
                </a:solidFill>
                <a:latin typeface="华文中宋" pitchFamily="2" charset="-122"/>
                <a:ea typeface="华文中宋" pitchFamily="2" charset="-122"/>
              </a:rPr>
              <a:t>办公软件将会员投保信息录入保存。</a:t>
            </a:r>
          </a:p>
        </p:txBody>
      </p:sp>
      <p:sp>
        <p:nvSpPr>
          <p:cNvPr id="7" name="矩形 6"/>
          <p:cNvSpPr>
            <a:spLocks noChangeArrowheads="1"/>
          </p:cNvSpPr>
          <p:nvPr/>
        </p:nvSpPr>
        <p:spPr bwMode="auto">
          <a:xfrm>
            <a:off x="4067944" y="4437112"/>
            <a:ext cx="4799435" cy="1944216"/>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a:solidFill>
                  <a:schemeClr val="tx2">
                    <a:lumMod val="95000"/>
                    <a:lumOff val="5000"/>
                  </a:schemeClr>
                </a:solidFill>
                <a:latin typeface="华文中宋" pitchFamily="2" charset="-122"/>
                <a:ea typeface="华文中宋" pitchFamily="2" charset="-122"/>
              </a:rPr>
              <a:t>说明：</a:t>
            </a:r>
            <a:endParaRPr lang="en-US" altLang="zh-CN" sz="2400" b="0" dirty="0">
              <a:solidFill>
                <a:schemeClr val="tx2">
                  <a:lumMod val="95000"/>
                  <a:lumOff val="5000"/>
                </a:schemeClr>
              </a:solidFill>
              <a:latin typeface="华文中宋" pitchFamily="2" charset="-122"/>
              <a:ea typeface="华文中宋" pitchFamily="2" charset="-122"/>
            </a:endParaRPr>
          </a:p>
          <a:p>
            <a:pPr algn="just"/>
            <a:r>
              <a:rPr lang="en-US" altLang="zh-CN" sz="2400" b="0" dirty="0">
                <a:solidFill>
                  <a:schemeClr val="tx2">
                    <a:lumMod val="95000"/>
                    <a:lumOff val="5000"/>
                  </a:schemeClr>
                </a:solidFill>
                <a:latin typeface="华文中宋" pitchFamily="2" charset="-122"/>
                <a:ea typeface="华文中宋" pitchFamily="2" charset="-122"/>
              </a:rPr>
              <a:t>	</a:t>
            </a:r>
            <a:r>
              <a:rPr lang="zh-CN" altLang="en-US" sz="2400" b="0" dirty="0">
                <a:solidFill>
                  <a:schemeClr val="tx2">
                    <a:lumMod val="95000"/>
                    <a:lumOff val="5000"/>
                  </a:schemeClr>
                </a:solidFill>
                <a:latin typeface="华文中宋" pitchFamily="2" charset="-122"/>
                <a:ea typeface="华文中宋" pitchFamily="2" charset="-122"/>
              </a:rPr>
              <a:t>只有子女意外险需要额外在</a:t>
            </a:r>
            <a:r>
              <a:rPr lang="zh-CN" altLang="en-US" sz="2400" b="0" dirty="0">
                <a:solidFill>
                  <a:schemeClr val="accent4">
                    <a:lumMod val="60000"/>
                    <a:lumOff val="40000"/>
                  </a:schemeClr>
                </a:solidFill>
                <a:latin typeface="华文中宋" pitchFamily="2" charset="-122"/>
                <a:ea typeface="华文中宋" pitchFamily="2" charset="-122"/>
              </a:rPr>
              <a:t>被保人</a:t>
            </a:r>
            <a:r>
              <a:rPr lang="en-US" altLang="zh-CN" sz="2400" b="0" dirty="0">
                <a:solidFill>
                  <a:schemeClr val="accent4">
                    <a:lumMod val="60000"/>
                    <a:lumOff val="40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处输入子女的信息外，其它各保障计划只需输入</a:t>
            </a:r>
            <a:r>
              <a:rPr lang="zh-CN" altLang="en-US" sz="2400" b="0" dirty="0">
                <a:solidFill>
                  <a:schemeClr val="accent4">
                    <a:lumMod val="60000"/>
                    <a:lumOff val="40000"/>
                  </a:schemeClr>
                </a:solidFill>
                <a:latin typeface="华文中宋" pitchFamily="2" charset="-122"/>
                <a:ea typeface="华文中宋" pitchFamily="2" charset="-122"/>
              </a:rPr>
              <a:t>投保人</a:t>
            </a:r>
            <a:r>
              <a:rPr lang="zh-CN" altLang="en-US" sz="2400" b="0" dirty="0">
                <a:solidFill>
                  <a:schemeClr val="tx2">
                    <a:lumMod val="95000"/>
                    <a:lumOff val="5000"/>
                  </a:schemeClr>
                </a:solidFill>
                <a:latin typeface="华文中宋" pitchFamily="2" charset="-122"/>
                <a:ea typeface="华文中宋" pitchFamily="2" charset="-122"/>
              </a:rPr>
              <a:t>信息和</a:t>
            </a:r>
            <a:r>
              <a:rPr lang="zh-CN" altLang="en-US" sz="2400" b="0" dirty="0">
                <a:solidFill>
                  <a:schemeClr val="accent4">
                    <a:lumMod val="60000"/>
                    <a:lumOff val="40000"/>
                  </a:schemeClr>
                </a:solidFill>
                <a:latin typeface="华文中宋" pitchFamily="2" charset="-122"/>
                <a:ea typeface="华文中宋" pitchFamily="2" charset="-122"/>
              </a:rPr>
              <a:t>投保金额</a:t>
            </a:r>
            <a:r>
              <a:rPr lang="zh-CN" altLang="en-US" sz="2400" b="0" dirty="0">
                <a:solidFill>
                  <a:schemeClr val="tx2">
                    <a:lumMod val="95000"/>
                    <a:lumOff val="5000"/>
                  </a:schemeClr>
                </a:solidFill>
                <a:latin typeface="华文中宋" pitchFamily="2" charset="-122"/>
                <a:ea typeface="华文中宋" pitchFamily="2" charset="-122"/>
              </a:rPr>
              <a:t>即可。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stretch>
            <a:fillRect/>
          </a:stretch>
        </p:blipFill>
        <p:spPr bwMode="auto">
          <a:xfrm>
            <a:off x="0" y="857232"/>
            <a:ext cx="9144000"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62</a:t>
            </a:fld>
            <a:endParaRPr lang="en-US" altLang="zh-CN" dirty="0"/>
          </a:p>
        </p:txBody>
      </p:sp>
      <p:sp>
        <p:nvSpPr>
          <p:cNvPr id="7" name="圆角矩形标注 4"/>
          <p:cNvSpPr>
            <a:spLocks noChangeArrowheads="1"/>
          </p:cNvSpPr>
          <p:nvPr/>
        </p:nvSpPr>
        <p:spPr bwMode="auto">
          <a:xfrm>
            <a:off x="3286116" y="2071678"/>
            <a:ext cx="2448271" cy="1008111"/>
          </a:xfrm>
          <a:prstGeom prst="wedgeRectCallout">
            <a:avLst>
              <a:gd name="adj1" fmla="val 57197"/>
              <a:gd name="adj2" fmla="val -10654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批量业务管理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6000760" y="2428868"/>
            <a:ext cx="2428892" cy="714379"/>
          </a:xfrm>
          <a:prstGeom prst="wedgeRectCallout">
            <a:avLst>
              <a:gd name="adj1" fmla="val -47257"/>
              <a:gd name="adj2" fmla="val -1411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批量业务</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63</a:t>
            </a:fld>
            <a:endParaRPr lang="en-US" altLang="zh-CN" dirty="0"/>
          </a:p>
        </p:txBody>
      </p:sp>
      <p:sp>
        <p:nvSpPr>
          <p:cNvPr id="7" name="圆角矩形标注 4"/>
          <p:cNvSpPr>
            <a:spLocks noChangeArrowheads="1"/>
          </p:cNvSpPr>
          <p:nvPr/>
        </p:nvSpPr>
        <p:spPr bwMode="auto">
          <a:xfrm>
            <a:off x="142844" y="4286256"/>
            <a:ext cx="2500330" cy="642942"/>
          </a:xfrm>
          <a:prstGeom prst="wedgeRectCallout">
            <a:avLst>
              <a:gd name="adj1" fmla="val 32959"/>
              <a:gd name="adj2" fmla="val -1602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4.</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浏览</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圆角矩形标注 4"/>
          <p:cNvSpPr>
            <a:spLocks noChangeArrowheads="1"/>
          </p:cNvSpPr>
          <p:nvPr/>
        </p:nvSpPr>
        <p:spPr bwMode="auto">
          <a:xfrm>
            <a:off x="3857620" y="1000108"/>
            <a:ext cx="1857388" cy="857256"/>
          </a:xfrm>
          <a:prstGeom prst="wedgeRectCallout">
            <a:avLst>
              <a:gd name="adj1" fmla="val -73048"/>
              <a:gd name="adj2" fmla="val 5676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投保</a:t>
            </a:r>
            <a:r>
              <a:rPr lang="zh-CN" altLang="en-US" sz="2400" b="0" dirty="0">
                <a:solidFill>
                  <a:schemeClr val="tx2">
                    <a:lumMod val="95000"/>
                    <a:lumOff val="5000"/>
                  </a:schemeClr>
                </a:solidFill>
                <a:latin typeface="华文中宋" pitchFamily="2" charset="-122"/>
                <a:ea typeface="华文中宋" pitchFamily="2" charset="-122"/>
              </a:rPr>
              <a:t>文字栏</a:t>
            </a:r>
          </a:p>
        </p:txBody>
      </p:sp>
      <p:sp>
        <p:nvSpPr>
          <p:cNvPr id="11" name="圆角矩形标注 4"/>
          <p:cNvSpPr>
            <a:spLocks noChangeArrowheads="1"/>
          </p:cNvSpPr>
          <p:nvPr/>
        </p:nvSpPr>
        <p:spPr bwMode="auto">
          <a:xfrm>
            <a:off x="285720" y="1285860"/>
            <a:ext cx="1857388" cy="857256"/>
          </a:xfrm>
          <a:prstGeom prst="wedgeRectCallout">
            <a:avLst>
              <a:gd name="adj1" fmla="val 53463"/>
              <a:gd name="adj2" fmla="val 728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选择</a:t>
            </a:r>
            <a:r>
              <a:rPr lang="zh-CN" altLang="en-US" sz="2400" b="0" dirty="0">
                <a:solidFill>
                  <a:schemeClr val="accent4">
                    <a:lumMod val="60000"/>
                    <a:lumOff val="40000"/>
                  </a:schemeClr>
                </a:solidFill>
                <a:latin typeface="华文中宋" pitchFamily="2" charset="-122"/>
                <a:ea typeface="华文中宋" pitchFamily="2" charset="-122"/>
              </a:rPr>
              <a:t>产品名称</a:t>
            </a:r>
          </a:p>
        </p:txBody>
      </p:sp>
      <p:sp>
        <p:nvSpPr>
          <p:cNvPr id="12" name="圆角矩形标注 4"/>
          <p:cNvSpPr>
            <a:spLocks noChangeArrowheads="1"/>
          </p:cNvSpPr>
          <p:nvPr/>
        </p:nvSpPr>
        <p:spPr bwMode="auto">
          <a:xfrm>
            <a:off x="214282" y="2714620"/>
            <a:ext cx="1857388" cy="857256"/>
          </a:xfrm>
          <a:prstGeom prst="wedgeRectCallout">
            <a:avLst>
              <a:gd name="adj1" fmla="val 80368"/>
              <a:gd name="adj2" fmla="val -6354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a:solidFill>
                  <a:schemeClr val="accent4">
                    <a:lumMod val="60000"/>
                    <a:lumOff val="40000"/>
                  </a:schemeClr>
                </a:solidFill>
                <a:latin typeface="华文中宋" pitchFamily="2" charset="-122"/>
                <a:ea typeface="华文中宋" pitchFamily="2" charset="-122"/>
              </a:rPr>
              <a:t>投保金额</a:t>
            </a:r>
          </a:p>
        </p:txBody>
      </p:sp>
      <p:sp>
        <p:nvSpPr>
          <p:cNvPr id="13" name="圆角矩形标注 4"/>
          <p:cNvSpPr>
            <a:spLocks noChangeArrowheads="1"/>
          </p:cNvSpPr>
          <p:nvPr/>
        </p:nvSpPr>
        <p:spPr bwMode="auto">
          <a:xfrm>
            <a:off x="3500430" y="3214686"/>
            <a:ext cx="2448272" cy="1008112"/>
          </a:xfrm>
          <a:prstGeom prst="wedgeRectCallout">
            <a:avLst>
              <a:gd name="adj1" fmla="val -60849"/>
              <a:gd name="adj2" fmla="val -8343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或是勾选</a:t>
            </a:r>
            <a:r>
              <a:rPr lang="zh-CN" altLang="en-US" sz="2400" b="0" dirty="0">
                <a:solidFill>
                  <a:schemeClr val="accent4">
                    <a:lumMod val="60000"/>
                    <a:lumOff val="40000"/>
                  </a:schemeClr>
                </a:solidFill>
                <a:latin typeface="华文中宋" pitchFamily="2" charset="-122"/>
                <a:ea typeface="华文中宋" pitchFamily="2" charset="-122"/>
              </a:rPr>
              <a:t>以模板金额为准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12"/>
                                        </p:tgtEl>
                                        <p:attrNameLst>
                                          <p:attrName>style.visibility</p:attrName>
                                        </p:attrNameLst>
                                      </p:cBhvr>
                                      <p:to>
                                        <p:strVal val="hidden"/>
                                      </p:to>
                                    </p:set>
                                  </p:childTnLst>
                                </p:cTn>
                              </p:par>
                            </p:childTnLst>
                          </p:cTn>
                        </p:par>
                        <p:par>
                          <p:cTn id="22" fill="hold">
                            <p:stCondLst>
                              <p:cond delay="0"/>
                            </p:stCondLst>
                            <p:childTnLst>
                              <p:par>
                                <p:cTn id="23" presetID="3" presetClass="entr" presetSubtype="1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2" grpId="1" animBg="1"/>
      <p:bldP spid="1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cstate="print"/>
          <a:srcRect/>
          <a:stretch>
            <a:fillRect/>
          </a:stretch>
        </p:blipFill>
        <p:spPr bwMode="auto">
          <a:xfrm>
            <a:off x="1600200" y="1633538"/>
            <a:ext cx="5943600" cy="3590925"/>
          </a:xfrm>
          <a:prstGeom prst="rect">
            <a:avLst/>
          </a:prstGeom>
          <a:noFill/>
          <a:ln w="9525">
            <a:noFill/>
            <a:miter lim="800000"/>
            <a:headEnd/>
            <a:tailEnd/>
          </a:ln>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64</a:t>
            </a:fld>
            <a:endParaRPr lang="en-US" altLang="zh-CN" dirty="0"/>
          </a:p>
        </p:txBody>
      </p:sp>
      <p:sp>
        <p:nvSpPr>
          <p:cNvPr id="15" name="AutoShape 4"/>
          <p:cNvSpPr>
            <a:spLocks noChangeArrowheads="1"/>
          </p:cNvSpPr>
          <p:nvPr/>
        </p:nvSpPr>
        <p:spPr bwMode="auto">
          <a:xfrm>
            <a:off x="357158" y="1285860"/>
            <a:ext cx="3384550" cy="830997"/>
          </a:xfrm>
          <a:prstGeom prst="wedgeRectCallout">
            <a:avLst>
              <a:gd name="adj1" fmla="val 39790"/>
              <a:gd name="adj2" fmla="val 15101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点击左侧查找范围各项，</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找到文件所在位置。</a:t>
            </a:r>
          </a:p>
        </p:txBody>
      </p:sp>
      <p:sp>
        <p:nvSpPr>
          <p:cNvPr id="16" name="AutoShape 5"/>
          <p:cNvSpPr>
            <a:spLocks noChangeArrowheads="1"/>
          </p:cNvSpPr>
          <p:nvPr/>
        </p:nvSpPr>
        <p:spPr bwMode="auto">
          <a:xfrm>
            <a:off x="5327650" y="2500306"/>
            <a:ext cx="3030564" cy="841375"/>
          </a:xfrm>
          <a:prstGeom prst="wedgeRectCallout">
            <a:avLst>
              <a:gd name="adj1" fmla="val -47280"/>
              <a:gd name="adj2" fmla="val 10037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２</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点击要导入的批量投保模板文件名。</a:t>
            </a:r>
          </a:p>
        </p:txBody>
      </p:sp>
      <p:sp>
        <p:nvSpPr>
          <p:cNvPr id="17" name="AutoShape 6"/>
          <p:cNvSpPr>
            <a:spLocks noChangeArrowheads="1"/>
          </p:cNvSpPr>
          <p:nvPr/>
        </p:nvSpPr>
        <p:spPr bwMode="auto">
          <a:xfrm>
            <a:off x="4000496" y="5357826"/>
            <a:ext cx="2714644" cy="461665"/>
          </a:xfrm>
          <a:prstGeom prst="wedgeRectCallout">
            <a:avLst>
              <a:gd name="adj1" fmla="val 35734"/>
              <a:gd name="adj2" fmla="val -148403"/>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３</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打开</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65</a:t>
            </a:fld>
            <a:endParaRPr lang="en-US" altLang="zh-CN" dirty="0"/>
          </a:p>
        </p:txBody>
      </p:sp>
      <p:sp>
        <p:nvSpPr>
          <p:cNvPr id="7" name="圆角矩形标注 4"/>
          <p:cNvSpPr>
            <a:spLocks noChangeArrowheads="1"/>
          </p:cNvSpPr>
          <p:nvPr/>
        </p:nvSpPr>
        <p:spPr bwMode="auto">
          <a:xfrm>
            <a:off x="1214414" y="4071942"/>
            <a:ext cx="3214710" cy="500066"/>
          </a:xfrm>
          <a:prstGeom prst="wedgeRectCallout">
            <a:avLst>
              <a:gd name="adj1" fmla="val 39055"/>
              <a:gd name="adj2" fmla="val -14298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业务校验</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圆角矩形标注 4"/>
          <p:cNvSpPr>
            <a:spLocks noChangeArrowheads="1"/>
          </p:cNvSpPr>
          <p:nvPr/>
        </p:nvSpPr>
        <p:spPr bwMode="auto">
          <a:xfrm>
            <a:off x="428596" y="2714620"/>
            <a:ext cx="2428892" cy="500066"/>
          </a:xfrm>
          <a:prstGeom prst="wedgeRectCallout">
            <a:avLst>
              <a:gd name="adj1" fmla="val 43630"/>
              <a:gd name="adj2" fmla="val 12025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上传</a:t>
            </a:r>
            <a:r>
              <a:rPr lang="zh-CN" altLang="en-US" sz="2400" b="0" dirty="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4500562" y="2500306"/>
            <a:ext cx="3071834" cy="500066"/>
          </a:xfrm>
          <a:prstGeom prst="wedgeRectCallout">
            <a:avLst>
              <a:gd name="adj1" fmla="val -27056"/>
              <a:gd name="adj2" fmla="val 1589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业务办理</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pic>
        <p:nvPicPr>
          <p:cNvPr id="5122" name="Picture 2"/>
          <p:cNvPicPr>
            <a:picLocks noChangeAspect="1" noChangeArrowheads="1"/>
          </p:cNvPicPr>
          <p:nvPr/>
        </p:nvPicPr>
        <p:blipFill>
          <a:blip r:embed="rId3" cstate="print"/>
          <a:srcRect/>
          <a:stretch>
            <a:fillRect/>
          </a:stretch>
        </p:blipFill>
        <p:spPr bwMode="auto">
          <a:xfrm>
            <a:off x="3471863" y="2471738"/>
            <a:ext cx="2200275" cy="1914525"/>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66</a:t>
            </a:fld>
            <a:endParaRPr lang="en-US" altLang="zh-CN" dirty="0"/>
          </a:p>
        </p:txBody>
      </p:sp>
      <p:sp>
        <p:nvSpPr>
          <p:cNvPr id="7" name="圆角矩形标注 4"/>
          <p:cNvSpPr>
            <a:spLocks noChangeArrowheads="1"/>
          </p:cNvSpPr>
          <p:nvPr/>
        </p:nvSpPr>
        <p:spPr bwMode="auto">
          <a:xfrm>
            <a:off x="4929190" y="4572008"/>
            <a:ext cx="2500330" cy="500066"/>
          </a:xfrm>
          <a:prstGeom prst="wedgeRectCallout">
            <a:avLst>
              <a:gd name="adj1" fmla="val -41742"/>
              <a:gd name="adj2" fmla="val -1599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确定</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圆角矩形标注 4"/>
          <p:cNvSpPr>
            <a:spLocks noChangeArrowheads="1"/>
          </p:cNvSpPr>
          <p:nvPr/>
        </p:nvSpPr>
        <p:spPr bwMode="auto">
          <a:xfrm>
            <a:off x="5000628" y="2071678"/>
            <a:ext cx="2428892" cy="500066"/>
          </a:xfrm>
          <a:prstGeom prst="wedgeRectCallout">
            <a:avLst>
              <a:gd name="adj1" fmla="val -63619"/>
              <a:gd name="adj2" fmla="val 1649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查看导入结果</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3635896" y="2996952"/>
            <a:ext cx="1800225" cy="419100"/>
          </a:xfrm>
          <a:prstGeom prst="rect">
            <a:avLst/>
          </a:prstGeom>
          <a:noFill/>
          <a:ln w="9525">
            <a:noFill/>
            <a:miter lim="800000"/>
            <a:headEnd/>
            <a:tailEnd/>
          </a:ln>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67</a:t>
            </a:fld>
            <a:endParaRPr lang="en-US" altLang="zh-CN" dirty="0"/>
          </a:p>
        </p:txBody>
      </p:sp>
      <p:sp>
        <p:nvSpPr>
          <p:cNvPr id="12" name="AutoShape 3"/>
          <p:cNvSpPr>
            <a:spLocks noChangeArrowheads="1"/>
          </p:cNvSpPr>
          <p:nvPr/>
        </p:nvSpPr>
        <p:spPr bwMode="auto">
          <a:xfrm>
            <a:off x="3707904" y="4149080"/>
            <a:ext cx="4608512" cy="1200329"/>
          </a:xfrm>
          <a:prstGeom prst="wedgeRectCallout">
            <a:avLst>
              <a:gd name="adj1" fmla="val -41088"/>
              <a:gd name="adj2" fmla="val -11664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批量投保处理结果</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下载链接</a:t>
            </a:r>
            <a:r>
              <a:rPr kumimoji="0" lang="zh-CN" altLang="en-US" sz="2400" b="1"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目标另存为</a:t>
            </a:r>
            <a:r>
              <a:rPr kumimoji="0" lang="en-US" altLang="zh-CN"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p>
        </p:txBody>
      </p:sp>
      <p:sp>
        <p:nvSpPr>
          <p:cNvPr id="10" name="圆角矩形标注 4"/>
          <p:cNvSpPr>
            <a:spLocks noChangeArrowheads="1"/>
          </p:cNvSpPr>
          <p:nvPr/>
        </p:nvSpPr>
        <p:spPr bwMode="auto">
          <a:xfrm>
            <a:off x="827584" y="1916832"/>
            <a:ext cx="2500330" cy="1224136"/>
          </a:xfrm>
          <a:prstGeom prst="wedgeRectCallout">
            <a:avLst>
              <a:gd name="adj1" fmla="val 65473"/>
              <a:gd name="adj2" fmla="val 4572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如有导入失败，请点击</a:t>
            </a:r>
            <a:r>
              <a:rPr lang="zh-CN" altLang="en-US" sz="2400" b="0" dirty="0">
                <a:solidFill>
                  <a:schemeClr val="accent4">
                    <a:lumMod val="60000"/>
                    <a:lumOff val="40000"/>
                  </a:schemeClr>
                </a:solidFill>
                <a:latin typeface="华文中宋" pitchFamily="2" charset="-122"/>
                <a:ea typeface="华文中宋" pitchFamily="2" charset="-122"/>
              </a:rPr>
              <a:t>处理结果下载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pic>
        <p:nvPicPr>
          <p:cNvPr id="5122" name="Picture 2"/>
          <p:cNvPicPr>
            <a:picLocks noChangeAspect="1" noChangeArrowheads="1"/>
          </p:cNvPicPr>
          <p:nvPr/>
        </p:nvPicPr>
        <p:blipFill>
          <a:blip r:embed="rId3" cstate="print"/>
          <a:srcRect/>
          <a:stretch>
            <a:fillRect/>
          </a:stretch>
        </p:blipFill>
        <p:spPr bwMode="auto">
          <a:xfrm>
            <a:off x="1331640" y="1628800"/>
            <a:ext cx="6524625" cy="3981450"/>
          </a:xfrm>
          <a:prstGeom prst="rect">
            <a:avLst/>
          </a:prstGeom>
          <a:noFill/>
          <a:ln w="9525">
            <a:noFill/>
            <a:miter lim="800000"/>
            <a:headEnd/>
            <a:tailEnd/>
          </a:ln>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68</a:t>
            </a:fld>
            <a:endParaRPr lang="en-US" altLang="zh-CN" dirty="0"/>
          </a:p>
        </p:txBody>
      </p:sp>
      <p:sp>
        <p:nvSpPr>
          <p:cNvPr id="14"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选择要保存的位置。</a:t>
            </a:r>
          </a:p>
        </p:txBody>
      </p:sp>
      <p:sp>
        <p:nvSpPr>
          <p:cNvPr id="15" name="AutoShape 5"/>
          <p:cNvSpPr>
            <a:spLocks noChangeArrowheads="1"/>
          </p:cNvSpPr>
          <p:nvPr/>
        </p:nvSpPr>
        <p:spPr bwMode="auto">
          <a:xfrm>
            <a:off x="214282" y="5357826"/>
            <a:ext cx="3240087" cy="841375"/>
          </a:xfrm>
          <a:prstGeom prst="wedgeRectCallout">
            <a:avLst>
              <a:gd name="adj1" fmla="val 39084"/>
              <a:gd name="adj2" fmla="val -12382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6" name="AutoShape 6"/>
          <p:cNvSpPr>
            <a:spLocks noChangeArrowheads="1"/>
          </p:cNvSpPr>
          <p:nvPr/>
        </p:nvSpPr>
        <p:spPr bwMode="auto">
          <a:xfrm>
            <a:off x="6228184" y="4221088"/>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 y="857232"/>
            <a:ext cx="9144063"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69</a:t>
            </a:fld>
            <a:endParaRPr lang="en-US" altLang="zh-CN" dirty="0"/>
          </a:p>
        </p:txBody>
      </p:sp>
      <p:sp>
        <p:nvSpPr>
          <p:cNvPr id="9" name="AutoShape 4"/>
          <p:cNvSpPr>
            <a:spLocks noChangeArrowheads="1"/>
          </p:cNvSpPr>
          <p:nvPr/>
        </p:nvSpPr>
        <p:spPr bwMode="auto">
          <a:xfrm>
            <a:off x="500034" y="2357430"/>
            <a:ext cx="2786082" cy="1200329"/>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lang="zh-CN" altLang="en-US" sz="2400" b="0" kern="0" dirty="0">
                <a:solidFill>
                  <a:sysClr val="windowText" lastClr="000000"/>
                </a:solidFill>
                <a:latin typeface="华文中宋" pitchFamily="2" charset="-122"/>
                <a:ea typeface="华文中宋" pitchFamily="2" charset="-122"/>
              </a:rPr>
              <a:t>双击打开刚下载的</a:t>
            </a:r>
            <a:r>
              <a:rPr lang="zh-CN" altLang="en-US" sz="2400" b="0" kern="0" dirty="0">
                <a:solidFill>
                  <a:schemeClr val="accent4">
                    <a:lumMod val="60000"/>
                    <a:lumOff val="40000"/>
                  </a:schemeClr>
                </a:solidFill>
                <a:latin typeface="华文中宋" pitchFamily="2" charset="-122"/>
                <a:ea typeface="华文中宋" pitchFamily="2" charset="-122"/>
              </a:rPr>
              <a:t>批量投保失败人员名单</a:t>
            </a:r>
            <a:r>
              <a:rPr lang="zh-CN" altLang="en-US" sz="2400" b="0" kern="0" dirty="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500034" y="2500306"/>
            <a:ext cx="7929618" cy="3026707"/>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4098" name="标题 1"/>
          <p:cNvSpPr>
            <a:spLocks noGrp="1"/>
          </p:cNvSpPr>
          <p:nvPr>
            <p:ph type="title"/>
          </p:nvPr>
        </p:nvSpPr>
        <p:spPr/>
        <p:txBody>
          <a:bodyPr/>
          <a:lstStyle/>
          <a:p>
            <a:r>
              <a:rPr lang="en-US" altLang="zh-CN" dirty="0">
                <a:latin typeface="宋体" pitchFamily="2" charset="-122"/>
                <a:ea typeface="宋体" pitchFamily="2" charset="-122"/>
                <a:sym typeface="+mn-ea"/>
              </a:rPr>
              <a:t>1.</a:t>
            </a:r>
            <a:r>
              <a:rPr lang="zh-CN" altLang="en-US" dirty="0">
                <a:ea typeface="宋体" pitchFamily="2" charset="-122"/>
                <a:sym typeface="+mn-ea"/>
              </a:rPr>
              <a:t>系统使用环境</a:t>
            </a:r>
            <a:endParaRPr lang="zh-CN" altLang="en-US" dirty="0">
              <a:ea typeface="宋体" pitchFamily="2" charset="-122"/>
            </a:endParaRPr>
          </a:p>
        </p:txBody>
      </p:sp>
      <p:sp>
        <p:nvSpPr>
          <p:cNvPr id="4099" name="内容占位符 2"/>
          <p:cNvSpPr>
            <a:spLocks noGrp="1"/>
          </p:cNvSpPr>
          <p:nvPr>
            <p:ph idx="1"/>
          </p:nvPr>
        </p:nvSpPr>
        <p:spPr>
          <a:xfrm>
            <a:off x="107504" y="1152525"/>
            <a:ext cx="903649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2.</a:t>
            </a:r>
            <a:r>
              <a:rPr lang="zh-CN" altLang="en-US" dirty="0">
                <a:solidFill>
                  <a:schemeClr val="tx1">
                    <a:lumMod val="50000"/>
                  </a:schemeClr>
                </a:solidFill>
                <a:latin typeface="宋体" pitchFamily="2" charset="-122"/>
                <a:ea typeface="宋体" pitchFamily="2" charset="-122"/>
              </a:rPr>
              <a:t>使用</a:t>
            </a:r>
            <a:r>
              <a:rPr lang="en-US" altLang="zh-CN" dirty="0">
                <a:solidFill>
                  <a:schemeClr val="tx1">
                    <a:lumMod val="50000"/>
                  </a:schemeClr>
                </a:solidFill>
                <a:latin typeface="宋体" pitchFamily="2" charset="-122"/>
                <a:ea typeface="宋体" pitchFamily="2" charset="-122"/>
              </a:rPr>
              <a:t>360</a:t>
            </a:r>
            <a:r>
              <a:rPr lang="zh-CN" altLang="en-US" dirty="0">
                <a:solidFill>
                  <a:schemeClr val="tx1">
                    <a:lumMod val="50000"/>
                  </a:schemeClr>
                </a:solidFill>
                <a:latin typeface="宋体" pitchFamily="2" charset="-122"/>
                <a:ea typeface="宋体" pitchFamily="2" charset="-122"/>
              </a:rPr>
              <a:t>浏览器必须开启“极速”模式，其他模式下会有部分功能界面显示不出来的情况。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dirty="0">
                <a:ln>
                  <a:noFill/>
                </a:ln>
                <a:solidFill>
                  <a:srgbClr val="FFFFFF"/>
                </a:solidFill>
                <a:effectLst/>
                <a:uLnTx/>
                <a:uFillTx/>
                <a:latin typeface="Verdana"/>
                <a:ea typeface="宋体"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8" name="矩形标注 7"/>
          <p:cNvSpPr>
            <a:spLocks noChangeArrowheads="1"/>
          </p:cNvSpPr>
          <p:nvPr/>
        </p:nvSpPr>
        <p:spPr bwMode="auto">
          <a:xfrm>
            <a:off x="6286512" y="4214818"/>
            <a:ext cx="2714644" cy="1285884"/>
          </a:xfrm>
          <a:prstGeom prst="wedgeRectCallout">
            <a:avLst>
              <a:gd name="adj1" fmla="val 16649"/>
              <a:gd name="adj2" fmla="val -14880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可以通过点击模式切换开关，切换到极速模式</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rPr>
              <a:t>。</a:t>
            </a:r>
            <a:endParaRPr kumimoji="0" lang="zh-CN" altLang="en-US" sz="2600" b="0" i="0" u="none" strike="noStrike" kern="0" cap="none" spc="0" normalizeH="0" baseline="0" noProof="0" dirty="0">
              <a:ln>
                <a:noFill/>
              </a:ln>
              <a:solidFill>
                <a:srgbClr val="163794"/>
              </a:solidFill>
              <a:effectLst/>
              <a:uLnTx/>
              <a:uFillTx/>
              <a:latin typeface="宋体" pitchFamily="2" charset="-122"/>
              <a:ea typeface="宋体" pitchFamily="2" charset="-122"/>
              <a:cs typeface="+mn-cs"/>
            </a:endParaRPr>
          </a:p>
        </p:txBody>
      </p:sp>
    </p:spTree>
    <p:extLst>
      <p:ext uri="{BB962C8B-B14F-4D97-AF65-F5344CB8AC3E}">
        <p14:creationId xmlns:p14="http://schemas.microsoft.com/office/powerpoint/2010/main" val="2193467441"/>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42844" y="1000108"/>
            <a:ext cx="8258175" cy="3981450"/>
          </a:xfrm>
          <a:prstGeom prst="rect">
            <a:avLst/>
          </a:prstGeom>
          <a:noFill/>
          <a:ln w="9525">
            <a:solidFill>
              <a:schemeClr val="bg2">
                <a:lumMod val="50000"/>
              </a:schemeClr>
            </a:solidFill>
            <a:miter lim="800000"/>
            <a:headEnd/>
            <a:tailEnd/>
          </a:ln>
          <a:effectLst>
            <a:outerShdw blurRad="50800" dist="38100" dir="5400000" algn="t" rotWithShape="0">
              <a:prstClr val="black">
                <a:alpha val="40000"/>
              </a:prstClr>
            </a:outerShdw>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70</a:t>
            </a:fld>
            <a:endParaRPr lang="en-US" altLang="zh-CN" dirty="0"/>
          </a:p>
        </p:txBody>
      </p:sp>
      <p:sp>
        <p:nvSpPr>
          <p:cNvPr id="7" name="矩形标注 6"/>
          <p:cNvSpPr>
            <a:spLocks noChangeArrowheads="1"/>
          </p:cNvSpPr>
          <p:nvPr/>
        </p:nvSpPr>
        <p:spPr bwMode="auto">
          <a:xfrm>
            <a:off x="4929190" y="4143380"/>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kern="0" dirty="0">
                <a:solidFill>
                  <a:schemeClr val="accent4">
                    <a:lumMod val="60000"/>
                    <a:lumOff val="40000"/>
                  </a:schemeClr>
                </a:solidFill>
                <a:latin typeface="华文中宋" pitchFamily="2" charset="-122"/>
                <a:ea typeface="华文中宋" pitchFamily="2" charset="-122"/>
              </a:rPr>
              <a:t>批量投保失败人员名单</a:t>
            </a:r>
            <a:r>
              <a:rPr lang="en-US" altLang="zh-CN" sz="2400" b="0" dirty="0">
                <a:solidFill>
                  <a:schemeClr val="tx2">
                    <a:lumMod val="95000"/>
                    <a:lumOff val="5000"/>
                  </a:schemeClr>
                </a:solidFill>
                <a:latin typeface="华文中宋" pitchFamily="2" charset="-122"/>
                <a:ea typeface="华文中宋" pitchFamily="2" charset="-122"/>
              </a:rPr>
              <a:t>Excel</a:t>
            </a:r>
            <a:r>
              <a:rPr lang="zh-CN" altLang="en-US" sz="2400" b="0" dirty="0">
                <a:solidFill>
                  <a:schemeClr val="tx2">
                    <a:lumMod val="95000"/>
                    <a:lumOff val="5000"/>
                  </a:schemeClr>
                </a:solidFill>
                <a:latin typeface="华文中宋" pitchFamily="2" charset="-122"/>
                <a:ea typeface="华文中宋" pitchFamily="2" charset="-122"/>
              </a:rPr>
              <a:t>文件里面会显示出没有投保成功人员名单及原因。</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71</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保单管理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修改、删除投保单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修改、删除投保单</a:t>
            </a:r>
          </a:p>
        </p:txBody>
      </p:sp>
      <p:sp>
        <p:nvSpPr>
          <p:cNvPr id="4" name="日期占位符 3"/>
          <p:cNvSpPr>
            <a:spLocks noGrp="1"/>
          </p:cNvSpPr>
          <p:nvPr>
            <p:ph type="dt" sz="quarter" idx="10"/>
          </p:nvPr>
        </p:nvSpPr>
        <p:spPr/>
        <p:txBody>
          <a:bodyPr/>
          <a:lstStyle/>
          <a:p>
            <a:pPr>
              <a:defRPr/>
            </a:pPr>
            <a:r>
              <a:rPr lang="en-US" altLang="zh-CN" dirty="0"/>
              <a:t>www.bjzghzbx.com                                                                                                                                                                      </a:t>
            </a:r>
            <a:fld id="{D83201AB-C42F-4E69-8F7A-1DDD39A6AEA0}" type="slidenum">
              <a:rPr lang="zh-CN" altLang="en-US" smtClean="0"/>
              <a:pPr>
                <a:defRPr/>
              </a:pPr>
              <a:t>72</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保单</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投保</a:t>
            </a:r>
            <a:r>
              <a:rPr lang="zh-CN" altLang="en-US" sz="2400" b="0" dirty="0">
                <a:solidFill>
                  <a:schemeClr val="tx1">
                    <a:lumMod val="60000"/>
                    <a:lumOff val="40000"/>
                  </a:schemeClr>
                </a:solidFill>
                <a:latin typeface="华文中宋" pitchFamily="2" charset="-122"/>
                <a:ea typeface="华文中宋" pitchFamily="2" charset="-122"/>
              </a:rPr>
              <a:t>管理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修改、删除投保单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0CB6940-2518-4471-B7EB-068A8436D1C9}" type="slidenum">
              <a:rPr lang="zh-CN" altLang="en-US" smtClean="0"/>
              <a:pPr>
                <a:defRPr/>
              </a:pPr>
              <a:t>73</a:t>
            </a:fld>
            <a:endParaRPr lang="en-US" altLang="zh-CN" dirty="0"/>
          </a:p>
        </p:txBody>
      </p:sp>
      <p:sp>
        <p:nvSpPr>
          <p:cNvPr id="8" name="矩形 7"/>
          <p:cNvSpPr/>
          <p:nvPr/>
        </p:nvSpPr>
        <p:spPr bwMode="auto">
          <a:xfrm>
            <a:off x="395536" y="1988840"/>
            <a:ext cx="7344816" cy="165618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9" name="AutoShape 4"/>
          <p:cNvSpPr>
            <a:spLocks noChangeArrowheads="1"/>
          </p:cNvSpPr>
          <p:nvPr/>
        </p:nvSpPr>
        <p:spPr bwMode="auto">
          <a:xfrm>
            <a:off x="539552" y="4005064"/>
            <a:ext cx="3528367" cy="1569660"/>
          </a:xfrm>
          <a:prstGeom prst="wedgeRectCallout">
            <a:avLst>
              <a:gd name="adj1" fmla="val 40876"/>
              <a:gd name="adj2" fmla="val -8922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输入将要</a:t>
            </a:r>
            <a:r>
              <a:rPr lang="zh-CN" altLang="en-US" sz="2400" dirty="0">
                <a:solidFill>
                  <a:schemeClr val="tx2">
                    <a:lumMod val="95000"/>
                    <a:lumOff val="5000"/>
                  </a:schemeClr>
                </a:solidFill>
                <a:latin typeface="宋体" pitchFamily="2" charset="-122"/>
                <a:ea typeface="宋体" pitchFamily="2" charset="-122"/>
              </a:rPr>
              <a:t>修改或删除的会员投保查询条件，如：身份证号、选择状态、产品名称等</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0" name="AutoShape 5"/>
          <p:cNvSpPr>
            <a:spLocks noChangeArrowheads="1"/>
          </p:cNvSpPr>
          <p:nvPr/>
        </p:nvSpPr>
        <p:spPr bwMode="auto">
          <a:xfrm>
            <a:off x="1835696" y="1052736"/>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1" name="Text Box 3"/>
          <p:cNvSpPr txBox="1">
            <a:spLocks noChangeArrowheads="1"/>
          </p:cNvSpPr>
          <p:nvPr/>
        </p:nvSpPr>
        <p:spPr bwMode="auto">
          <a:xfrm>
            <a:off x="4283968" y="5013176"/>
            <a:ext cx="4660024" cy="1384995"/>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a:t>
            </a:r>
            <a:r>
              <a:rPr lang="zh-CN" altLang="en-US" sz="2800" dirty="0">
                <a:solidFill>
                  <a:schemeClr val="tx2">
                    <a:lumMod val="95000"/>
                    <a:lumOff val="5000"/>
                  </a:schemeClr>
                </a:solidFill>
                <a:latin typeface="宋体" pitchFamily="2" charset="-122"/>
                <a:ea typeface="宋体" pitchFamily="2" charset="-122"/>
              </a:rPr>
              <a:t>只可以修改、删除新建或打回状态的会员投保信息</a:t>
            </a:r>
            <a:r>
              <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srcRect/>
          <a:stretch>
            <a:fillRect/>
          </a:stretch>
        </p:blipFill>
        <p:spPr bwMode="auto">
          <a:xfrm>
            <a:off x="0" y="836712"/>
            <a:ext cx="914702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修改、删除投保单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8084421-939C-4D9C-BE4B-E4A9D48D07D5}" type="slidenum">
              <a:rPr lang="zh-CN" altLang="en-US" smtClean="0"/>
              <a:pPr>
                <a:defRPr/>
              </a:pPr>
              <a:t>74</a:t>
            </a:fld>
            <a:endParaRPr lang="en-US" altLang="zh-CN" dirty="0"/>
          </a:p>
        </p:txBody>
      </p:sp>
      <p:sp>
        <p:nvSpPr>
          <p:cNvPr id="6" name="矩形标注 5"/>
          <p:cNvSpPr>
            <a:spLocks noChangeArrowheads="1"/>
          </p:cNvSpPr>
          <p:nvPr/>
        </p:nvSpPr>
        <p:spPr bwMode="auto">
          <a:xfrm>
            <a:off x="1547664" y="4725144"/>
            <a:ext cx="4143404" cy="1071570"/>
          </a:xfrm>
          <a:prstGeom prst="wedgeRectCallout">
            <a:avLst>
              <a:gd name="adj1" fmla="val -68991"/>
              <a:gd name="adj2" fmla="val -509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600" b="0" dirty="0">
                <a:solidFill>
                  <a:schemeClr val="tx2">
                    <a:lumMod val="95000"/>
                    <a:lumOff val="5000"/>
                  </a:schemeClr>
                </a:solidFill>
                <a:latin typeface="华文中宋" pitchFamily="2" charset="-122"/>
                <a:ea typeface="华文中宋" pitchFamily="2" charset="-122"/>
              </a:rPr>
              <a:t>点击查询结果中的</a:t>
            </a:r>
            <a:r>
              <a:rPr lang="zh-CN" altLang="en-US" sz="2600" b="0" dirty="0">
                <a:solidFill>
                  <a:schemeClr val="accent4">
                    <a:lumMod val="60000"/>
                    <a:lumOff val="40000"/>
                  </a:schemeClr>
                </a:solidFill>
                <a:latin typeface="华文中宋" pitchFamily="2" charset="-122"/>
                <a:ea typeface="华文中宋" pitchFamily="2" charset="-122"/>
              </a:rPr>
              <a:t>会员编号</a:t>
            </a:r>
            <a:r>
              <a:rPr lang="zh-CN" altLang="en-US" sz="2600" b="0" dirty="0">
                <a:solidFill>
                  <a:schemeClr val="tx2">
                    <a:lumMod val="95000"/>
                    <a:lumOff val="5000"/>
                  </a:schemeClr>
                </a:solidFill>
                <a:latin typeface="华文中宋" pitchFamily="2" charset="-122"/>
                <a:ea typeface="华文中宋" pitchFamily="2" charset="-122"/>
              </a:rPr>
              <a:t>进入修改、删除界面。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修改、删除投保单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8084421-939C-4D9C-BE4B-E4A9D48D07D5}" type="slidenum">
              <a:rPr lang="zh-CN" altLang="en-US" smtClean="0"/>
              <a:pPr>
                <a:defRPr/>
              </a:pPr>
              <a:t>75</a:t>
            </a:fld>
            <a:endParaRPr lang="en-US" altLang="zh-CN" dirty="0"/>
          </a:p>
        </p:txBody>
      </p:sp>
      <p:sp>
        <p:nvSpPr>
          <p:cNvPr id="7" name="矩形 6"/>
          <p:cNvSpPr/>
          <p:nvPr/>
        </p:nvSpPr>
        <p:spPr bwMode="auto">
          <a:xfrm>
            <a:off x="2123728" y="3140968"/>
            <a:ext cx="4929222" cy="21602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 name="AutoShape 3"/>
          <p:cNvSpPr>
            <a:spLocks noChangeArrowheads="1"/>
          </p:cNvSpPr>
          <p:nvPr/>
        </p:nvSpPr>
        <p:spPr bwMode="auto">
          <a:xfrm>
            <a:off x="395536" y="5517232"/>
            <a:ext cx="3528392" cy="830997"/>
          </a:xfrm>
          <a:prstGeom prst="wedgeRectCallout">
            <a:avLst>
              <a:gd name="adj1" fmla="val 38204"/>
              <a:gd name="adj2" fmla="val -9204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修改会员投保的相应资料。带*号为必填项。</a:t>
            </a:r>
          </a:p>
        </p:txBody>
      </p:sp>
      <p:sp>
        <p:nvSpPr>
          <p:cNvPr id="9" name="AutoShape 5"/>
          <p:cNvSpPr>
            <a:spLocks noChangeArrowheads="1"/>
          </p:cNvSpPr>
          <p:nvPr/>
        </p:nvSpPr>
        <p:spPr bwMode="auto">
          <a:xfrm>
            <a:off x="2123728" y="1556792"/>
            <a:ext cx="2857520" cy="830997"/>
          </a:xfrm>
          <a:prstGeom prst="wedgeRectCallout">
            <a:avLst>
              <a:gd name="adj1" fmla="val 53773"/>
              <a:gd name="adj2" fmla="val 11867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修改完成后，点击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保存并退出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0" name="AutoShape 6"/>
          <p:cNvSpPr>
            <a:spLocks noChangeArrowheads="1"/>
          </p:cNvSpPr>
          <p:nvPr/>
        </p:nvSpPr>
        <p:spPr bwMode="auto">
          <a:xfrm>
            <a:off x="5292080" y="1556792"/>
            <a:ext cx="3500462" cy="830997"/>
          </a:xfrm>
          <a:prstGeom prst="wedgeRectCallout">
            <a:avLst>
              <a:gd name="adj1" fmla="val -29896"/>
              <a:gd name="adj2" fmla="val 11904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删除</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按钮，即将该会员投保单删除。</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8"/>
                                        </p:tgtEl>
                                        <p:attrNameLst>
                                          <p:attrName>style.visibility</p:attrName>
                                        </p:attrNameLst>
                                      </p:cBhvr>
                                      <p:to>
                                        <p:strVal val="hidden"/>
                                      </p:to>
                                    </p:set>
                                  </p:childTnLst>
                                </p:cTn>
                              </p:par>
                            </p:childTnLst>
                          </p:cTn>
                        </p:par>
                        <p:par>
                          <p:cTn id="20" fill="hold">
                            <p:stCondLst>
                              <p:cond delay="0"/>
                            </p:stCondLst>
                            <p:childTnLst>
                              <p:par>
                                <p:cTn id="21" presetID="1" presetClass="exit" presetSubtype="0" fill="hold" grpId="1" nodeType="after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par>
                          <p:cTn id="23" fill="hold">
                            <p:stCondLst>
                              <p:cond delay="0"/>
                            </p:stCondLst>
                            <p:childTnLst>
                              <p:par>
                                <p:cTn id="24" presetID="1" presetClass="exit" presetSubtype="0" fill="hold" grpId="1" nodeType="afterEffect">
                                  <p:stCondLst>
                                    <p:cond delay="0"/>
                                  </p:stCondLst>
                                  <p:childTnLst>
                                    <p:set>
                                      <p:cBhvr>
                                        <p:cTn id="25" dur="1" fill="hold">
                                          <p:stCondLst>
                                            <p:cond delay="0"/>
                                          </p:stCondLst>
                                        </p:cTn>
                                        <p:tgtEl>
                                          <p:spTgt spid="7"/>
                                        </p:tgtEl>
                                        <p:attrNameLst>
                                          <p:attrName>style.visibility</p:attrName>
                                        </p:attrNameLst>
                                      </p:cBhvr>
                                      <p:to>
                                        <p:strVal val="hidden"/>
                                      </p:to>
                                    </p:se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76</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保单管理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会员投保信息上报</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会员投保信息上报</a:t>
            </a:r>
          </a:p>
        </p:txBody>
      </p:sp>
      <p:sp>
        <p:nvSpPr>
          <p:cNvPr id="4" name="日期占位符 3"/>
          <p:cNvSpPr>
            <a:spLocks noGrp="1"/>
          </p:cNvSpPr>
          <p:nvPr>
            <p:ph type="dt" sz="quarter" idx="10"/>
          </p:nvPr>
        </p:nvSpPr>
        <p:spPr/>
        <p:txBody>
          <a:bodyPr/>
          <a:lstStyle/>
          <a:p>
            <a:pPr>
              <a:defRPr/>
            </a:pPr>
            <a:r>
              <a:rPr lang="en-US" altLang="zh-CN" dirty="0"/>
              <a:t>www.bjzghzbx.com                                                                                                                                                                      </a:t>
            </a:r>
            <a:fld id="{D83201AB-C42F-4E69-8F7A-1DDD39A6AEA0}" type="slidenum">
              <a:rPr lang="zh-CN" altLang="en-US" smtClean="0"/>
              <a:pPr>
                <a:defRPr/>
              </a:pPr>
              <a:t>77</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保单</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投保</a:t>
            </a:r>
            <a:r>
              <a:rPr lang="zh-CN" altLang="en-US" sz="2400" b="0" dirty="0">
                <a:solidFill>
                  <a:schemeClr val="tx1">
                    <a:lumMod val="60000"/>
                    <a:lumOff val="40000"/>
                  </a:schemeClr>
                </a:solidFill>
                <a:latin typeface="华文中宋" pitchFamily="2" charset="-122"/>
                <a:ea typeface="华文中宋" pitchFamily="2" charset="-122"/>
              </a:rPr>
              <a:t>管理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会员投保信息上报</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0CB6940-2518-4471-B7EB-068A8436D1C9}" type="slidenum">
              <a:rPr lang="zh-CN" altLang="en-US" smtClean="0"/>
              <a:pPr>
                <a:defRPr/>
              </a:pPr>
              <a:t>78</a:t>
            </a:fld>
            <a:endParaRPr lang="en-US" altLang="zh-CN" dirty="0"/>
          </a:p>
        </p:txBody>
      </p:sp>
      <p:sp>
        <p:nvSpPr>
          <p:cNvPr id="12" name="AutoShape 4"/>
          <p:cNvSpPr>
            <a:spLocks noChangeArrowheads="1"/>
          </p:cNvSpPr>
          <p:nvPr/>
        </p:nvSpPr>
        <p:spPr bwMode="auto">
          <a:xfrm>
            <a:off x="971600" y="2996952"/>
            <a:ext cx="3024187" cy="841375"/>
          </a:xfrm>
          <a:prstGeom prst="wedgeRectCallout">
            <a:avLst>
              <a:gd name="adj1" fmla="val -35300"/>
              <a:gd name="adj2" fmla="val -15649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选择状态</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
        <p:nvSpPr>
          <p:cNvPr id="13" name="AutoShape 5"/>
          <p:cNvSpPr>
            <a:spLocks noChangeArrowheads="1"/>
          </p:cNvSpPr>
          <p:nvPr/>
        </p:nvSpPr>
        <p:spPr bwMode="auto">
          <a:xfrm>
            <a:off x="2411760" y="908720"/>
            <a:ext cx="2808288" cy="841375"/>
          </a:xfrm>
          <a:prstGeom prst="wedgeRectCallout">
            <a:avLst>
              <a:gd name="adj1" fmla="val -68497"/>
              <a:gd name="adj2" fmla="val 57944"/>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4" name="AutoShape 7"/>
          <p:cNvSpPr>
            <a:spLocks noChangeArrowheads="1"/>
          </p:cNvSpPr>
          <p:nvPr/>
        </p:nvSpPr>
        <p:spPr bwMode="auto">
          <a:xfrm>
            <a:off x="5148064" y="3140968"/>
            <a:ext cx="3529012" cy="841375"/>
          </a:xfrm>
          <a:prstGeom prst="wedgeRectCallout">
            <a:avLst>
              <a:gd name="adj1" fmla="val -36377"/>
              <a:gd name="adj2" fmla="val -14863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用鼠标选择</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产品名称</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险种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0" y="836712"/>
            <a:ext cx="9118833"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会员投保信息上报</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8084421-939C-4D9C-BE4B-E4A9D48D07D5}" type="slidenum">
              <a:rPr lang="zh-CN" altLang="en-US" smtClean="0"/>
              <a:pPr>
                <a:defRPr/>
              </a:pPr>
              <a:t>79</a:t>
            </a:fld>
            <a:endParaRPr lang="en-US" altLang="zh-CN" dirty="0"/>
          </a:p>
        </p:txBody>
      </p:sp>
      <p:sp>
        <p:nvSpPr>
          <p:cNvPr id="6" name="AutoShape 5"/>
          <p:cNvSpPr>
            <a:spLocks noChangeArrowheads="1"/>
          </p:cNvSpPr>
          <p:nvPr/>
        </p:nvSpPr>
        <p:spPr bwMode="auto">
          <a:xfrm>
            <a:off x="2843808" y="2060848"/>
            <a:ext cx="2160240" cy="830997"/>
          </a:xfrm>
          <a:prstGeom prst="wedgeRectCallout">
            <a:avLst>
              <a:gd name="adj1" fmla="val -48486"/>
              <a:gd name="adj2" fmla="val -7722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汇总金额</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7" name="AutoShape 5"/>
          <p:cNvSpPr>
            <a:spLocks noChangeArrowheads="1"/>
          </p:cNvSpPr>
          <p:nvPr/>
        </p:nvSpPr>
        <p:spPr bwMode="auto">
          <a:xfrm>
            <a:off x="5652120" y="2348880"/>
            <a:ext cx="2808288" cy="830997"/>
          </a:xfrm>
          <a:prstGeom prst="wedgeRectCallout">
            <a:avLst>
              <a:gd name="adj1" fmla="val -6089"/>
              <a:gd name="adj2" fmla="val -10358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当前查询结果上报</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8" name="AutoShape 5"/>
          <p:cNvSpPr>
            <a:spLocks noChangeArrowheads="1"/>
          </p:cNvSpPr>
          <p:nvPr/>
        </p:nvSpPr>
        <p:spPr bwMode="auto">
          <a:xfrm>
            <a:off x="2267744" y="3212976"/>
            <a:ext cx="2592288" cy="1200329"/>
          </a:xfrm>
          <a:prstGeom prst="wedgeRectCallout">
            <a:avLst>
              <a:gd name="adj1" fmla="val -73122"/>
              <a:gd name="adj2" fmla="val -605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lang="zh-CN" altLang="en-US" sz="2400" b="0" kern="0" dirty="0">
                <a:solidFill>
                  <a:sysClr val="windowText" lastClr="000000"/>
                </a:solidFill>
                <a:latin typeface="华文中宋" pitchFamily="2" charset="-122"/>
                <a:ea typeface="华文中宋" pitchFamily="2" charset="-122"/>
              </a:rPr>
              <a:t>认真核查即将上报会员投保总数与明细</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785918" y="2928934"/>
            <a:ext cx="5428674"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cs typeface="+mn-cs"/>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ea typeface="+mn-ea"/>
                  <a:cs typeface="+mn-cs"/>
                </a:rPr>
                <a:t> 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ln>
          </p:spPr>
          <p:txBody>
            <a:bodyPr>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Calibri" pitchFamily="34" charset="0"/>
                  <a:ea typeface="+mn-ea"/>
                  <a:cs typeface="+mn-cs"/>
                </a:rPr>
                <a:t>系统登录</a:t>
              </a:r>
              <a:endParaRPr kumimoji="0" lang="en-US" altLang="zh-CN" sz="2400" b="1"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ln>
          </p:spPr>
          <p:txBody>
            <a:bodyPr>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a typeface="+mn-ea"/>
                <a:cs typeface="+mn-cs"/>
              </a:endParaRPr>
            </a:p>
          </p:txBody>
        </p:sp>
      </p:grpSp>
    </p:spTree>
    <p:extLst>
      <p:ext uri="{BB962C8B-B14F-4D97-AF65-F5344CB8AC3E}">
        <p14:creationId xmlns:p14="http://schemas.microsoft.com/office/powerpoint/2010/main" val="56537486"/>
      </p:ext>
    </p:extLst>
  </p:cSld>
  <p:clrMapOvr>
    <a:masterClrMapping/>
  </p:clrMapOvr>
  <p:transition>
    <p:strips dir="rd"/>
  </p:transition>
</p:sld>
</file>

<file path=ppt/slides/slide8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80</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系统管理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导入导出日志</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0" y="785794"/>
            <a:ext cx="9103026"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zh-CN" altLang="en-US" dirty="0">
                <a:latin typeface="宋体" pitchFamily="2" charset="-122"/>
                <a:ea typeface="宋体" pitchFamily="2" charset="-122"/>
              </a:rPr>
              <a:t>系统管理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导入导出日志</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81</a:t>
            </a:fld>
            <a:endParaRPr lang="en-US" altLang="zh-CN" dirty="0"/>
          </a:p>
        </p:txBody>
      </p:sp>
      <p:sp>
        <p:nvSpPr>
          <p:cNvPr id="7" name="圆角矩形标注 4"/>
          <p:cNvSpPr>
            <a:spLocks noChangeArrowheads="1"/>
          </p:cNvSpPr>
          <p:nvPr/>
        </p:nvSpPr>
        <p:spPr bwMode="auto">
          <a:xfrm>
            <a:off x="6143636" y="857232"/>
            <a:ext cx="2448271" cy="1008111"/>
          </a:xfrm>
          <a:prstGeom prst="wedgeRectCallout">
            <a:avLst>
              <a:gd name="adj1" fmla="val -88724"/>
              <a:gd name="adj2" fmla="val 3373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系统</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2714612" y="2571744"/>
            <a:ext cx="2571768" cy="857256"/>
          </a:xfrm>
          <a:prstGeom prst="wedgeRectCallout">
            <a:avLst>
              <a:gd name="adj1" fmla="val 33810"/>
              <a:gd name="adj2" fmla="val -10987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导入导出日志</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0" y="857232"/>
            <a:ext cx="9095571" cy="4929222"/>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zh-CN" altLang="en-US" dirty="0">
                <a:latin typeface="宋体" pitchFamily="2" charset="-122"/>
                <a:ea typeface="宋体" pitchFamily="2" charset="-122"/>
              </a:rPr>
              <a:t>系统管理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导入导出日志</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82</a:t>
            </a:fld>
            <a:endParaRPr lang="en-US" altLang="zh-CN" dirty="0"/>
          </a:p>
        </p:txBody>
      </p:sp>
      <p:sp>
        <p:nvSpPr>
          <p:cNvPr id="7" name="圆角矩形标注 4"/>
          <p:cNvSpPr>
            <a:spLocks noChangeArrowheads="1"/>
          </p:cNvSpPr>
          <p:nvPr/>
        </p:nvSpPr>
        <p:spPr bwMode="auto">
          <a:xfrm>
            <a:off x="2285984" y="3214686"/>
            <a:ext cx="4214842" cy="1357322"/>
          </a:xfrm>
          <a:prstGeom prst="wedgeRectCallout">
            <a:avLst>
              <a:gd name="adj1" fmla="val -75696"/>
              <a:gd name="adj2" fmla="val -5908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导入文件和导出文件的历史记录逐一列出，可以根据需要再次下载查看。</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83</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住院理赔</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8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84</a:t>
            </a:fld>
            <a:endParaRPr lang="en-US" altLang="zh-CN" dirty="0">
              <a:solidFill>
                <a:srgbClr val="FFFFFF"/>
              </a:solidFill>
            </a:endParaRPr>
          </a:p>
        </p:txBody>
      </p:sp>
      <p:sp>
        <p:nvSpPr>
          <p:cNvPr id="7" name="TextBox 6"/>
          <p:cNvSpPr txBox="1"/>
          <p:nvPr/>
        </p:nvSpPr>
        <p:spPr>
          <a:xfrm>
            <a:off x="500034" y="2071678"/>
            <a:ext cx="7929618" cy="2962513"/>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dirty="0">
                <a:solidFill>
                  <a:schemeClr val="tx1"/>
                </a:solidFill>
                <a:latin typeface="微软雅黑" pitchFamily="34" charset="-122"/>
                <a:ea typeface="微软雅黑" pitchFamily="34" charset="-122"/>
              </a:rPr>
              <a:t>保障业务系统：</a:t>
            </a:r>
            <a:endParaRPr lang="en-US" altLang="zh-CN" sz="2400" dirty="0">
              <a:solidFill>
                <a:schemeClr val="tx1"/>
              </a:solidFill>
              <a:latin typeface="微软雅黑" pitchFamily="34" charset="-122"/>
              <a:ea typeface="微软雅黑" pitchFamily="34" charset="-122"/>
            </a:endParaRPr>
          </a:p>
          <a:p>
            <a:endParaRPr lang="en-US" altLang="zh-CN" sz="2400" dirty="0">
              <a:solidFill>
                <a:schemeClr val="tx1"/>
              </a:solidFill>
              <a:latin typeface="微软雅黑" pitchFamily="34" charset="-122"/>
              <a:ea typeface="微软雅黑" pitchFamily="34" charset="-122"/>
            </a:endParaRPr>
          </a:p>
          <a:p>
            <a:pPr>
              <a:buFont typeface="Wingdings" pitchFamily="2" charset="2"/>
              <a:buChar char="l"/>
            </a:pPr>
            <a:r>
              <a:rPr lang="zh-CN" altLang="en-US" sz="2400" dirty="0">
                <a:solidFill>
                  <a:schemeClr val="tx1"/>
                </a:solidFill>
                <a:latin typeface="微软雅黑" pitchFamily="34" charset="-122"/>
                <a:ea typeface="微软雅黑" pitchFamily="34" charset="-122"/>
              </a:rPr>
              <a:t>实现了同北京市医保数据的对接，每月取得一次参保会员的住院信息。</a:t>
            </a:r>
            <a:endParaRPr lang="en-US" altLang="zh-CN" sz="2400" dirty="0">
              <a:solidFill>
                <a:schemeClr val="tx1"/>
              </a:solidFill>
              <a:latin typeface="微软雅黑" pitchFamily="34" charset="-122"/>
              <a:ea typeface="微软雅黑" pitchFamily="34" charset="-122"/>
            </a:endParaRPr>
          </a:p>
          <a:p>
            <a:pPr>
              <a:buFont typeface="Wingdings" pitchFamily="2" charset="2"/>
              <a:buChar char="l"/>
            </a:pPr>
            <a:endParaRPr lang="en-US" altLang="zh-CN" sz="2400" dirty="0">
              <a:solidFill>
                <a:schemeClr val="tx1"/>
              </a:solidFill>
              <a:latin typeface="微软雅黑" pitchFamily="34" charset="-122"/>
              <a:ea typeface="微软雅黑" pitchFamily="34" charset="-122"/>
            </a:endParaRPr>
          </a:p>
          <a:p>
            <a:pPr>
              <a:buFont typeface="Wingdings" pitchFamily="2" charset="2"/>
              <a:buChar char="l"/>
            </a:pPr>
            <a:r>
              <a:rPr lang="zh-CN" altLang="en-US" sz="2400" dirty="0">
                <a:solidFill>
                  <a:schemeClr val="tx1"/>
                </a:solidFill>
                <a:latin typeface="微软雅黑" pitchFamily="34" charset="-122"/>
                <a:ea typeface="微软雅黑" pitchFamily="34" charset="-122"/>
              </a:rPr>
              <a:t>实现了基层使用医保数据自动生成住院、津贴理赔申请单的功能，简化了繁重的人工逐项录入申报工作。</a:t>
            </a:r>
            <a:endParaRPr lang="en-US" altLang="zh-CN" sz="2400" dirty="0">
              <a:solidFill>
                <a:schemeClr val="tx1"/>
              </a:solidFill>
              <a:latin typeface="微软雅黑" pitchFamily="34" charset="-122"/>
              <a:ea typeface="微软雅黑" pitchFamily="34" charset="-122"/>
            </a:endParaRPr>
          </a:p>
        </p:txBody>
      </p:sp>
    </p:spTree>
  </p:cSld>
  <p:clrMapOvr>
    <a:masterClrMapping/>
  </p:clrMapOvr>
  <p:transition>
    <p:strips/>
  </p:transition>
</p:sld>
</file>

<file path=ppt/slides/slide8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85</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住院理赔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自动批量生成理赔单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创建理赔单</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86</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3347864" y="2564904"/>
            <a:ext cx="2592288" cy="714379"/>
          </a:xfrm>
          <a:prstGeom prst="wedgeRectCallout">
            <a:avLst>
              <a:gd name="adj1" fmla="val -42184"/>
              <a:gd name="adj2" fmla="val -1453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住院理赔</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3"/>
            <a:ext cx="9144000" cy="3286147"/>
          </a:xfrm>
          <a:prstGeom prst="rect">
            <a:avLst/>
          </a:prstGeom>
          <a:noFill/>
          <a:ln w="9525">
            <a:noFill/>
            <a:miter lim="800000"/>
            <a:headEnd/>
            <a:tailEnd/>
          </a:ln>
          <a:effectLst/>
        </p:spPr>
      </p:pic>
      <p:sp>
        <p:nvSpPr>
          <p:cNvPr id="82947"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C0022785-5EC3-47C6-8204-D2D4B7C8B652}" type="slidenum">
              <a:rPr lang="zh-CN" altLang="en-US" smtClean="0"/>
              <a:pPr>
                <a:defRPr/>
              </a:pPr>
              <a:t>87</a:t>
            </a:fld>
            <a:endParaRPr lang="en-US" altLang="zh-CN" dirty="0"/>
          </a:p>
        </p:txBody>
      </p:sp>
      <p:sp>
        <p:nvSpPr>
          <p:cNvPr id="7" name="圆角矩形标注 4"/>
          <p:cNvSpPr>
            <a:spLocks noChangeArrowheads="1"/>
          </p:cNvSpPr>
          <p:nvPr/>
        </p:nvSpPr>
        <p:spPr bwMode="auto">
          <a:xfrm>
            <a:off x="6000760" y="2428868"/>
            <a:ext cx="2448271" cy="576064"/>
          </a:xfrm>
          <a:prstGeom prst="wedgeRectCallout">
            <a:avLst>
              <a:gd name="adj1" fmla="val -37279"/>
              <a:gd name="adj2" fmla="val -12996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添加</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823541"/>
            <a:ext cx="9144000" cy="3487479"/>
          </a:xfrm>
          <a:prstGeom prst="rect">
            <a:avLst/>
          </a:prstGeom>
        </p:spPr>
      </p:pic>
      <p:sp>
        <p:nvSpPr>
          <p:cNvPr id="8" name="矩形 7"/>
          <p:cNvSpPr/>
          <p:nvPr/>
        </p:nvSpPr>
        <p:spPr bwMode="auto">
          <a:xfrm>
            <a:off x="1000100" y="1928802"/>
            <a:ext cx="6286544" cy="85725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3970"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0024090F-17A0-4E26-BEF0-C0A5C93D9711}" type="slidenum">
              <a:rPr lang="zh-CN" altLang="en-US" smtClean="0"/>
              <a:pPr>
                <a:defRPr/>
              </a:pPr>
              <a:t>88</a:t>
            </a:fld>
            <a:endParaRPr lang="en-US" altLang="zh-CN" dirty="0"/>
          </a:p>
        </p:txBody>
      </p:sp>
      <p:pic>
        <p:nvPicPr>
          <p:cNvPr id="10" name="Picture 2"/>
          <p:cNvPicPr>
            <a:picLocks noChangeAspect="1" noChangeArrowheads="1"/>
          </p:cNvPicPr>
          <p:nvPr/>
        </p:nvPicPr>
        <p:blipFill>
          <a:blip r:embed="rId3"/>
          <a:srcRect/>
          <a:stretch>
            <a:fillRect/>
          </a:stretch>
        </p:blipFill>
        <p:spPr bwMode="auto">
          <a:xfrm>
            <a:off x="6012160" y="2204864"/>
            <a:ext cx="720080" cy="693356"/>
          </a:xfrm>
          <a:prstGeom prst="rect">
            <a:avLst/>
          </a:prstGeom>
          <a:noFill/>
          <a:ln w="9525">
            <a:noFill/>
            <a:miter lim="800000"/>
            <a:headEnd/>
            <a:tailEnd/>
          </a:ln>
          <a:effectLst/>
        </p:spPr>
      </p:pic>
      <p:pic>
        <p:nvPicPr>
          <p:cNvPr id="11" name="Picture 3"/>
          <p:cNvPicPr>
            <a:picLocks noChangeAspect="1" noChangeArrowheads="1"/>
          </p:cNvPicPr>
          <p:nvPr/>
        </p:nvPicPr>
        <p:blipFill>
          <a:blip r:embed="rId4"/>
          <a:srcRect/>
          <a:stretch>
            <a:fillRect/>
          </a:stretch>
        </p:blipFill>
        <p:spPr bwMode="auto">
          <a:xfrm>
            <a:off x="1691680" y="2437017"/>
            <a:ext cx="720080" cy="571504"/>
          </a:xfrm>
          <a:prstGeom prst="rect">
            <a:avLst/>
          </a:prstGeom>
          <a:noFill/>
          <a:ln w="9525">
            <a:noFill/>
            <a:miter lim="800000"/>
            <a:headEnd/>
            <a:tailEnd/>
          </a:ln>
          <a:effectLst/>
        </p:spPr>
      </p:pic>
      <p:sp>
        <p:nvSpPr>
          <p:cNvPr id="12" name="矩形标注 11"/>
          <p:cNvSpPr>
            <a:spLocks noChangeArrowheads="1"/>
          </p:cNvSpPr>
          <p:nvPr/>
        </p:nvSpPr>
        <p:spPr bwMode="auto">
          <a:xfrm>
            <a:off x="500034" y="3429000"/>
            <a:ext cx="3960440" cy="1571636"/>
          </a:xfrm>
          <a:prstGeom prst="wedgeRectCallout">
            <a:avLst>
              <a:gd name="adj1" fmla="val 36655"/>
              <a:gd name="adj2" fmla="val -1109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输入出险会员身份证号或会员编号其中一项，并选择入院年份、住院类型和理赔状态（</a:t>
            </a:r>
            <a:r>
              <a:rPr lang="zh-CN" altLang="en-US" sz="2400" b="0" dirty="0">
                <a:solidFill>
                  <a:schemeClr val="tx1">
                    <a:lumMod val="75000"/>
                  </a:schemeClr>
                </a:solidFill>
                <a:latin typeface="华文中宋" pitchFamily="2" charset="-122"/>
                <a:ea typeface="华文中宋" pitchFamily="2" charset="-122"/>
              </a:rPr>
              <a:t>未理赔</a:t>
            </a:r>
            <a:r>
              <a:rPr lang="zh-CN" altLang="en-US" sz="2400" b="0" dirty="0">
                <a:solidFill>
                  <a:schemeClr val="tx2">
                    <a:lumMod val="95000"/>
                    <a:lumOff val="5000"/>
                  </a:schemeClr>
                </a:solidFill>
                <a:latin typeface="华文中宋" pitchFamily="2" charset="-122"/>
                <a:ea typeface="华文中宋" pitchFamily="2" charset="-122"/>
              </a:rPr>
              <a:t>）。</a:t>
            </a:r>
          </a:p>
        </p:txBody>
      </p:sp>
      <p:sp>
        <p:nvSpPr>
          <p:cNvPr id="13" name="矩形标注 12"/>
          <p:cNvSpPr>
            <a:spLocks noChangeArrowheads="1"/>
          </p:cNvSpPr>
          <p:nvPr/>
        </p:nvSpPr>
        <p:spPr bwMode="auto">
          <a:xfrm>
            <a:off x="5429256" y="3500438"/>
            <a:ext cx="3429000" cy="1296144"/>
          </a:xfrm>
          <a:prstGeom prst="wedgeRectCallout">
            <a:avLst>
              <a:gd name="adj1" fmla="val 5260"/>
              <a:gd name="adj2" fmla="val -1740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按钮，将该会员的社保住院信息查询出来。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lide(fromTop)">
                                      <p:cBhvr>
                                        <p:cTn id="11" dur="500"/>
                                        <p:tgtEl>
                                          <p:spTgt spid="10"/>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Top)">
                                      <p:cBhvr>
                                        <p:cTn id="15" dur="500"/>
                                        <p:tgtEl>
                                          <p:spTgt spid="11"/>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821952"/>
            <a:ext cx="9148968" cy="4047207"/>
          </a:xfrm>
          <a:prstGeom prst="rect">
            <a:avLst/>
          </a:prstGeom>
        </p:spPr>
      </p:pic>
      <p:sp>
        <p:nvSpPr>
          <p:cNvPr id="83970"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创建理赔单的调整</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0024090F-17A0-4E26-BEF0-C0A5C93D9711}" type="slidenum">
              <a:rPr lang="zh-CN" altLang="en-US" smtClean="0"/>
              <a:pPr>
                <a:defRPr/>
              </a:pPr>
              <a:t>89</a:t>
            </a:fld>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6000760" y="2160258"/>
            <a:ext cx="714380" cy="714380"/>
          </a:xfrm>
          <a:prstGeom prst="rect">
            <a:avLst/>
          </a:prstGeom>
          <a:noFill/>
          <a:ln w="9525">
            <a:noFill/>
            <a:miter lim="800000"/>
            <a:headEnd/>
            <a:tailEnd/>
          </a:ln>
          <a:effectLst/>
        </p:spPr>
      </p:pic>
      <p:sp>
        <p:nvSpPr>
          <p:cNvPr id="8" name="矩形 7"/>
          <p:cNvSpPr/>
          <p:nvPr/>
        </p:nvSpPr>
        <p:spPr bwMode="auto">
          <a:xfrm>
            <a:off x="5940152" y="2111266"/>
            <a:ext cx="837838" cy="813678"/>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 name="矩形标注 5"/>
          <p:cNvSpPr>
            <a:spLocks noChangeArrowheads="1"/>
          </p:cNvSpPr>
          <p:nvPr/>
        </p:nvSpPr>
        <p:spPr bwMode="auto">
          <a:xfrm>
            <a:off x="2594264" y="3605721"/>
            <a:ext cx="3960440" cy="1214446"/>
          </a:xfrm>
          <a:prstGeom prst="wedgeRectCallout">
            <a:avLst>
              <a:gd name="adj1" fmla="val 36655"/>
              <a:gd name="adj2" fmla="val -1109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当</a:t>
            </a:r>
            <a:r>
              <a:rPr lang="zh-CN" altLang="en-US" sz="2400" b="0" dirty="0">
                <a:solidFill>
                  <a:schemeClr val="tx1">
                    <a:lumMod val="75000"/>
                  </a:schemeClr>
                </a:solidFill>
                <a:latin typeface="华文中宋" pitchFamily="2" charset="-122"/>
                <a:ea typeface="华文中宋" pitchFamily="2" charset="-122"/>
              </a:rPr>
              <a:t>住院类型</a:t>
            </a:r>
            <a:r>
              <a:rPr lang="zh-CN" altLang="en-US" sz="2400" b="0" dirty="0">
                <a:solidFill>
                  <a:schemeClr val="tx2">
                    <a:lumMod val="95000"/>
                    <a:lumOff val="5000"/>
                  </a:schemeClr>
                </a:solidFill>
                <a:latin typeface="华文中宋" pitchFamily="2" charset="-122"/>
                <a:ea typeface="华文中宋" pitchFamily="2" charset="-122"/>
              </a:rPr>
              <a:t>为</a:t>
            </a:r>
            <a:r>
              <a:rPr lang="zh-CN" altLang="en-US" sz="2400" b="0" dirty="0">
                <a:solidFill>
                  <a:schemeClr val="accent2">
                    <a:lumMod val="60000"/>
                    <a:lumOff val="40000"/>
                  </a:schemeClr>
                </a:solidFill>
                <a:latin typeface="华文中宋" pitchFamily="2" charset="-122"/>
                <a:ea typeface="华文中宋" pitchFamily="2" charset="-122"/>
              </a:rPr>
              <a:t>普通住院</a:t>
            </a:r>
            <a:r>
              <a:rPr lang="zh-CN" altLang="en-US" sz="2400" b="0" dirty="0">
                <a:solidFill>
                  <a:schemeClr val="tx2">
                    <a:lumMod val="95000"/>
                    <a:lumOff val="5000"/>
                  </a:schemeClr>
                </a:solidFill>
                <a:latin typeface="华文中宋" pitchFamily="2" charset="-122"/>
                <a:ea typeface="华文中宋" pitchFamily="2" charset="-122"/>
              </a:rPr>
              <a:t>和</a:t>
            </a:r>
            <a:r>
              <a:rPr lang="zh-CN" altLang="en-US" sz="2400" b="0" dirty="0">
                <a:solidFill>
                  <a:schemeClr val="accent2">
                    <a:lumMod val="60000"/>
                    <a:lumOff val="40000"/>
                  </a:schemeClr>
                </a:solidFill>
                <a:latin typeface="华文中宋" pitchFamily="2" charset="-122"/>
                <a:ea typeface="华文中宋" pitchFamily="2" charset="-122"/>
              </a:rPr>
              <a:t>特病住院</a:t>
            </a:r>
            <a:r>
              <a:rPr lang="zh-CN" altLang="en-US" sz="2400" b="0" dirty="0">
                <a:solidFill>
                  <a:schemeClr val="tx2">
                    <a:lumMod val="95000"/>
                    <a:lumOff val="5000"/>
                  </a:schemeClr>
                </a:solidFill>
                <a:latin typeface="华文中宋" pitchFamily="2" charset="-122"/>
                <a:ea typeface="华文中宋" pitchFamily="2" charset="-122"/>
              </a:rPr>
              <a:t>时，点击</a:t>
            </a:r>
            <a:r>
              <a:rPr lang="zh-CN" altLang="en-US" sz="2400" b="0" dirty="0">
                <a:solidFill>
                  <a:schemeClr val="tx1">
                    <a:lumMod val="75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按钮后的界面如下：</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Top)">
                                      <p:cBhvr>
                                        <p:cTn id="7" dur="500"/>
                                        <p:tgtEl>
                                          <p:spTgt spid="102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p>
        </p:txBody>
      </p:sp>
      <p:pic>
        <p:nvPicPr>
          <p:cNvPr id="6147" name="内容占位符 4" descr="桌面.jpg"/>
          <p:cNvPicPr>
            <a:picLocks noGrp="1" noChangeAspect="1"/>
          </p:cNvPicPr>
          <p:nvPr>
            <p:ph idx="1"/>
          </p:nvPr>
        </p:nvPicPr>
        <p:blipFill>
          <a:blip r:embed="rId2" cstate="print"/>
          <a:srcRect/>
          <a:stretch>
            <a:fillRect/>
          </a:stretch>
        </p:blipFill>
        <p:spPr>
          <a:xfrm>
            <a:off x="0" y="860425"/>
            <a:ext cx="9143999" cy="5732463"/>
          </a:xfrm>
        </p:spPr>
      </p:pic>
      <p:sp>
        <p:nvSpPr>
          <p:cNvPr id="4" name="日期占位符 3"/>
          <p:cNvSpPr>
            <a:spLocks noGrp="1"/>
          </p:cNvSpPr>
          <p:nvPr>
            <p:ph type="dt"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5292FE22-BE7C-4E3E-BC38-B733A1AF3CB3}" type="slidenum">
              <a:rPr kumimoji="0" lang="zh-CN" altLang="en-US" sz="1000" b="1" i="0" u="none" strike="noStrike" kern="1200" cap="none" spc="0" normalizeH="0" baseline="0" noProof="0" dirty="0">
                <a:ln>
                  <a:noFill/>
                </a:ln>
                <a:solidFill>
                  <a:srgbClr val="FFFFFF"/>
                </a:solidFill>
                <a:effectLst/>
                <a:uLnTx/>
                <a:uFillTx/>
                <a:latin typeface="Verdana"/>
                <a:ea typeface="宋体"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6" name="矩形标注 5"/>
          <p:cNvSpPr>
            <a:spLocks noChangeArrowheads="1"/>
          </p:cNvSpPr>
          <p:nvPr/>
        </p:nvSpPr>
        <p:spPr bwMode="auto">
          <a:xfrm>
            <a:off x="357158" y="4286256"/>
            <a:ext cx="3566770" cy="1014952"/>
          </a:xfrm>
          <a:prstGeom prst="wedgeRectCallout">
            <a:avLst>
              <a:gd name="adj1" fmla="val -49149"/>
              <a:gd name="adj2" fmla="val -113243"/>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rPr>
              <a:t>用鼠标左键双击</a:t>
            </a:r>
            <a:r>
              <a:rPr kumimoji="0" lang="en-US" altLang="zh-CN" sz="2400" b="0" i="0" u="none" strike="noStrike" kern="0" cap="none" spc="0" normalizeH="0" baseline="0" noProof="0" dirty="0">
                <a:ln>
                  <a:noFill/>
                </a:ln>
                <a:solidFill>
                  <a:srgbClr val="000099"/>
                </a:solidFill>
                <a:effectLst/>
                <a:uLnTx/>
                <a:uFillTx/>
                <a:latin typeface="华文中宋" pitchFamily="2" charset="-122"/>
                <a:ea typeface="华文中宋" pitchFamily="2" charset="-122"/>
                <a:cs typeface="+mn-cs"/>
              </a:rPr>
              <a:t>IE</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rPr>
              <a:t>浏览器图标，启动</a:t>
            </a:r>
            <a:r>
              <a:rPr kumimoji="0" lang="en-US" altLang="zh-CN" sz="2400" b="0" i="0" u="none" strike="noStrike" kern="0" cap="none" spc="0" normalizeH="0" baseline="0" noProof="0" dirty="0">
                <a:ln>
                  <a:noFill/>
                </a:ln>
                <a:solidFill>
                  <a:srgbClr val="003399"/>
                </a:solidFill>
                <a:effectLst/>
                <a:uLnTx/>
                <a:uFillTx/>
                <a:latin typeface="华文中宋" pitchFamily="2" charset="-122"/>
                <a:ea typeface="华文中宋" pitchFamily="2" charset="-122"/>
                <a:cs typeface="+mn-cs"/>
              </a:rPr>
              <a:t>IE</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cs typeface="+mn-cs"/>
              </a:rPr>
              <a:t>浏览器。</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600" b="0" i="0" u="none" strike="noStrike" kern="0" cap="none" spc="0" normalizeH="0" baseline="0" noProof="0" dirty="0">
              <a:ln>
                <a:noFill/>
              </a:ln>
              <a:solidFill>
                <a:srgbClr val="163794"/>
              </a:solidFill>
              <a:effectLst/>
              <a:uLnTx/>
              <a:uFillTx/>
              <a:latin typeface="宋体" pitchFamily="2" charset="-122"/>
              <a:ea typeface="宋体" pitchFamily="2" charset="-122"/>
              <a:cs typeface="+mn-cs"/>
            </a:endParaRPr>
          </a:p>
        </p:txBody>
      </p:sp>
      <p:sp>
        <p:nvSpPr>
          <p:cNvPr id="8" name="AutoShape 8"/>
          <p:cNvSpPr>
            <a:spLocks noChangeArrowheads="1"/>
          </p:cNvSpPr>
          <p:nvPr/>
        </p:nvSpPr>
        <p:spPr bwMode="auto">
          <a:xfrm>
            <a:off x="4211960" y="1628800"/>
            <a:ext cx="4032250" cy="1554480"/>
          </a:xfrm>
          <a:prstGeom prst="rect">
            <a:avLst/>
          </a:prstGeom>
          <a:solidFill>
            <a:srgbClr val="E5E5FF"/>
          </a:solidFill>
          <a:ln w="19050">
            <a:solidFill>
              <a:srgbClr val="000514"/>
            </a:solidFill>
            <a:miter lim="800000"/>
          </a:ln>
          <a:effectLst>
            <a:outerShdw blurRad="50800" dist="38100" dir="5400000" algn="t" rotWithShape="0">
              <a:prstClr val="black">
                <a:alpha val="40000"/>
              </a:prstClr>
            </a:outerShdw>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Arial" charset="0"/>
                <a:ea typeface="+mn-ea"/>
                <a:cs typeface="+mn-cs"/>
              </a:rPr>
              <a:t>提示：请使用微软视窗操作系统自带的</a:t>
            </a:r>
            <a:r>
              <a:rPr kumimoji="0" lang="en-US" altLang="zh-CN" sz="2400" b="0" i="0" u="none" strike="noStrike" kern="0" cap="none" spc="0" normalizeH="0" baseline="0" noProof="0" dirty="0">
                <a:ln>
                  <a:noFill/>
                </a:ln>
                <a:solidFill>
                  <a:sysClr val="windowText" lastClr="000000"/>
                </a:solidFill>
                <a:effectLst/>
                <a:uLnTx/>
                <a:uFillTx/>
                <a:latin typeface="Arial" charset="0"/>
                <a:ea typeface="+mn-ea"/>
                <a:cs typeface="+mn-cs"/>
              </a:rPr>
              <a:t>IE</a:t>
            </a:r>
            <a:r>
              <a:rPr kumimoji="0" lang="zh-CN" altLang="en-US" sz="2400" b="0" i="0" u="none" strike="noStrike" kern="0" cap="none" spc="0" normalizeH="0" baseline="0" noProof="0" dirty="0">
                <a:ln>
                  <a:noFill/>
                </a:ln>
                <a:solidFill>
                  <a:sysClr val="windowText" lastClr="000000"/>
                </a:solidFill>
                <a:effectLst/>
                <a:uLnTx/>
                <a:uFillTx/>
                <a:latin typeface="Arial" charset="0"/>
                <a:ea typeface="+mn-ea"/>
                <a:cs typeface="+mn-cs"/>
              </a:rPr>
              <a:t>浏览器或</a:t>
            </a:r>
            <a:r>
              <a:rPr kumimoji="0" lang="en-US" altLang="zh-CN" sz="2400" b="0" i="0" u="none" strike="noStrike" kern="0" cap="none" spc="0" normalizeH="0" baseline="0" noProof="0" dirty="0">
                <a:ln>
                  <a:noFill/>
                </a:ln>
                <a:solidFill>
                  <a:sysClr val="windowText" lastClr="000000"/>
                </a:solidFill>
                <a:effectLst/>
                <a:uLnTx/>
                <a:uFillTx/>
                <a:latin typeface="Arial" charset="0"/>
                <a:ea typeface="+mn-ea"/>
                <a:cs typeface="+mn-cs"/>
              </a:rPr>
              <a:t>360</a:t>
            </a:r>
            <a:r>
              <a:rPr kumimoji="0" lang="zh-CN" altLang="en-US" sz="2400" b="0" i="0" u="none" strike="noStrike" kern="0" cap="none" spc="0" normalizeH="0" baseline="0" noProof="0" dirty="0">
                <a:ln>
                  <a:noFill/>
                </a:ln>
                <a:solidFill>
                  <a:sysClr val="windowText" lastClr="000000"/>
                </a:solidFill>
                <a:effectLst/>
                <a:uLnTx/>
                <a:uFillTx/>
                <a:latin typeface="Arial" charset="0"/>
                <a:ea typeface="宋体" charset="0"/>
                <a:cs typeface="+mn-cs"/>
              </a:rPr>
              <a:t>浏览器</a:t>
            </a:r>
            <a:r>
              <a:rPr kumimoji="0" lang="zh-CN" altLang="en-US" sz="2400" b="0" i="0" u="none" strike="noStrike" kern="0" cap="none" spc="0" normalizeH="0" baseline="0" noProof="0" dirty="0">
                <a:ln>
                  <a:noFill/>
                </a:ln>
                <a:solidFill>
                  <a:sysClr val="windowText" lastClr="000000"/>
                </a:solidFill>
                <a:effectLst/>
                <a:uLnTx/>
                <a:uFillTx/>
                <a:latin typeface="Arial" charset="0"/>
                <a:ea typeface="+mn-ea"/>
                <a:cs typeface="+mn-cs"/>
              </a:rPr>
              <a:t>，使用其他浏览器将不能保证业务系统的正常使用。</a:t>
            </a:r>
          </a:p>
        </p:txBody>
      </p:sp>
    </p:spTree>
    <p:extLst>
      <p:ext uri="{BB962C8B-B14F-4D97-AF65-F5344CB8AC3E}">
        <p14:creationId xmlns:p14="http://schemas.microsoft.com/office/powerpoint/2010/main" val="15791357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3999" cy="4643470"/>
          </a:xfrm>
          <a:prstGeom prst="rect">
            <a:avLst/>
          </a:prstGeom>
          <a:noFill/>
          <a:ln w="9525">
            <a:noFill/>
            <a:miter lim="800000"/>
            <a:headEnd/>
            <a:tailEnd/>
          </a:ln>
          <a:effectLst/>
        </p:spPr>
      </p:pic>
      <p:sp>
        <p:nvSpPr>
          <p:cNvPr id="84994"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创建理赔单的调整</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C934356F-A68F-4510-9472-EDE26A7B8756}" type="slidenum">
              <a:rPr lang="zh-CN" altLang="en-US" smtClean="0"/>
              <a:pPr>
                <a:defRPr/>
              </a:pPr>
              <a:t>90</a:t>
            </a:fld>
            <a:endParaRPr lang="en-US" altLang="zh-CN" dirty="0"/>
          </a:p>
        </p:txBody>
      </p:sp>
      <p:sp>
        <p:nvSpPr>
          <p:cNvPr id="10" name="矩形标注 9"/>
          <p:cNvSpPr>
            <a:spLocks noChangeArrowheads="1"/>
          </p:cNvSpPr>
          <p:nvPr/>
        </p:nvSpPr>
        <p:spPr bwMode="auto">
          <a:xfrm>
            <a:off x="214282" y="3857628"/>
            <a:ext cx="2701534" cy="1227556"/>
          </a:xfrm>
          <a:prstGeom prst="wedgeRectCallout">
            <a:avLst>
              <a:gd name="adj1" fmla="val -888"/>
              <a:gd name="adj2" fmla="val -11125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查询出的社保住院信息逐条显示在界面下方</a:t>
            </a:r>
          </a:p>
        </p:txBody>
      </p:sp>
      <p:pic>
        <p:nvPicPr>
          <p:cNvPr id="2" name="图片 1"/>
          <p:cNvPicPr>
            <a:picLocks noChangeAspect="1"/>
          </p:cNvPicPr>
          <p:nvPr/>
        </p:nvPicPr>
        <p:blipFill>
          <a:blip r:embed="rId3"/>
          <a:stretch>
            <a:fillRect/>
          </a:stretch>
        </p:blipFill>
        <p:spPr>
          <a:xfrm>
            <a:off x="-20638" y="1812911"/>
            <a:ext cx="9164638" cy="880315"/>
          </a:xfrm>
          <a:prstGeom prst="rect">
            <a:avLst/>
          </a:prstGeom>
        </p:spPr>
      </p:pic>
      <p:sp>
        <p:nvSpPr>
          <p:cNvPr id="11" name="矩形标注 10"/>
          <p:cNvSpPr>
            <a:spLocks noChangeArrowheads="1"/>
          </p:cNvSpPr>
          <p:nvPr/>
        </p:nvSpPr>
        <p:spPr bwMode="auto">
          <a:xfrm>
            <a:off x="4695725" y="4949812"/>
            <a:ext cx="4071938" cy="1584176"/>
          </a:xfrm>
          <a:prstGeom prst="wedgeRectCallout">
            <a:avLst>
              <a:gd name="adj1" fmla="val 49684"/>
              <a:gd name="adj2" fmla="val -23874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批量生成</a:t>
            </a:r>
            <a:r>
              <a:rPr lang="zh-CN" altLang="en-US" sz="2400" b="0" dirty="0">
                <a:solidFill>
                  <a:schemeClr val="tx2">
                    <a:lumMod val="95000"/>
                    <a:lumOff val="5000"/>
                  </a:schemeClr>
                </a:solidFill>
                <a:latin typeface="华文中宋" pitchFamily="2" charset="-122"/>
                <a:ea typeface="华文中宋" pitchFamily="2" charset="-122"/>
              </a:rPr>
              <a:t>按钮，系统会将所有符合理赔规则的社保住院信息生成住院理赔申请电子单。</a:t>
            </a:r>
          </a:p>
        </p:txBody>
      </p:sp>
      <p:sp>
        <p:nvSpPr>
          <p:cNvPr id="9" name="Text Box 3"/>
          <p:cNvSpPr txBox="1">
            <a:spLocks noChangeArrowheads="1"/>
          </p:cNvSpPr>
          <p:nvPr/>
        </p:nvSpPr>
        <p:spPr bwMode="auto">
          <a:xfrm>
            <a:off x="107504" y="924177"/>
            <a:ext cx="6787480" cy="830997"/>
          </a:xfrm>
          <a:prstGeom prst="wedgeRectCallout">
            <a:avLst>
              <a:gd name="adj1" fmla="val 33403"/>
              <a:gd name="adj2" fmla="val 119035"/>
            </a:avLst>
          </a:prstGeom>
          <a:solidFill>
            <a:srgbClr val="FFFFCC"/>
          </a:solidFill>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lang="zh-CN" altLang="en-US" sz="2400" kern="0" dirty="0">
                <a:solidFill>
                  <a:schemeClr val="tx2">
                    <a:lumMod val="95000"/>
                    <a:lumOff val="5000"/>
                  </a:schemeClr>
                </a:solidFill>
                <a:latin typeface="Garamond" pitchFamily="18" charset="0"/>
                <a:ea typeface="宋体" pitchFamily="2" charset="-122"/>
              </a:rPr>
              <a:t>说明：</a:t>
            </a:r>
            <a:r>
              <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当住院类型为</a:t>
            </a:r>
            <a:r>
              <a:rPr kumimoji="0" lang="zh-CN" altLang="en-US" sz="2400" b="1" i="0" u="none" strike="noStrike" kern="0" cap="none" spc="0" normalizeH="0" baseline="0" noProof="0" dirty="0">
                <a:ln>
                  <a:noFill/>
                </a:ln>
                <a:solidFill>
                  <a:srgbClr val="FF0000"/>
                </a:solidFill>
                <a:effectLst/>
                <a:uLnTx/>
                <a:uFillTx/>
                <a:latin typeface="Garamond" pitchFamily="18" charset="0"/>
                <a:ea typeface="宋体" pitchFamily="2" charset="-122"/>
              </a:rPr>
              <a:t>普通住院</a:t>
            </a:r>
            <a:r>
              <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和</a:t>
            </a:r>
            <a:r>
              <a:rPr kumimoji="0" lang="zh-CN" altLang="en-US" sz="2400" b="1" i="0" u="none" strike="noStrike" kern="0" cap="none" spc="0" normalizeH="0" baseline="0" noProof="0" dirty="0">
                <a:ln>
                  <a:noFill/>
                </a:ln>
                <a:solidFill>
                  <a:srgbClr val="FF0000"/>
                </a:solidFill>
                <a:effectLst/>
                <a:uLnTx/>
                <a:uFillTx/>
                <a:latin typeface="Garamond" pitchFamily="18" charset="0"/>
                <a:ea typeface="宋体" pitchFamily="2" charset="-122"/>
              </a:rPr>
              <a:t>特病住院</a:t>
            </a:r>
            <a:r>
              <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时，社保住院信息批量生成理赔单，无法选择生成。</a:t>
            </a:r>
          </a:p>
        </p:txBody>
      </p:sp>
      <p:sp>
        <p:nvSpPr>
          <p:cNvPr id="12" name="矩形标注 11"/>
          <p:cNvSpPr>
            <a:spLocks noChangeArrowheads="1"/>
          </p:cNvSpPr>
          <p:nvPr/>
        </p:nvSpPr>
        <p:spPr bwMode="auto">
          <a:xfrm>
            <a:off x="3036093" y="3232149"/>
            <a:ext cx="3695601" cy="1584176"/>
          </a:xfrm>
          <a:prstGeom prst="wedgeRectCallout">
            <a:avLst>
              <a:gd name="adj1" fmla="val 37236"/>
              <a:gd name="adj2" fmla="val -915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有工会服务卡（京卡）的要补齐后两位卡号，没有的要填写其他银行卡号。（</a:t>
            </a:r>
            <a:r>
              <a:rPr lang="zh-CN" altLang="en-US" sz="2400" b="0" dirty="0">
                <a:solidFill>
                  <a:srgbClr val="FF0000"/>
                </a:solidFill>
                <a:latin typeface="华文中宋" pitchFamily="2" charset="-122"/>
                <a:ea typeface="华文中宋" pitchFamily="2" charset="-122"/>
              </a:rPr>
              <a:t>银行卡号为必填项</a:t>
            </a:r>
            <a:r>
              <a:rPr lang="zh-CN" altLang="en-US" sz="2400" b="0" dirty="0">
                <a:solidFill>
                  <a:schemeClr val="tx2">
                    <a:lumMod val="95000"/>
                    <a:lumOff val="5000"/>
                  </a:schemeClr>
                </a:solidFill>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9" grpId="0" animBg="1"/>
      <p:bldP spid="12"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srcRect/>
          <a:stretch>
            <a:fillRect/>
          </a:stretch>
        </p:blipFill>
        <p:spPr bwMode="auto">
          <a:xfrm>
            <a:off x="0" y="857232"/>
            <a:ext cx="9144000" cy="3071834"/>
          </a:xfrm>
          <a:prstGeom prst="rect">
            <a:avLst/>
          </a:prstGeom>
          <a:noFill/>
          <a:ln w="9525">
            <a:noFill/>
            <a:miter lim="800000"/>
            <a:headEnd/>
            <a:tailEnd/>
          </a:ln>
          <a:effectLst/>
        </p:spPr>
      </p:pic>
      <p:sp>
        <p:nvSpPr>
          <p:cNvPr id="83970"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创建理赔单的调整</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0024090F-17A0-4E26-BEF0-C0A5C93D9711}" type="slidenum">
              <a:rPr lang="zh-CN" altLang="en-US" smtClean="0"/>
              <a:pPr>
                <a:defRPr/>
              </a:pPr>
              <a:t>91</a:t>
            </a:fld>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6072198" y="2285992"/>
            <a:ext cx="714380" cy="714380"/>
          </a:xfrm>
          <a:prstGeom prst="rect">
            <a:avLst/>
          </a:prstGeom>
          <a:noFill/>
          <a:ln w="9525">
            <a:noFill/>
            <a:miter lim="800000"/>
            <a:headEnd/>
            <a:tailEnd/>
          </a:ln>
          <a:effectLst/>
        </p:spPr>
      </p:pic>
      <p:sp>
        <p:nvSpPr>
          <p:cNvPr id="8" name="矩形 7"/>
          <p:cNvSpPr/>
          <p:nvPr/>
        </p:nvSpPr>
        <p:spPr bwMode="auto">
          <a:xfrm>
            <a:off x="6000760" y="2786058"/>
            <a:ext cx="857256" cy="214314"/>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 name="矩形标注 5"/>
          <p:cNvSpPr>
            <a:spLocks noChangeArrowheads="1"/>
          </p:cNvSpPr>
          <p:nvPr/>
        </p:nvSpPr>
        <p:spPr bwMode="auto">
          <a:xfrm>
            <a:off x="2428860" y="3429000"/>
            <a:ext cx="4214842" cy="1000132"/>
          </a:xfrm>
          <a:prstGeom prst="wedgeRectCallout">
            <a:avLst>
              <a:gd name="adj1" fmla="val 37189"/>
              <a:gd name="adj2" fmla="val -983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当</a:t>
            </a:r>
            <a:r>
              <a:rPr lang="zh-CN" altLang="en-US" sz="2400" b="0" dirty="0">
                <a:solidFill>
                  <a:schemeClr val="tx1">
                    <a:lumMod val="75000"/>
                  </a:schemeClr>
                </a:solidFill>
                <a:latin typeface="华文中宋" pitchFamily="2" charset="-122"/>
                <a:ea typeface="华文中宋" pitchFamily="2" charset="-122"/>
              </a:rPr>
              <a:t>住院类型</a:t>
            </a:r>
            <a:r>
              <a:rPr lang="zh-CN" altLang="en-US" sz="2400" b="0" dirty="0">
                <a:solidFill>
                  <a:schemeClr val="tx2">
                    <a:lumMod val="95000"/>
                    <a:lumOff val="5000"/>
                  </a:schemeClr>
                </a:solidFill>
                <a:latin typeface="华文中宋" pitchFamily="2" charset="-122"/>
                <a:ea typeface="华文中宋" pitchFamily="2" charset="-122"/>
              </a:rPr>
              <a:t>为</a:t>
            </a:r>
            <a:r>
              <a:rPr lang="zh-CN" altLang="en-US" sz="2400" b="0" dirty="0">
                <a:solidFill>
                  <a:srgbClr val="FF0000"/>
                </a:solidFill>
                <a:latin typeface="华文中宋" pitchFamily="2" charset="-122"/>
                <a:ea typeface="华文中宋" pitchFamily="2" charset="-122"/>
              </a:rPr>
              <a:t>特病门诊</a:t>
            </a:r>
            <a:r>
              <a:rPr lang="zh-CN" altLang="en-US" sz="2400" b="0" dirty="0">
                <a:solidFill>
                  <a:schemeClr val="tx2">
                    <a:lumMod val="95000"/>
                    <a:lumOff val="5000"/>
                  </a:schemeClr>
                </a:solidFill>
                <a:latin typeface="华文中宋" pitchFamily="2" charset="-122"/>
                <a:ea typeface="华文中宋" pitchFamily="2" charset="-122"/>
              </a:rPr>
              <a:t>时，点击</a:t>
            </a:r>
            <a:r>
              <a:rPr lang="zh-CN" altLang="en-US" sz="2400" b="0" dirty="0">
                <a:solidFill>
                  <a:schemeClr val="tx1">
                    <a:lumMod val="75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按钮后的界面如下：</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Top)">
                                      <p:cBhvr>
                                        <p:cTn id="7" dur="500"/>
                                        <p:tgtEl>
                                          <p:spTgt spid="102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srcRect/>
          <a:stretch>
            <a:fillRect/>
          </a:stretch>
        </p:blipFill>
        <p:spPr bwMode="auto">
          <a:xfrm>
            <a:off x="0" y="857232"/>
            <a:ext cx="9144000" cy="3071834"/>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a:srcRect/>
          <a:stretch>
            <a:fillRect/>
          </a:stretch>
        </p:blipFill>
        <p:spPr bwMode="auto">
          <a:xfrm>
            <a:off x="0" y="1714488"/>
            <a:ext cx="9144000" cy="2928958"/>
          </a:xfrm>
          <a:prstGeom prst="rect">
            <a:avLst/>
          </a:prstGeom>
          <a:noFill/>
          <a:ln w="9525">
            <a:noFill/>
            <a:miter lim="800000"/>
            <a:headEnd/>
            <a:tailEnd/>
          </a:ln>
          <a:effectLst/>
        </p:spPr>
      </p:pic>
      <p:pic>
        <p:nvPicPr>
          <p:cNvPr id="2" name="图片 1"/>
          <p:cNvPicPr>
            <a:picLocks noChangeAspect="1"/>
          </p:cNvPicPr>
          <p:nvPr/>
        </p:nvPicPr>
        <p:blipFill>
          <a:blip r:embed="rId4"/>
          <a:stretch>
            <a:fillRect/>
          </a:stretch>
        </p:blipFill>
        <p:spPr>
          <a:xfrm>
            <a:off x="-1" y="1711478"/>
            <a:ext cx="9109075" cy="905445"/>
          </a:xfrm>
          <a:prstGeom prst="rect">
            <a:avLst/>
          </a:prstGeom>
        </p:spPr>
      </p:pic>
      <p:sp>
        <p:nvSpPr>
          <p:cNvPr id="8" name="矩形 7"/>
          <p:cNvSpPr/>
          <p:nvPr/>
        </p:nvSpPr>
        <p:spPr bwMode="auto">
          <a:xfrm>
            <a:off x="0" y="2500306"/>
            <a:ext cx="357158" cy="200026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3970"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创建理赔单的调整</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0024090F-17A0-4E26-BEF0-C0A5C93D9711}" type="slidenum">
              <a:rPr lang="zh-CN" altLang="en-US" smtClean="0"/>
              <a:pPr>
                <a:defRPr/>
              </a:pPr>
              <a:t>92</a:t>
            </a:fld>
            <a:endParaRPr lang="en-US" altLang="zh-CN" dirty="0"/>
          </a:p>
        </p:txBody>
      </p:sp>
      <p:sp>
        <p:nvSpPr>
          <p:cNvPr id="6" name="矩形标注 5"/>
          <p:cNvSpPr>
            <a:spLocks noChangeArrowheads="1"/>
          </p:cNvSpPr>
          <p:nvPr/>
        </p:nvSpPr>
        <p:spPr bwMode="auto">
          <a:xfrm>
            <a:off x="571472" y="4500570"/>
            <a:ext cx="2143140" cy="1214446"/>
          </a:xfrm>
          <a:prstGeom prst="wedgeRectCallout">
            <a:avLst>
              <a:gd name="adj1" fmla="val -61585"/>
              <a:gd name="adj2" fmla="val -9501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根据申报的纸质特病门诊单据勾选。</a:t>
            </a:r>
          </a:p>
        </p:txBody>
      </p:sp>
      <p:sp>
        <p:nvSpPr>
          <p:cNvPr id="10" name="Text Box 3"/>
          <p:cNvSpPr txBox="1">
            <a:spLocks noChangeArrowheads="1"/>
          </p:cNvSpPr>
          <p:nvPr/>
        </p:nvSpPr>
        <p:spPr bwMode="auto">
          <a:xfrm>
            <a:off x="214282" y="1000108"/>
            <a:ext cx="6786610" cy="830997"/>
          </a:xfrm>
          <a:prstGeom prst="wedgeRectCallout">
            <a:avLst>
              <a:gd name="adj1" fmla="val 31802"/>
              <a:gd name="adj2" fmla="val 103305"/>
            </a:avLst>
          </a:prstGeom>
          <a:solidFill>
            <a:srgbClr val="FFFFCC"/>
          </a:solidFill>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4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说明</a:t>
            </a:r>
            <a:r>
              <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：只有住院类型为</a:t>
            </a:r>
            <a:r>
              <a:rPr kumimoji="0" lang="zh-CN" altLang="en-US" sz="2400" b="1" i="0" u="none" strike="noStrike" kern="0" cap="none" spc="0" normalizeH="0" baseline="0" noProof="0" dirty="0">
                <a:ln>
                  <a:noFill/>
                </a:ln>
                <a:solidFill>
                  <a:srgbClr val="FF0000"/>
                </a:solidFill>
                <a:effectLst/>
                <a:uLnTx/>
                <a:uFillTx/>
                <a:latin typeface="Garamond" pitchFamily="18" charset="0"/>
                <a:ea typeface="宋体" pitchFamily="2" charset="-122"/>
              </a:rPr>
              <a:t>特病门诊</a:t>
            </a:r>
            <a:r>
              <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时，可根据已有纸质单据勾选，选择生成理赔单。</a:t>
            </a:r>
          </a:p>
        </p:txBody>
      </p:sp>
      <p:sp>
        <p:nvSpPr>
          <p:cNvPr id="11" name="矩形标注 10"/>
          <p:cNvSpPr>
            <a:spLocks noChangeArrowheads="1"/>
          </p:cNvSpPr>
          <p:nvPr/>
        </p:nvSpPr>
        <p:spPr bwMode="auto">
          <a:xfrm>
            <a:off x="4695596" y="4912587"/>
            <a:ext cx="4071938" cy="1584176"/>
          </a:xfrm>
          <a:prstGeom prst="wedgeRectCallout">
            <a:avLst>
              <a:gd name="adj1" fmla="val 49684"/>
              <a:gd name="adj2" fmla="val -24399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批量生成</a:t>
            </a:r>
            <a:r>
              <a:rPr lang="zh-CN" altLang="en-US" sz="2400" b="0" dirty="0">
                <a:solidFill>
                  <a:schemeClr val="tx2">
                    <a:lumMod val="95000"/>
                    <a:lumOff val="5000"/>
                  </a:schemeClr>
                </a:solidFill>
                <a:latin typeface="华文中宋" pitchFamily="2" charset="-122"/>
                <a:ea typeface="华文中宋" pitchFamily="2" charset="-122"/>
              </a:rPr>
              <a:t>按钮，系统会将勾选了的社保住院信息按理赔规则生成住院理赔申请电子单。</a:t>
            </a:r>
          </a:p>
        </p:txBody>
      </p:sp>
      <p:sp>
        <p:nvSpPr>
          <p:cNvPr id="12" name="矩形标注 11"/>
          <p:cNvSpPr>
            <a:spLocks noChangeArrowheads="1"/>
          </p:cNvSpPr>
          <p:nvPr/>
        </p:nvSpPr>
        <p:spPr bwMode="auto">
          <a:xfrm>
            <a:off x="928662" y="4714884"/>
            <a:ext cx="4000500" cy="1000125"/>
          </a:xfrm>
          <a:prstGeom prst="wedgeRectCallout">
            <a:avLst>
              <a:gd name="adj1" fmla="val -5119"/>
              <a:gd name="adj2" fmla="val -12988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查询出的社保住院信息逐条显示在界面下方</a:t>
            </a:r>
          </a:p>
        </p:txBody>
      </p:sp>
      <p:sp>
        <p:nvSpPr>
          <p:cNvPr id="13" name="矩形标注 12"/>
          <p:cNvSpPr>
            <a:spLocks noChangeArrowheads="1"/>
          </p:cNvSpPr>
          <p:nvPr/>
        </p:nvSpPr>
        <p:spPr bwMode="auto">
          <a:xfrm>
            <a:off x="2830567" y="3227524"/>
            <a:ext cx="3695601" cy="1584176"/>
          </a:xfrm>
          <a:prstGeom prst="wedgeRectCallout">
            <a:avLst>
              <a:gd name="adj1" fmla="val 38164"/>
              <a:gd name="adj2" fmla="val -9372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有工会服务卡（京卡）的要补齐后两位卡号，没有的要填写其他银行卡号。（</a:t>
            </a:r>
            <a:r>
              <a:rPr lang="zh-CN" altLang="en-US" sz="2400" b="0" dirty="0">
                <a:solidFill>
                  <a:srgbClr val="FF0000"/>
                </a:solidFill>
                <a:latin typeface="华文中宋" pitchFamily="2" charset="-122"/>
                <a:ea typeface="华文中宋" pitchFamily="2" charset="-122"/>
              </a:rPr>
              <a:t>银行卡号为必填项</a:t>
            </a:r>
            <a:r>
              <a:rPr lang="zh-CN" altLang="en-US" sz="2400" b="0" dirty="0">
                <a:solidFill>
                  <a:schemeClr val="tx2">
                    <a:lumMod val="95000"/>
                    <a:lumOff val="5000"/>
                  </a:schemeClr>
                </a:solidFill>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12"/>
                                        </p:tgtEl>
                                        <p:attrNameLst>
                                          <p:attrName>style.visibility</p:attrName>
                                        </p:attrNameLst>
                                      </p:cBhvr>
                                      <p:to>
                                        <p:strVal val="hidden"/>
                                      </p:to>
                                    </p:set>
                                  </p:childTnLst>
                                </p:cTn>
                              </p:par>
                            </p:childTnLst>
                          </p:cTn>
                        </p:par>
                        <p:par>
                          <p:cTn id="12" fill="hold">
                            <p:stCondLst>
                              <p:cond delay="0"/>
                            </p:stCondLst>
                            <p:childTnLst>
                              <p:par>
                                <p:cTn id="13" presetID="9"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10" grpId="0" animBg="1"/>
      <p:bldP spid="11" grpId="0" animBg="1"/>
      <p:bldP spid="12" grpId="0" animBg="1"/>
      <p:bldP spid="12" grpId="1" animBg="1"/>
      <p:bldP spid="13"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3999" cy="4643470"/>
          </a:xfrm>
          <a:prstGeom prst="rect">
            <a:avLst/>
          </a:prstGeom>
          <a:noFill/>
          <a:ln w="9525">
            <a:noFill/>
            <a:miter lim="800000"/>
            <a:headEnd/>
            <a:tailEnd/>
          </a:ln>
          <a:effectLst/>
        </p:spPr>
      </p:pic>
      <p:sp>
        <p:nvSpPr>
          <p:cNvPr id="84994"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创建理赔单的调整</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C934356F-A68F-4510-9472-EDE26A7B8756}" type="slidenum">
              <a:rPr lang="zh-CN" altLang="en-US" smtClean="0"/>
              <a:pPr>
                <a:defRPr/>
              </a:pPr>
              <a:t>93</a:t>
            </a:fld>
            <a:endParaRPr lang="en-US" altLang="zh-CN" dirty="0"/>
          </a:p>
        </p:txBody>
      </p:sp>
      <p:pic>
        <p:nvPicPr>
          <p:cNvPr id="2052" name="Picture 4"/>
          <p:cNvPicPr>
            <a:picLocks noChangeAspect="1" noChangeArrowheads="1"/>
          </p:cNvPicPr>
          <p:nvPr/>
        </p:nvPicPr>
        <p:blipFill>
          <a:blip r:embed="rId3"/>
          <a:srcRect/>
          <a:stretch>
            <a:fillRect/>
          </a:stretch>
        </p:blipFill>
        <p:spPr bwMode="auto">
          <a:xfrm>
            <a:off x="2687106" y="2571744"/>
            <a:ext cx="4199468" cy="1928826"/>
          </a:xfrm>
          <a:prstGeom prst="rect">
            <a:avLst/>
          </a:prstGeom>
          <a:noFill/>
          <a:ln w="9525">
            <a:noFill/>
            <a:miter lim="800000"/>
            <a:headEnd/>
            <a:tailEnd/>
          </a:ln>
          <a:effectLst/>
        </p:spPr>
      </p:pic>
      <p:pic>
        <p:nvPicPr>
          <p:cNvPr id="2" name="图片 1"/>
          <p:cNvPicPr>
            <a:picLocks noChangeAspect="1"/>
          </p:cNvPicPr>
          <p:nvPr/>
        </p:nvPicPr>
        <p:blipFill>
          <a:blip r:embed="rId4"/>
          <a:stretch>
            <a:fillRect/>
          </a:stretch>
        </p:blipFill>
        <p:spPr>
          <a:xfrm>
            <a:off x="53751" y="1815213"/>
            <a:ext cx="8982746" cy="826283"/>
          </a:xfrm>
          <a:prstGeom prst="rect">
            <a:avLst/>
          </a:prstGeom>
        </p:spPr>
      </p:pic>
      <p:sp>
        <p:nvSpPr>
          <p:cNvPr id="11" name="矩形标注 10"/>
          <p:cNvSpPr>
            <a:spLocks noChangeArrowheads="1"/>
          </p:cNvSpPr>
          <p:nvPr/>
        </p:nvSpPr>
        <p:spPr bwMode="auto">
          <a:xfrm>
            <a:off x="3857620" y="4572008"/>
            <a:ext cx="3028954" cy="928694"/>
          </a:xfrm>
          <a:prstGeom prst="wedgeRectCallout">
            <a:avLst>
              <a:gd name="adj1" fmla="val 35786"/>
              <a:gd name="adj2" fmla="val -9867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查看生成提示信息，点击</a:t>
            </a:r>
            <a:r>
              <a:rPr lang="zh-CN" altLang="en-US" sz="2400" b="0" dirty="0">
                <a:solidFill>
                  <a:schemeClr val="accent4">
                    <a:lumMod val="60000"/>
                    <a:lumOff val="40000"/>
                  </a:schemeClr>
                </a:solidFill>
                <a:latin typeface="华文中宋" pitchFamily="2" charset="-122"/>
                <a:ea typeface="华文中宋" pitchFamily="2" charset="-122"/>
              </a:rPr>
              <a:t>确定</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94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住院理赔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修改、删除理赔单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修改、删除理赔单</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95</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住院理赔</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10" name="矩形 9"/>
          <p:cNvSpPr/>
          <p:nvPr/>
        </p:nvSpPr>
        <p:spPr bwMode="auto">
          <a:xfrm>
            <a:off x="357158" y="1928802"/>
            <a:ext cx="7643866" cy="108069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96</a:t>
            </a:fld>
            <a:endParaRPr lang="en-US" altLang="zh-CN" dirty="0"/>
          </a:p>
        </p:txBody>
      </p:sp>
      <p:sp>
        <p:nvSpPr>
          <p:cNvPr id="6" name="矩形标注 5"/>
          <p:cNvSpPr>
            <a:spLocks noChangeArrowheads="1"/>
          </p:cNvSpPr>
          <p:nvPr/>
        </p:nvSpPr>
        <p:spPr bwMode="auto">
          <a:xfrm>
            <a:off x="5643570" y="3214686"/>
            <a:ext cx="3143250" cy="1857375"/>
          </a:xfrm>
          <a:prstGeom prst="wedgeRectCallout">
            <a:avLst>
              <a:gd name="adj1" fmla="val -49924"/>
              <a:gd name="adj2" fmla="val -713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2143108" y="928670"/>
            <a:ext cx="2643187" cy="642937"/>
          </a:xfrm>
          <a:prstGeom prst="wedgeRectCallout">
            <a:avLst>
              <a:gd name="adj1" fmla="val -40552"/>
              <a:gd name="adj2" fmla="val 8654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97</a:t>
            </a:fld>
            <a:endParaRPr lang="en-US" altLang="zh-CN" dirty="0"/>
          </a:p>
        </p:txBody>
      </p:sp>
      <p:sp>
        <p:nvSpPr>
          <p:cNvPr id="6" name="矩形标注 5"/>
          <p:cNvSpPr>
            <a:spLocks noChangeArrowheads="1"/>
          </p:cNvSpPr>
          <p:nvPr/>
        </p:nvSpPr>
        <p:spPr bwMode="auto">
          <a:xfrm>
            <a:off x="928662" y="3857628"/>
            <a:ext cx="3024336" cy="1224136"/>
          </a:xfrm>
          <a:prstGeom prst="wedgeRectCallout">
            <a:avLst>
              <a:gd name="adj1" fmla="val -55519"/>
              <a:gd name="adj2" fmla="val -921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a:solidFill>
                  <a:schemeClr val="tx2">
                    <a:lumMod val="95000"/>
                    <a:lumOff val="5000"/>
                  </a:schemeClr>
                </a:solidFill>
                <a:latin typeface="华文中宋" pitchFamily="2" charset="-122"/>
                <a:ea typeface="华文中宋" pitchFamily="2" charset="-122"/>
              </a:rPr>
              <a:t>点击查询结果中的</a:t>
            </a:r>
            <a:r>
              <a:rPr lang="zh-CN" altLang="en-US" sz="2400" b="0" dirty="0">
                <a:solidFill>
                  <a:schemeClr val="accent4">
                    <a:lumMod val="60000"/>
                    <a:lumOff val="40000"/>
                  </a:schemeClr>
                </a:solidFill>
                <a:latin typeface="华文中宋" pitchFamily="2" charset="-122"/>
                <a:ea typeface="华文中宋" pitchFamily="2" charset="-122"/>
              </a:rPr>
              <a:t>会员编号</a:t>
            </a:r>
            <a:r>
              <a:rPr lang="zh-CN" altLang="en-US" sz="2400" b="0" dirty="0">
                <a:solidFill>
                  <a:schemeClr val="tx2">
                    <a:lumMod val="95000"/>
                    <a:lumOff val="5000"/>
                  </a:schemeClr>
                </a:solidFill>
                <a:latin typeface="华文中宋" pitchFamily="2" charset="-122"/>
                <a:ea typeface="华文中宋" pitchFamily="2" charset="-122"/>
              </a:rPr>
              <a:t>进入修改、删除界面。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pic>
        <p:nvPicPr>
          <p:cNvPr id="3077" name="Picture 5"/>
          <p:cNvPicPr>
            <a:picLocks noChangeAspect="1" noChangeArrowheads="1"/>
          </p:cNvPicPr>
          <p:nvPr/>
        </p:nvPicPr>
        <p:blipFill>
          <a:blip r:embed="rId3"/>
          <a:srcRect/>
          <a:stretch>
            <a:fillRect/>
          </a:stretch>
        </p:blipFill>
        <p:spPr bwMode="auto">
          <a:xfrm>
            <a:off x="1000100" y="1071546"/>
            <a:ext cx="7478522" cy="5286412"/>
          </a:xfrm>
          <a:prstGeom prst="rect">
            <a:avLst/>
          </a:prstGeom>
          <a:noFill/>
          <a:ln w="9525">
            <a:solidFill>
              <a:schemeClr val="bg2">
                <a:lumMod val="50000"/>
              </a:schemeClr>
            </a:solidFill>
            <a:miter lim="800000"/>
            <a:headEnd/>
            <a:tailEnd/>
          </a:ln>
          <a:effectLst>
            <a:outerShdw blurRad="50800" dist="38100" dir="5400000" algn="t" rotWithShape="0">
              <a:prstClr val="black">
                <a:alpha val="40000"/>
              </a:prstClr>
            </a:outerShdw>
          </a:effectLst>
        </p:spPr>
      </p:pic>
      <p:sp>
        <p:nvSpPr>
          <p:cNvPr id="10" name="矩形 9"/>
          <p:cNvSpPr/>
          <p:nvPr/>
        </p:nvSpPr>
        <p:spPr bwMode="auto">
          <a:xfrm>
            <a:off x="1785918" y="3143248"/>
            <a:ext cx="6357982" cy="57150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806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BA2D9DFF-DE4E-4B28-AF44-8770A8952107}" type="slidenum">
              <a:rPr lang="zh-CN" altLang="en-US" smtClean="0"/>
              <a:pPr>
                <a:defRPr/>
              </a:pPr>
              <a:t>98</a:t>
            </a:fld>
            <a:endParaRPr lang="en-US" altLang="zh-CN" dirty="0"/>
          </a:p>
        </p:txBody>
      </p:sp>
      <p:sp>
        <p:nvSpPr>
          <p:cNvPr id="6" name="矩形标注 5"/>
          <p:cNvSpPr>
            <a:spLocks noChangeArrowheads="1"/>
          </p:cNvSpPr>
          <p:nvPr/>
        </p:nvSpPr>
        <p:spPr bwMode="auto">
          <a:xfrm>
            <a:off x="5857884" y="1357298"/>
            <a:ext cx="3000375" cy="1428750"/>
          </a:xfrm>
          <a:prstGeom prst="wedgeRectCallout">
            <a:avLst>
              <a:gd name="adj1" fmla="val -41187"/>
              <a:gd name="adj2" fmla="val 8687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可以填写</a:t>
            </a:r>
            <a:r>
              <a:rPr lang="zh-CN" altLang="en-US" sz="2400" b="0" dirty="0">
                <a:solidFill>
                  <a:schemeClr val="accent4">
                    <a:lumMod val="60000"/>
                    <a:lumOff val="40000"/>
                  </a:schemeClr>
                </a:solidFill>
                <a:latin typeface="华文中宋" pitchFamily="2" charset="-122"/>
                <a:ea typeface="华文中宋" pitchFamily="2" charset="-122"/>
              </a:rPr>
              <a:t>特别标注</a:t>
            </a:r>
            <a:r>
              <a:rPr lang="zh-CN" altLang="en-US" sz="2400" b="0" dirty="0">
                <a:solidFill>
                  <a:schemeClr val="tx2">
                    <a:lumMod val="95000"/>
                    <a:lumOff val="5000"/>
                  </a:schemeClr>
                </a:solidFill>
                <a:latin typeface="华文中宋" pitchFamily="2" charset="-122"/>
                <a:ea typeface="华文中宋" pitchFamily="2" charset="-122"/>
              </a:rPr>
              <a:t>、</a:t>
            </a:r>
            <a:r>
              <a:rPr lang="zh-CN" altLang="en-US" sz="2400" b="0" dirty="0">
                <a:solidFill>
                  <a:schemeClr val="accent4">
                    <a:lumMod val="60000"/>
                    <a:lumOff val="40000"/>
                  </a:schemeClr>
                </a:solidFill>
                <a:latin typeface="华文中宋" pitchFamily="2" charset="-122"/>
                <a:ea typeface="华文中宋" pitchFamily="2" charset="-122"/>
              </a:rPr>
              <a:t>住院原因、医院级别</a:t>
            </a:r>
            <a:r>
              <a:rPr lang="zh-CN" altLang="en-US" sz="2400" b="0" dirty="0">
                <a:solidFill>
                  <a:schemeClr val="tx2">
                    <a:lumMod val="95000"/>
                    <a:lumOff val="5000"/>
                  </a:schemeClr>
                </a:solidFill>
                <a:latin typeface="华文中宋" pitchFamily="2" charset="-122"/>
                <a:ea typeface="华文中宋" pitchFamily="2" charset="-122"/>
              </a:rPr>
              <a:t>与</a:t>
            </a:r>
            <a:r>
              <a:rPr lang="zh-CN" altLang="en-US" sz="2400" b="0" dirty="0">
                <a:solidFill>
                  <a:schemeClr val="accent4">
                    <a:lumMod val="60000"/>
                    <a:lumOff val="40000"/>
                  </a:schemeClr>
                </a:solidFill>
                <a:latin typeface="华文中宋" pitchFamily="2" charset="-122"/>
                <a:ea typeface="华文中宋" pitchFamily="2" charset="-122"/>
              </a:rPr>
              <a:t>其他诊断</a:t>
            </a:r>
            <a:r>
              <a:rPr lang="zh-CN" altLang="en-US" sz="2400" b="0" dirty="0">
                <a:solidFill>
                  <a:schemeClr val="tx2">
                    <a:lumMod val="95000"/>
                    <a:lumOff val="5000"/>
                  </a:schemeClr>
                </a:solidFill>
                <a:latin typeface="华文中宋" pitchFamily="2" charset="-122"/>
                <a:ea typeface="华文中宋" pitchFamily="2" charset="-122"/>
              </a:rPr>
              <a:t>等。</a:t>
            </a:r>
          </a:p>
        </p:txBody>
      </p:sp>
      <p:sp>
        <p:nvSpPr>
          <p:cNvPr id="8" name="矩形标注 7"/>
          <p:cNvSpPr>
            <a:spLocks noChangeArrowheads="1"/>
          </p:cNvSpPr>
          <p:nvPr/>
        </p:nvSpPr>
        <p:spPr bwMode="auto">
          <a:xfrm>
            <a:off x="2555776" y="4581128"/>
            <a:ext cx="3357563" cy="869796"/>
          </a:xfrm>
          <a:prstGeom prst="wedgeRectCallout">
            <a:avLst>
              <a:gd name="adj1" fmla="val 63568"/>
              <a:gd name="adj2" fmla="val 7361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保存</a:t>
            </a:r>
            <a:r>
              <a:rPr lang="zh-CN" altLang="en-US" sz="2400" b="0" dirty="0">
                <a:solidFill>
                  <a:schemeClr val="tx2">
                    <a:lumMod val="95000"/>
                    <a:lumOff val="5000"/>
                  </a:schemeClr>
                </a:solidFill>
                <a:latin typeface="华文中宋" pitchFamily="2" charset="-122"/>
                <a:ea typeface="华文中宋" pitchFamily="2" charset="-122"/>
              </a:rPr>
              <a:t>按钮保存当前修改。</a:t>
            </a:r>
          </a:p>
        </p:txBody>
      </p:sp>
      <p:sp>
        <p:nvSpPr>
          <p:cNvPr id="9" name="Text Box 3"/>
          <p:cNvSpPr txBox="1">
            <a:spLocks noChangeArrowheads="1"/>
          </p:cNvSpPr>
          <p:nvPr/>
        </p:nvSpPr>
        <p:spPr bwMode="auto">
          <a:xfrm>
            <a:off x="251520" y="1484784"/>
            <a:ext cx="3960440" cy="1384995"/>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说明</a:t>
            </a:r>
            <a:r>
              <a:rPr kumimoji="0" lang="zh-CN" altLang="en-US" sz="28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lang="zh-CN" altLang="en-US" sz="2800" b="0" dirty="0">
                <a:solidFill>
                  <a:schemeClr val="tx2">
                    <a:lumMod val="95000"/>
                    <a:lumOff val="5000"/>
                  </a:schemeClr>
                </a:solidFill>
                <a:latin typeface="华文中宋" pitchFamily="2" charset="-122"/>
                <a:ea typeface="华文中宋" pitchFamily="2" charset="-122"/>
              </a:rPr>
              <a:t>只可以修改、删除新建或打回状态的理赔信息</a:t>
            </a:r>
            <a:r>
              <a:rPr kumimoji="0" lang="zh-CN" altLang="en-US" sz="28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p>
        </p:txBody>
      </p:sp>
      <p:sp>
        <p:nvSpPr>
          <p:cNvPr id="13" name="矩形标注 12"/>
          <p:cNvSpPr>
            <a:spLocks noChangeArrowheads="1"/>
          </p:cNvSpPr>
          <p:nvPr/>
        </p:nvSpPr>
        <p:spPr bwMode="auto">
          <a:xfrm>
            <a:off x="3491880" y="4509120"/>
            <a:ext cx="3357563" cy="936104"/>
          </a:xfrm>
          <a:prstGeom prst="wedgeRectCallout">
            <a:avLst>
              <a:gd name="adj1" fmla="val 55018"/>
              <a:gd name="adj2" fmla="val 7244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删除</a:t>
            </a:r>
            <a:r>
              <a:rPr lang="zh-CN" altLang="en-US" sz="2400" b="0" dirty="0">
                <a:solidFill>
                  <a:schemeClr val="tx2">
                    <a:lumMod val="95000"/>
                    <a:lumOff val="5000"/>
                  </a:schemeClr>
                </a:solidFill>
                <a:latin typeface="华文中宋" pitchFamily="2" charset="-122"/>
                <a:ea typeface="华文中宋" pitchFamily="2" charset="-122"/>
              </a:rPr>
              <a:t>按钮可删除理赔单。</a:t>
            </a:r>
          </a:p>
        </p:txBody>
      </p:sp>
      <p:sp>
        <p:nvSpPr>
          <p:cNvPr id="14" name="矩形 13"/>
          <p:cNvSpPr/>
          <p:nvPr/>
        </p:nvSpPr>
        <p:spPr bwMode="auto">
          <a:xfrm>
            <a:off x="5286380" y="2928934"/>
            <a:ext cx="1785950" cy="23574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15" name="矩形标注 14"/>
          <p:cNvSpPr>
            <a:spLocks noChangeArrowheads="1"/>
          </p:cNvSpPr>
          <p:nvPr/>
        </p:nvSpPr>
        <p:spPr bwMode="auto">
          <a:xfrm>
            <a:off x="1785918" y="1285860"/>
            <a:ext cx="4226242" cy="1287491"/>
          </a:xfrm>
          <a:prstGeom prst="wedgeRectCallout">
            <a:avLst>
              <a:gd name="adj1" fmla="val 36947"/>
              <a:gd name="adj2" fmla="val 837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如果有银行信息必须填写</a:t>
            </a:r>
            <a:r>
              <a:rPr lang="zh-CN" altLang="en-US" sz="2400" b="0" dirty="0">
                <a:solidFill>
                  <a:schemeClr val="accent4">
                    <a:lumMod val="60000"/>
                    <a:lumOff val="40000"/>
                  </a:schemeClr>
                </a:solidFill>
                <a:latin typeface="华文中宋" pitchFamily="2" charset="-122"/>
                <a:ea typeface="华文中宋" pitchFamily="2" charset="-122"/>
              </a:rPr>
              <a:t>移动电话</a:t>
            </a:r>
            <a:r>
              <a:rPr lang="zh-CN" altLang="en-US" sz="2400" b="0" dirty="0">
                <a:solidFill>
                  <a:schemeClr val="tx2">
                    <a:lumMod val="95000"/>
                    <a:lumOff val="5000"/>
                  </a:schemeClr>
                </a:solidFill>
                <a:latin typeface="华文中宋" pitchFamily="2" charset="-122"/>
                <a:ea typeface="华文中宋" pitchFamily="2" charset="-122"/>
              </a:rPr>
              <a:t>，否则无法打印互助金申请书和上报。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par>
                          <p:cTn id="17" fill="hold">
                            <p:stCondLst>
                              <p:cond delay="0"/>
                            </p:stCondLst>
                            <p:childTnLst>
                              <p:par>
                                <p:cTn id="18" presetID="9"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14"/>
                                        </p:tgtEl>
                                        <p:attrNameLst>
                                          <p:attrName>style.visibility</p:attrName>
                                        </p:attrNameLst>
                                      </p:cBhvr>
                                      <p:to>
                                        <p:strVal val="hidden"/>
                                      </p:to>
                                    </p:set>
                                  </p:childTnLst>
                                </p:cTn>
                              </p:par>
                            </p:childTnLst>
                          </p:cTn>
                        </p:par>
                        <p:par>
                          <p:cTn id="28" fill="hold">
                            <p:stCondLst>
                              <p:cond delay="0"/>
                            </p:stCondLst>
                            <p:childTnLst>
                              <p:par>
                                <p:cTn id="29" presetID="1" presetClass="exit" presetSubtype="0" fill="hold" grpId="1" nodeType="afterEffect">
                                  <p:stCondLst>
                                    <p:cond delay="0"/>
                                  </p:stCondLst>
                                  <p:childTnLst>
                                    <p:set>
                                      <p:cBhvr>
                                        <p:cTn id="30" dur="1" fill="hold">
                                          <p:stCondLst>
                                            <p:cond delay="0"/>
                                          </p:stCondLst>
                                        </p:cTn>
                                        <p:tgtEl>
                                          <p:spTgt spid="15"/>
                                        </p:tgtEl>
                                        <p:attrNameLst>
                                          <p:attrName>style.visibility</p:attrName>
                                        </p:attrNameLst>
                                      </p:cBhvr>
                                      <p:to>
                                        <p:strVal val="hidden"/>
                                      </p:to>
                                    </p:set>
                                  </p:childTnLst>
                                </p:cTn>
                              </p:par>
                            </p:childTnLst>
                          </p:cTn>
                        </p:par>
                        <p:par>
                          <p:cTn id="31" fill="hold">
                            <p:stCondLst>
                              <p:cond delay="0"/>
                            </p:stCondLst>
                            <p:childTnLst>
                              <p:par>
                                <p:cTn id="32" presetID="3" presetClass="entr" presetSubtype="1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8"/>
                                        </p:tgtEl>
                                        <p:attrNameLst>
                                          <p:attrName>style.visibility</p:attrName>
                                        </p:attrNameLst>
                                      </p:cBhvr>
                                      <p:to>
                                        <p:strVal val="hidden"/>
                                      </p:to>
                                    </p:set>
                                  </p:childTnLst>
                                </p:cTn>
                              </p:par>
                            </p:childTnLst>
                          </p:cTn>
                        </p:par>
                        <p:par>
                          <p:cTn id="39" fill="hold">
                            <p:stCondLst>
                              <p:cond delay="0"/>
                            </p:stCondLst>
                            <p:childTnLst>
                              <p:par>
                                <p:cTn id="40" presetID="3" presetClass="entr" presetSubtype="1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6" grpId="0" animBg="1"/>
      <p:bldP spid="6" grpId="1" animBg="1"/>
      <p:bldP spid="8" grpId="0" animBg="1"/>
      <p:bldP spid="8" grpId="1" animBg="1"/>
      <p:bldP spid="9" grpId="0" animBg="1"/>
      <p:bldP spid="13" grpId="0" animBg="1"/>
      <p:bldP spid="14" grpId="0" animBg="1"/>
      <p:bldP spid="14" grpId="1" animBg="1"/>
      <p:bldP spid="15" grpId="0" animBg="1"/>
      <p:bldP spid="15" grpId="1" animBg="1"/>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99</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住院理赔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导出打印相应理赔单据</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theme/theme1.xml><?xml version="1.0" encoding="utf-8"?>
<a:theme xmlns:a="http://schemas.openxmlformats.org/drawingml/2006/main" name="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txDef>
      <a:spPr bwMode="auto">
        <a:ln>
          <a:headEnd/>
          <a:tailEnd/>
        </a:ln>
        <a:effectLst>
          <a:outerShdw blurRad="50800" dist="38100" dir="5400000" algn="t" rotWithShape="0">
            <a:prstClr val="black">
              <a:alpha val="40000"/>
            </a:prstClr>
          </a:outerShdw>
        </a:effectLst>
      </a:spPr>
      <a:bodyPr wrap="square">
        <a:spAutoFit/>
      </a:bodyPr>
      <a:lstStyle>
        <a:defPPr algn="just" eaLnBrk="1" hangingPunct="1">
          <a:spcBef>
            <a:spcPct val="50000"/>
          </a:spcBef>
          <a:spcAft>
            <a:spcPts val="0"/>
          </a:spcAft>
          <a:defRPr kumimoji="0" sz="24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defRPr>
        </a:defPPr>
      </a:lstStyle>
      <a:style>
        <a:lnRef idx="1">
          <a:schemeClr val="accent4"/>
        </a:lnRef>
        <a:fillRef idx="2">
          <a:schemeClr val="accent4"/>
        </a:fillRef>
        <a:effectRef idx="1">
          <a:schemeClr val="accent4"/>
        </a:effectRef>
        <a:fontRef idx="minor">
          <a:schemeClr val="dk1"/>
        </a:fontRef>
      </a:style>
    </a:tx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6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9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3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4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3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themeOverride>
</file>

<file path=ppt/theme/themeOverride2.xml><?xml version="1.0" encoding="utf-8"?>
<a:themeOverride xmlns:a="http://schemas.openxmlformats.org/drawingml/2006/main">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themeOverride>
</file>

<file path=docProps/app.xml><?xml version="1.0" encoding="utf-8"?>
<Properties xmlns="http://schemas.openxmlformats.org/officeDocument/2006/extended-properties" xmlns:vt="http://schemas.openxmlformats.org/officeDocument/2006/docPropsVTypes">
  <Template/>
  <TotalTime>21799</TotalTime>
  <Words>5246</Words>
  <Application>Microsoft Office PowerPoint</Application>
  <PresentationFormat>全屏显示(4:3)</PresentationFormat>
  <Paragraphs>685</Paragraphs>
  <Slides>158</Slides>
  <Notes>6</Notes>
  <HiddenSlides>0</HiddenSlides>
  <MMClips>0</MMClips>
  <ScaleCrop>false</ScaleCrop>
  <HeadingPairs>
    <vt:vector size="6" baseType="variant">
      <vt:variant>
        <vt:lpstr>已用的字体</vt:lpstr>
      </vt:variant>
      <vt:variant>
        <vt:i4>9</vt:i4>
      </vt:variant>
      <vt:variant>
        <vt:lpstr>主题</vt:lpstr>
      </vt:variant>
      <vt:variant>
        <vt:i4>9</vt:i4>
      </vt:variant>
      <vt:variant>
        <vt:lpstr>幻灯片标题</vt:lpstr>
      </vt:variant>
      <vt:variant>
        <vt:i4>158</vt:i4>
      </vt:variant>
    </vt:vector>
  </HeadingPairs>
  <TitlesOfParts>
    <vt:vector size="176" baseType="lpstr">
      <vt:lpstr>华文中宋</vt:lpstr>
      <vt:lpstr>宋体</vt:lpstr>
      <vt:lpstr>微软雅黑</vt:lpstr>
      <vt:lpstr>Arial</vt:lpstr>
      <vt:lpstr>Calibri</vt:lpstr>
      <vt:lpstr>Constantia</vt:lpstr>
      <vt:lpstr>Garamond</vt:lpstr>
      <vt:lpstr>Verdana</vt:lpstr>
      <vt:lpstr>Wingdings</vt:lpstr>
      <vt:lpstr>完美的ppt模板</vt:lpstr>
      <vt:lpstr>1_完美的ppt模板</vt:lpstr>
      <vt:lpstr>2_完美的ppt模板</vt:lpstr>
      <vt:lpstr>6_完美的ppt模板</vt:lpstr>
      <vt:lpstr>9_完美的ppt模板</vt:lpstr>
      <vt:lpstr>12_完美的ppt模板</vt:lpstr>
      <vt:lpstr>13_完美的ppt模板</vt:lpstr>
      <vt:lpstr>14_完美的ppt模板</vt:lpstr>
      <vt:lpstr>3_完美的ppt模板</vt:lpstr>
      <vt:lpstr>中国职工保险互助会北京办事处 业务管理系统</vt:lpstr>
      <vt:lpstr>前言</vt:lpstr>
      <vt:lpstr>培训概要</vt:lpstr>
      <vt:lpstr>PowerPoint 演示文稿</vt:lpstr>
      <vt:lpstr>1.系统使用环境</vt:lpstr>
      <vt:lpstr>1.系统使用环境</vt:lpstr>
      <vt:lpstr>1.系统使用环境</vt:lpstr>
      <vt:lpstr>PowerPoint 演示文稿</vt:lpstr>
      <vt:lpstr>2.系统登录</vt:lpstr>
      <vt:lpstr>2.系统登录</vt:lpstr>
      <vt:lpstr>2.系统登录</vt:lpstr>
      <vt:lpstr>2.系统登录</vt:lpstr>
      <vt:lpstr>2.系统登录</vt:lpstr>
      <vt:lpstr>2.系统登录</vt:lpstr>
      <vt:lpstr>PowerPoint 演示文稿</vt:lpstr>
      <vt:lpstr>PowerPoint 演示文稿</vt:lpstr>
      <vt:lpstr>3.入会管理——网上逐个添加新会员</vt:lpstr>
      <vt:lpstr>3.入会管理——网上逐个添加新会员</vt:lpstr>
      <vt:lpstr>3.入会管理——网上逐个添加新会员</vt:lpstr>
      <vt:lpstr>3.入会管理——网上逐个添加新会员</vt:lpstr>
      <vt:lpstr>PowerPoint 演示文稿</vt:lpstr>
      <vt:lpstr>3.入会管理——模板批量添加新会员</vt:lpstr>
      <vt:lpstr>3.入会管理——模板批量添加新会员</vt:lpstr>
      <vt:lpstr>3.入会管理——模板批量添加新会员</vt:lpstr>
      <vt:lpstr>3.入会管理——模板批量添加新会员</vt:lpstr>
      <vt:lpstr>3.入会管理——模板批量添加新会员</vt:lpstr>
      <vt:lpstr>3.入会管理——模板批量添加新会员</vt:lpstr>
      <vt:lpstr>3.入会管理——模板批量添加新会员</vt:lpstr>
      <vt:lpstr>3.入会管理——模板批量添加新会员</vt:lpstr>
      <vt:lpstr>3.入会管理——模板批量添加新会员</vt:lpstr>
      <vt:lpstr>3.入会管理——模板批量添加新会员</vt:lpstr>
      <vt:lpstr>3.入会管理——模板批量添加新会员</vt:lpstr>
      <vt:lpstr>PowerPoint 演示文稿</vt:lpstr>
      <vt:lpstr>3.入会管理——新会员上报</vt:lpstr>
      <vt:lpstr>3.入会管理——新会员上报</vt:lpstr>
      <vt:lpstr>3.入会管理——新会员上报</vt:lpstr>
      <vt:lpstr>PowerPoint 演示文稿</vt:lpstr>
      <vt:lpstr>3.入会管理——会员基础信息变更</vt:lpstr>
      <vt:lpstr>3.入会管理——会员基础信息变更</vt:lpstr>
      <vt:lpstr>3.入会管理——会员基础信息变更</vt:lpstr>
      <vt:lpstr>3.入会管理——会员基础信息变更</vt:lpstr>
      <vt:lpstr>3.入会管理——会员基础信息变更</vt:lpstr>
      <vt:lpstr>PowerPoint 演示文稿</vt:lpstr>
      <vt:lpstr>3.入会管理——会员调动管理</vt:lpstr>
      <vt:lpstr>3.入会管理——会员调动管理</vt:lpstr>
      <vt:lpstr>3.入会管理——会员调动管理</vt:lpstr>
      <vt:lpstr>3.入会管理——会员调动管理</vt:lpstr>
      <vt:lpstr>PowerPoint 演示文稿</vt:lpstr>
      <vt:lpstr>PowerPoint 演示文稿</vt:lpstr>
      <vt:lpstr>4.投保管理——网上逐个添加新投保</vt:lpstr>
      <vt:lpstr>4.投保管理——网上逐个添加新投保</vt:lpstr>
      <vt:lpstr>4.投保管理——网上逐个添加新投保</vt:lpstr>
      <vt:lpstr>4.投保管理——网上逐个添加新投保</vt:lpstr>
      <vt:lpstr>PowerPoint 演示文稿</vt:lpstr>
      <vt:lpstr>4.投保管理——批量续转投保</vt:lpstr>
      <vt:lpstr>4.投保管理——批量续转投保</vt:lpstr>
      <vt:lpstr>4.投保管理——批量续转投保</vt:lpstr>
      <vt:lpstr>4.投保管理——批量续传投保</vt:lpstr>
      <vt:lpstr>PowerPoint 演示文稿</vt:lpstr>
      <vt:lpstr>4.投保管理——模板批量投保</vt:lpstr>
      <vt:lpstr>4.投保管理——模板批量投保</vt:lpstr>
      <vt:lpstr>4.投保管理——模板批量投保</vt:lpstr>
      <vt:lpstr>4.投保管理——模板批量投保</vt:lpstr>
      <vt:lpstr>4.投保管理——模板批量投保</vt:lpstr>
      <vt:lpstr>4.投保管理——模板批量投保</vt:lpstr>
      <vt:lpstr>4.投保管理——模板批量投保</vt:lpstr>
      <vt:lpstr>4.投保管理——模板批量投保</vt:lpstr>
      <vt:lpstr>4.投保管理——模板批量投保</vt:lpstr>
      <vt:lpstr>4.投保管理——模板批量投保</vt:lpstr>
      <vt:lpstr>4.投保管理——模板批量投保</vt:lpstr>
      <vt:lpstr>PowerPoint 演示文稿</vt:lpstr>
      <vt:lpstr>4.保单管理——修改、删除投保单</vt:lpstr>
      <vt:lpstr>4.保单管理——修改、删除投保单</vt:lpstr>
      <vt:lpstr>4.保单管理——修改、删除投保单</vt:lpstr>
      <vt:lpstr>4.保单管理——修改、删除投保单</vt:lpstr>
      <vt:lpstr>PowerPoint 演示文稿</vt:lpstr>
      <vt:lpstr>4.保单管理——会员投保信息上报</vt:lpstr>
      <vt:lpstr>4.保单管理——会员投保信息上报</vt:lpstr>
      <vt:lpstr>4.保单管理——会员投保信息上报</vt:lpstr>
      <vt:lpstr>PowerPoint 演示文稿</vt:lpstr>
      <vt:lpstr>系统管理——导入导出日志</vt:lpstr>
      <vt:lpstr>系统管理——导入导出日志</vt:lpstr>
      <vt:lpstr>PowerPoint 演示文稿</vt:lpstr>
      <vt:lpstr>PowerPoint 演示文稿</vt:lpstr>
      <vt:lpstr>PowerPoint 演示文稿</vt:lpstr>
      <vt:lpstr>5.住院理赔——创建理赔单</vt:lpstr>
      <vt:lpstr>5.住院理赔——创建理赔单</vt:lpstr>
      <vt:lpstr>5.住院理赔——创建理赔单</vt:lpstr>
      <vt:lpstr>5.住院理赔——创建理赔单的调整</vt:lpstr>
      <vt:lpstr>5.住院理赔——创建理赔单的调整</vt:lpstr>
      <vt:lpstr>5.住院理赔——创建理赔单的调整</vt:lpstr>
      <vt:lpstr>5.住院理赔——创建理赔单的调整</vt:lpstr>
      <vt:lpstr>5.住院理赔——创建理赔单的调整</vt:lpstr>
      <vt:lpstr>PowerPoint 演示文稿</vt:lpstr>
      <vt:lpstr>5.住院理赔——修改、删除理赔单</vt:lpstr>
      <vt:lpstr>5.住院理赔——修改、删除理赔单</vt:lpstr>
      <vt:lpstr>5.住院理赔——修改、删除理赔单</vt:lpstr>
      <vt:lpstr>5.住院理赔——修改、删除理赔单</vt:lpstr>
      <vt:lpstr>PowerPoint 演示文稿</vt:lpstr>
      <vt:lpstr>5.住院理赔——导出打印相应理赔单据</vt:lpstr>
      <vt:lpstr>5.住院理赔——导出打印相应理赔单据</vt:lpstr>
      <vt:lpstr>5.住院理赔——导出打印相应理赔单据</vt:lpstr>
      <vt:lpstr>5.住院理赔——导出打印相应理赔单据</vt:lpstr>
      <vt:lpstr>5.住院理赔——导出打印相应理赔单据</vt:lpstr>
      <vt:lpstr>5.住院理赔——导出打印相应理赔单据</vt:lpstr>
      <vt:lpstr>5.住院理赔——导出打印相应理赔单据</vt:lpstr>
      <vt:lpstr>PowerPoint 演示文稿</vt:lpstr>
      <vt:lpstr>5.住院理赔——上报理赔单</vt:lpstr>
      <vt:lpstr>5.住院理赔——上报理赔单</vt:lpstr>
      <vt:lpstr>5.住院理赔——上报理赔单</vt:lpstr>
      <vt:lpstr>5.住院理赔——上报理赔单</vt:lpstr>
      <vt:lpstr>PowerPoint 演示文稿</vt:lpstr>
      <vt:lpstr>PowerPoint 演示文稿</vt:lpstr>
      <vt:lpstr>PowerPoint 演示文稿</vt:lpstr>
      <vt:lpstr>6.住院津贴理赔——非医保住院交易管理</vt:lpstr>
      <vt:lpstr>6.住院津贴理赔——非医保住院交易管理</vt:lpstr>
      <vt:lpstr>6.住院津贴理赔——非医保住院交易管理</vt:lpstr>
      <vt:lpstr>6.住院津贴理赔——非医保住院交易管理</vt:lpstr>
      <vt:lpstr>6.住院津贴理赔——非医保住院交易管理</vt:lpstr>
      <vt:lpstr>6.住院津贴理赔——非医保住院交易管理</vt:lpstr>
      <vt:lpstr>PowerPoint 演示文稿</vt:lpstr>
      <vt:lpstr>PowerPoint 演示文稿</vt:lpstr>
      <vt:lpstr>7.女工重疾意外理赔——添加理赔单</vt:lpstr>
      <vt:lpstr>7.女工重疾意外理赔——添加理赔单</vt:lpstr>
      <vt:lpstr>7.女工重疾意外理赔——添加理赔单</vt:lpstr>
      <vt:lpstr>7.女工重疾意外理赔——添加理赔单</vt:lpstr>
      <vt:lpstr>7.女工重疾意外理赔——添加理赔单</vt:lpstr>
      <vt:lpstr>7.女工重疾意外理赔</vt:lpstr>
      <vt:lpstr>PowerPoint 演示文稿</vt:lpstr>
      <vt:lpstr>8.非工伤意外伤害及家财损失理赔</vt:lpstr>
      <vt:lpstr>8.非工伤意外伤害及家财损失理赔</vt:lpstr>
      <vt:lpstr>8.非工伤意外伤害及家财损失理赔</vt:lpstr>
      <vt:lpstr>8.非工伤意外伤害及家财损失理赔</vt:lpstr>
      <vt:lpstr>8.非工伤意外伤害及家财损失理赔</vt:lpstr>
      <vt:lpstr>8.非工伤意外伤害及家财损失理赔</vt:lpstr>
      <vt:lpstr>8.非工伤意外伤害及家财损失理赔</vt:lpstr>
      <vt:lpstr>8.非工伤意外伤害及家财损失理赔</vt:lpstr>
      <vt:lpstr>8.非工伤意外伤害及家财损失理赔</vt:lpstr>
      <vt:lpstr>8.非工伤意外伤害及家财损失理赔</vt:lpstr>
      <vt:lpstr>PowerPoint 演示文稿</vt:lpstr>
      <vt:lpstr>PowerPoint 演示文稿</vt:lpstr>
      <vt:lpstr>9.常见问题解答——系统使用环境</vt:lpstr>
      <vt:lpstr>9.常见问题解答——系统使用环境</vt:lpstr>
      <vt:lpstr>9.常见问题解答——系统使用环境</vt:lpstr>
      <vt:lpstr>PowerPoint 演示文稿</vt:lpstr>
      <vt:lpstr>9.常见问题解答——批量入会、投保模板</vt:lpstr>
      <vt:lpstr>9.常见问题解答——批量入会、投保模板</vt:lpstr>
      <vt:lpstr>9.常见问题解答——批量入会、投保模板</vt:lpstr>
      <vt:lpstr>9.常见问题解答——批量入会、投保模板</vt:lpstr>
      <vt:lpstr>PowerPoint 演示文稿</vt:lpstr>
      <vt:lpstr>9.常见问题解答——理赔业务操作</vt:lpstr>
      <vt:lpstr>PowerPoint 演示文稿</vt:lpstr>
      <vt:lpstr>9.常见问题解答——其他</vt:lpstr>
      <vt:lpstr>9.常见问题解答——其他</vt:lpstr>
      <vt:lpstr>PowerPoint 演示文稿</vt:lpstr>
      <vt:lpstr>培训课件下载</vt:lpstr>
      <vt:lpstr>微信公众号</vt:lpstr>
      <vt:lpstr>PowerPoint 演示文稿</vt:lpstr>
    </vt:vector>
  </TitlesOfParts>
  <Company>Capinfo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Lenovo User</dc:creator>
  <cp:lastModifiedBy>微软用户</cp:lastModifiedBy>
  <cp:revision>2053</cp:revision>
  <dcterms:created xsi:type="dcterms:W3CDTF">2009-03-07T02:35:57Z</dcterms:created>
  <dcterms:modified xsi:type="dcterms:W3CDTF">2018-06-12T00:13:22Z</dcterms:modified>
</cp:coreProperties>
</file>