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handoutMasterIdLst>
    <p:handoutMasterId r:id="rId46"/>
  </p:handoutMasterIdLst>
  <p:sldIdLst>
    <p:sldId id="259" r:id="rId2"/>
    <p:sldId id="269" r:id="rId3"/>
    <p:sldId id="261" r:id="rId4"/>
    <p:sldId id="368" r:id="rId5"/>
    <p:sldId id="264" r:id="rId6"/>
    <p:sldId id="338" r:id="rId7"/>
    <p:sldId id="320" r:id="rId8"/>
    <p:sldId id="271" r:id="rId9"/>
    <p:sldId id="272" r:id="rId10"/>
    <p:sldId id="296" r:id="rId11"/>
    <p:sldId id="369" r:id="rId12"/>
    <p:sldId id="393" r:id="rId13"/>
    <p:sldId id="396" r:id="rId14"/>
    <p:sldId id="397" r:id="rId15"/>
    <p:sldId id="399" r:id="rId16"/>
    <p:sldId id="400" r:id="rId17"/>
    <p:sldId id="401" r:id="rId18"/>
    <p:sldId id="402" r:id="rId19"/>
    <p:sldId id="403" r:id="rId20"/>
    <p:sldId id="404" r:id="rId21"/>
    <p:sldId id="405" r:id="rId22"/>
    <p:sldId id="406" r:id="rId23"/>
    <p:sldId id="407" r:id="rId24"/>
    <p:sldId id="374" r:id="rId25"/>
    <p:sldId id="349" r:id="rId26"/>
    <p:sldId id="376" r:id="rId27"/>
    <p:sldId id="347" r:id="rId28"/>
    <p:sldId id="289" r:id="rId29"/>
    <p:sldId id="346" r:id="rId30"/>
    <p:sldId id="324" r:id="rId31"/>
    <p:sldId id="326" r:id="rId32"/>
    <p:sldId id="329" r:id="rId33"/>
    <p:sldId id="331" r:id="rId34"/>
    <p:sldId id="292" r:id="rId35"/>
    <p:sldId id="408" r:id="rId36"/>
    <p:sldId id="409" r:id="rId37"/>
    <p:sldId id="410" r:id="rId38"/>
    <p:sldId id="411" r:id="rId39"/>
    <p:sldId id="412" r:id="rId40"/>
    <p:sldId id="413" r:id="rId41"/>
    <p:sldId id="414" r:id="rId42"/>
    <p:sldId id="294" r:id="rId43"/>
    <p:sldId id="268" r:id="rId44"/>
  </p:sldIdLst>
  <p:sldSz cx="9144000" cy="6858000" type="screen4x3"/>
  <p:notesSz cx="6858000" cy="9144000"/>
  <p:defaultTextStyle>
    <a:defPPr>
      <a:defRPr lang="zh-CN"/>
    </a:defPPr>
    <a:lvl1pPr algn="l" rtl="0" fontAlgn="base">
      <a:spcBef>
        <a:spcPct val="50000"/>
      </a:spcBef>
      <a:spcAft>
        <a:spcPct val="0"/>
      </a:spcAft>
      <a:defRPr kern="1200">
        <a:solidFill>
          <a:schemeClr val="bg1"/>
        </a:solidFill>
        <a:latin typeface="微软雅黑" pitchFamily="34" charset="-122"/>
        <a:ea typeface="微软雅黑" pitchFamily="34" charset="-122"/>
        <a:cs typeface="+mn-cs"/>
      </a:defRPr>
    </a:lvl1pPr>
    <a:lvl2pPr marL="457200" algn="l" rtl="0" fontAlgn="base">
      <a:spcBef>
        <a:spcPct val="50000"/>
      </a:spcBef>
      <a:spcAft>
        <a:spcPct val="0"/>
      </a:spcAft>
      <a:defRPr kern="1200">
        <a:solidFill>
          <a:schemeClr val="bg1"/>
        </a:solidFill>
        <a:latin typeface="微软雅黑" pitchFamily="34" charset="-122"/>
        <a:ea typeface="微软雅黑" pitchFamily="34" charset="-122"/>
        <a:cs typeface="+mn-cs"/>
      </a:defRPr>
    </a:lvl2pPr>
    <a:lvl3pPr marL="914400" algn="l" rtl="0" fontAlgn="base">
      <a:spcBef>
        <a:spcPct val="50000"/>
      </a:spcBef>
      <a:spcAft>
        <a:spcPct val="0"/>
      </a:spcAft>
      <a:defRPr kern="1200">
        <a:solidFill>
          <a:schemeClr val="bg1"/>
        </a:solidFill>
        <a:latin typeface="微软雅黑" pitchFamily="34" charset="-122"/>
        <a:ea typeface="微软雅黑" pitchFamily="34" charset="-122"/>
        <a:cs typeface="+mn-cs"/>
      </a:defRPr>
    </a:lvl3pPr>
    <a:lvl4pPr marL="1371600" algn="l" rtl="0" fontAlgn="base">
      <a:spcBef>
        <a:spcPct val="50000"/>
      </a:spcBef>
      <a:spcAft>
        <a:spcPct val="0"/>
      </a:spcAft>
      <a:defRPr kern="1200">
        <a:solidFill>
          <a:schemeClr val="bg1"/>
        </a:solidFill>
        <a:latin typeface="微软雅黑" pitchFamily="34" charset="-122"/>
        <a:ea typeface="微软雅黑" pitchFamily="34" charset="-122"/>
        <a:cs typeface="+mn-cs"/>
      </a:defRPr>
    </a:lvl4pPr>
    <a:lvl5pPr marL="1828800" algn="l" rtl="0" fontAlgn="base">
      <a:spcBef>
        <a:spcPct val="50000"/>
      </a:spcBef>
      <a:spcAft>
        <a:spcPct val="0"/>
      </a:spcAft>
      <a:defRPr kern="1200">
        <a:solidFill>
          <a:schemeClr val="bg1"/>
        </a:solidFill>
        <a:latin typeface="微软雅黑" pitchFamily="34" charset="-122"/>
        <a:ea typeface="微软雅黑" pitchFamily="34" charset="-122"/>
        <a:cs typeface="+mn-cs"/>
      </a:defRPr>
    </a:lvl5pPr>
    <a:lvl6pPr marL="2286000" algn="l" defTabSz="914400" rtl="0" eaLnBrk="1" latinLnBrk="0" hangingPunct="1">
      <a:defRPr kern="1200">
        <a:solidFill>
          <a:schemeClr val="bg1"/>
        </a:solidFill>
        <a:latin typeface="微软雅黑" pitchFamily="34" charset="-122"/>
        <a:ea typeface="微软雅黑" pitchFamily="34" charset="-122"/>
        <a:cs typeface="+mn-cs"/>
      </a:defRPr>
    </a:lvl6pPr>
    <a:lvl7pPr marL="2743200" algn="l" defTabSz="914400" rtl="0" eaLnBrk="1" latinLnBrk="0" hangingPunct="1">
      <a:defRPr kern="1200">
        <a:solidFill>
          <a:schemeClr val="bg1"/>
        </a:solidFill>
        <a:latin typeface="微软雅黑" pitchFamily="34" charset="-122"/>
        <a:ea typeface="微软雅黑" pitchFamily="34" charset="-122"/>
        <a:cs typeface="+mn-cs"/>
      </a:defRPr>
    </a:lvl7pPr>
    <a:lvl8pPr marL="3200400" algn="l" defTabSz="914400" rtl="0" eaLnBrk="1" latinLnBrk="0" hangingPunct="1">
      <a:defRPr kern="1200">
        <a:solidFill>
          <a:schemeClr val="bg1"/>
        </a:solidFill>
        <a:latin typeface="微软雅黑" pitchFamily="34" charset="-122"/>
        <a:ea typeface="微软雅黑" pitchFamily="34" charset="-122"/>
        <a:cs typeface="+mn-cs"/>
      </a:defRPr>
    </a:lvl8pPr>
    <a:lvl9pPr marL="3657600" algn="l" defTabSz="914400" rtl="0" eaLnBrk="1" latinLnBrk="0" hangingPunct="1">
      <a:defRPr kern="1200">
        <a:solidFill>
          <a:schemeClr val="bg1"/>
        </a:solidFill>
        <a:latin typeface="微软雅黑" pitchFamily="34" charset="-122"/>
        <a:ea typeface="微软雅黑" pitchFamily="34"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a:srgbClr val="CCECFF"/>
    <a:srgbClr val="6699FF"/>
    <a:srgbClr val="66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5" autoAdjust="0"/>
    <p:restoredTop sz="94595" autoAdjust="0"/>
  </p:normalViewPr>
  <p:slideViewPr>
    <p:cSldViewPr>
      <p:cViewPr varScale="1">
        <p:scale>
          <a:sx n="65" d="100"/>
          <a:sy n="65" d="100"/>
        </p:scale>
        <p:origin x="648"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D219F2C-9658-40A4-9140-08A154CC0270}" type="datetimeFigureOut">
              <a:rPr lang="zh-CN" altLang="en-US" smtClean="0"/>
              <a:pPr/>
              <a:t>2018/6/11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B3C1DBF-FB3D-49B3-8EDF-5C6AF4E495B8}" type="slidenum">
              <a:rPr lang="zh-CN" altLang="en-US" smtClean="0"/>
              <a:pPr/>
              <a:t>‹#›</a:t>
            </a:fld>
            <a:endParaRPr lang="zh-CN" altLang="en-US"/>
          </a:p>
        </p:txBody>
      </p:sp>
    </p:spTree>
    <p:extLst>
      <p:ext uri="{BB962C8B-B14F-4D97-AF65-F5344CB8AC3E}">
        <p14:creationId xmlns:p14="http://schemas.microsoft.com/office/powerpoint/2010/main" val="14922598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solidFill>
                  <a:schemeClr val="tx1"/>
                </a:solidFill>
                <a:latin typeface="+mn-lt"/>
                <a:ea typeface="+mn-ea"/>
              </a:defRPr>
            </a:lvl1pPr>
          </a:lstStyle>
          <a:p>
            <a:pPr>
              <a:defRPr/>
            </a:pPr>
            <a:fld id="{9E73E0C2-D16B-438A-B0DE-6902E6587978}" type="datetimeFigureOut">
              <a:rPr lang="zh-CN" altLang="en-US"/>
              <a:pPr>
                <a:defRPr/>
              </a:pPr>
              <a:t>2018/6/11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solidFill>
                  <a:schemeClr val="tx1"/>
                </a:solidFill>
                <a:latin typeface="+mn-lt"/>
                <a:ea typeface="+mn-ea"/>
              </a:defRPr>
            </a:lvl1pPr>
          </a:lstStyle>
          <a:p>
            <a:pPr>
              <a:defRPr/>
            </a:pPr>
            <a:fld id="{75C115D5-59CA-4A19-86CC-2A98B3092F0E}" type="slidenum">
              <a:rPr lang="zh-CN" altLang="en-US"/>
              <a:pPr>
                <a:defRPr/>
              </a:pPr>
              <a:t>‹#›</a:t>
            </a:fld>
            <a:endParaRPr lang="zh-CN" altLang="en-US"/>
          </a:p>
        </p:txBody>
      </p:sp>
    </p:spTree>
    <p:extLst>
      <p:ext uri="{BB962C8B-B14F-4D97-AF65-F5344CB8AC3E}">
        <p14:creationId xmlns:p14="http://schemas.microsoft.com/office/powerpoint/2010/main" val="7238888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433143-926F-4644-AB4D-7B02C4138656}" type="slidenum">
              <a:rPr lang="en-US" altLang="zh-CN">
                <a:latin typeface="Arial" charset="0"/>
              </a:rPr>
              <a:pPr fontAlgn="base">
                <a:spcBef>
                  <a:spcPct val="0"/>
                </a:spcBef>
                <a:spcAft>
                  <a:spcPct val="0"/>
                </a:spcAft>
                <a:defRPr/>
              </a:pPr>
              <a:t>2</a:t>
            </a:fld>
            <a:endParaRPr lang="en-US" altLang="zh-CN">
              <a:latin typeface="Arial" charset="0"/>
            </a:endParaRPr>
          </a:p>
        </p:txBody>
      </p:sp>
      <p:sp>
        <p:nvSpPr>
          <p:cNvPr id="194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4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zh-CN" smtClean="0">
              <a:latin typeface="Arial" charset="0"/>
            </a:endParaRPr>
          </a:p>
        </p:txBody>
      </p:sp>
    </p:spTree>
    <p:extLst>
      <p:ext uri="{BB962C8B-B14F-4D97-AF65-F5344CB8AC3E}">
        <p14:creationId xmlns:p14="http://schemas.microsoft.com/office/powerpoint/2010/main" val="663580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CN" altLang="en-US" dirty="0" smtClean="0"/>
              <a:t>可以说这项工作得到了广大职工的高度认可，她让出险职工得到帮助，让未出险职工得到保障，让每个人都能得到实实在在的好处，切实解决了职工群众最关心最直接最现实的利益问题。</a:t>
            </a:r>
          </a:p>
          <a:p>
            <a:endParaRPr lang="zh-CN" altLang="en-US" dirty="0"/>
          </a:p>
        </p:txBody>
      </p:sp>
      <p:sp>
        <p:nvSpPr>
          <p:cNvPr id="4" name="灯片编号占位符 3"/>
          <p:cNvSpPr>
            <a:spLocks noGrp="1"/>
          </p:cNvSpPr>
          <p:nvPr>
            <p:ph type="sldNum" sz="quarter" idx="10"/>
          </p:nvPr>
        </p:nvSpPr>
        <p:spPr/>
        <p:txBody>
          <a:bodyPr/>
          <a:lstStyle/>
          <a:p>
            <a:pPr>
              <a:defRPr/>
            </a:pPr>
            <a:fld id="{75C115D5-59CA-4A19-86CC-2A98B3092F0E}" type="slidenum">
              <a:rPr lang="zh-CN" altLang="en-US" smtClean="0"/>
              <a:pPr>
                <a:defRPr/>
              </a:pPr>
              <a:t>4</a:t>
            </a:fld>
            <a:endParaRPr lang="zh-CN" altLang="en-US"/>
          </a:p>
        </p:txBody>
      </p:sp>
    </p:spTree>
    <p:extLst>
      <p:ext uri="{BB962C8B-B14F-4D97-AF65-F5344CB8AC3E}">
        <p14:creationId xmlns:p14="http://schemas.microsoft.com/office/powerpoint/2010/main" val="2893607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CN" altLang="en-US" dirty="0" smtClean="0"/>
              <a:t>北京市总工会一直把关注民生、关心职工的生活保障问题作为工会工作的重中之重，将职工互助保障工作作为建设服务型工会的重要抓手，自</a:t>
            </a:r>
            <a:r>
              <a:rPr lang="en-US" altLang="zh-CN" dirty="0" smtClean="0"/>
              <a:t>96</a:t>
            </a:r>
            <a:r>
              <a:rPr lang="zh-CN" altLang="en-US" dirty="0" smtClean="0"/>
              <a:t>年成立职工保障服务中心以来，依托市总三级服务体系，建立健全了全市职工互助保障的三级服务平台与工作机制。如图：。。。并逐步推出了八项互助保障活动，为职工打造了三位一体的保障体系：使职工无论因疾病住院还是大病特病救治或受到意外伤害，都能够得到相应标准的互助保障。大大增加了职工抵御风险的能力！</a:t>
            </a:r>
          </a:p>
          <a:p>
            <a:endParaRPr lang="zh-CN" altLang="en-US" dirty="0"/>
          </a:p>
        </p:txBody>
      </p:sp>
      <p:sp>
        <p:nvSpPr>
          <p:cNvPr id="4" name="灯片编号占位符 3"/>
          <p:cNvSpPr>
            <a:spLocks noGrp="1"/>
          </p:cNvSpPr>
          <p:nvPr>
            <p:ph type="sldNum" sz="quarter" idx="10"/>
          </p:nvPr>
        </p:nvSpPr>
        <p:spPr/>
        <p:txBody>
          <a:bodyPr/>
          <a:lstStyle/>
          <a:p>
            <a:pPr>
              <a:defRPr/>
            </a:pPr>
            <a:fld id="{75C115D5-59CA-4A19-86CC-2A98B3092F0E}" type="slidenum">
              <a:rPr lang="zh-CN" altLang="en-US" smtClean="0"/>
              <a:pPr>
                <a:defRPr/>
              </a:pPr>
              <a:t>5</a:t>
            </a:fld>
            <a:endParaRPr lang="zh-CN" altLang="en-US"/>
          </a:p>
        </p:txBody>
      </p:sp>
    </p:spTree>
    <p:extLst>
      <p:ext uri="{BB962C8B-B14F-4D97-AF65-F5344CB8AC3E}">
        <p14:creationId xmlns:p14="http://schemas.microsoft.com/office/powerpoint/2010/main" val="89123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通过开展这些保障活动，提高了工会组织服务职工的水平和工作实效，把党和政府保障和改善民生、关心爱护职工特别是困难职工的政策进一步落到了实处，增强了工会组织的影响力和凝聚力，为职工筑起了一道排忧解难、化解风险、减少忧患的坚强防线。</a:t>
            </a:r>
            <a:endParaRPr lang="zh-CN" altLang="en-US" dirty="0"/>
          </a:p>
        </p:txBody>
      </p:sp>
      <p:sp>
        <p:nvSpPr>
          <p:cNvPr id="4" name="灯片编号占位符 3"/>
          <p:cNvSpPr>
            <a:spLocks noGrp="1"/>
          </p:cNvSpPr>
          <p:nvPr>
            <p:ph type="sldNum" sz="quarter" idx="10"/>
          </p:nvPr>
        </p:nvSpPr>
        <p:spPr/>
        <p:txBody>
          <a:bodyPr/>
          <a:lstStyle/>
          <a:p>
            <a:pPr>
              <a:defRPr/>
            </a:pPr>
            <a:fld id="{75C115D5-59CA-4A19-86CC-2A98B3092F0E}" type="slidenum">
              <a:rPr lang="zh-CN" altLang="en-US" smtClean="0"/>
              <a:pPr>
                <a:defRPr/>
              </a:pPr>
              <a:t>12</a:t>
            </a:fld>
            <a:endParaRPr lang="zh-CN" altLang="en-US"/>
          </a:p>
        </p:txBody>
      </p:sp>
    </p:spTree>
    <p:extLst>
      <p:ext uri="{BB962C8B-B14F-4D97-AF65-F5344CB8AC3E}">
        <p14:creationId xmlns:p14="http://schemas.microsoft.com/office/powerpoint/2010/main" val="4123511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616F49-3D1A-4B33-9EA1-4E1E3F90B4A6}" type="slidenum">
              <a:rPr lang="en-US" altLang="zh-CN">
                <a:latin typeface="Arial" charset="0"/>
              </a:rPr>
              <a:pPr fontAlgn="base">
                <a:spcBef>
                  <a:spcPct val="0"/>
                </a:spcBef>
                <a:spcAft>
                  <a:spcPct val="0"/>
                </a:spcAft>
                <a:defRPr/>
              </a:pPr>
              <a:t>28</a:t>
            </a:fld>
            <a:endParaRPr lang="en-US" altLang="zh-CN">
              <a:latin typeface="Arial" charset="0"/>
            </a:endParaRPr>
          </a:p>
        </p:txBody>
      </p:sp>
      <p:sp>
        <p:nvSpPr>
          <p:cNvPr id="5120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zh-CN" smtClean="0">
              <a:latin typeface="Arial" charset="0"/>
            </a:endParaRPr>
          </a:p>
        </p:txBody>
      </p:sp>
    </p:spTree>
    <p:extLst>
      <p:ext uri="{BB962C8B-B14F-4D97-AF65-F5344CB8AC3E}">
        <p14:creationId xmlns:p14="http://schemas.microsoft.com/office/powerpoint/2010/main" val="42440861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616F49-3D1A-4B33-9EA1-4E1E3F90B4A6}" type="slidenum">
              <a:rPr lang="en-US" altLang="zh-CN">
                <a:latin typeface="Arial" charset="0"/>
              </a:rPr>
              <a:pPr fontAlgn="base">
                <a:spcBef>
                  <a:spcPct val="0"/>
                </a:spcBef>
                <a:spcAft>
                  <a:spcPct val="0"/>
                </a:spcAft>
                <a:defRPr/>
              </a:pPr>
              <a:t>29</a:t>
            </a:fld>
            <a:endParaRPr lang="en-US" altLang="zh-CN">
              <a:latin typeface="Arial" charset="0"/>
            </a:endParaRPr>
          </a:p>
        </p:txBody>
      </p:sp>
      <p:sp>
        <p:nvSpPr>
          <p:cNvPr id="5120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zh-CN" smtClean="0">
              <a:latin typeface="Arial" charset="0"/>
            </a:endParaRPr>
          </a:p>
        </p:txBody>
      </p:sp>
    </p:spTree>
    <p:extLst>
      <p:ext uri="{BB962C8B-B14F-4D97-AF65-F5344CB8AC3E}">
        <p14:creationId xmlns:p14="http://schemas.microsoft.com/office/powerpoint/2010/main" val="3216774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C115D5-59CA-4A19-86CC-2A98B3092F0E}" type="slidenum">
              <a:rPr lang="zh-CN" altLang="en-US" smtClean="0"/>
              <a:pPr>
                <a:defRPr/>
              </a:pPr>
              <a:t>30</a:t>
            </a:fld>
            <a:endParaRPr lang="zh-CN" altLang="en-US"/>
          </a:p>
        </p:txBody>
      </p:sp>
    </p:spTree>
    <p:extLst>
      <p:ext uri="{BB962C8B-B14F-4D97-AF65-F5344CB8AC3E}">
        <p14:creationId xmlns:p14="http://schemas.microsoft.com/office/powerpoint/2010/main" val="1337086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C115D5-59CA-4A19-86CC-2A98B3092F0E}" type="slidenum">
              <a:rPr lang="zh-CN" altLang="en-US" smtClean="0"/>
              <a:pPr>
                <a:defRPr/>
              </a:pPr>
              <a:t>31</a:t>
            </a:fld>
            <a:endParaRPr lang="zh-CN" altLang="en-US"/>
          </a:p>
        </p:txBody>
      </p:sp>
    </p:spTree>
    <p:extLst>
      <p:ext uri="{BB962C8B-B14F-4D97-AF65-F5344CB8AC3E}">
        <p14:creationId xmlns:p14="http://schemas.microsoft.com/office/powerpoint/2010/main" val="372611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6"/>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1CD87B24-B5E9-42D4-8852-97939DB47B41}" type="datetimeFigureOut">
              <a:rPr lang="zh-CN" altLang="en-US"/>
              <a:pPr>
                <a:defRPr/>
              </a:pPr>
              <a:t>2018/6/11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8B658D9-2055-4C35-8E96-0DEA3261F450}"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9BDFF64-B595-4128-81B0-0ADAC14B36D6}" type="datetimeFigureOut">
              <a:rPr lang="zh-CN" altLang="en-US"/>
              <a:pPr>
                <a:defRPr/>
              </a:pPr>
              <a:t>2018/6/11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F9E1435-5364-4896-9FC6-742B45458B68}"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9"/>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5312EBC-01F8-47E8-B1C2-92FC411E6B7E}" type="datetimeFigureOut">
              <a:rPr lang="zh-CN" altLang="en-US"/>
              <a:pPr>
                <a:defRPr/>
              </a:pPr>
              <a:t>2018/6/11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A10C779-C31F-4AD9-8EEF-A107A22A1562}"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75035"/>
            <a:ext cx="822960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600200"/>
            <a:ext cx="8229600" cy="4525566"/>
          </a:xfrm>
        </p:spPr>
        <p:txBody>
          <a:bodyPr rtlCol="0">
            <a:normAutofit/>
          </a:bodyPr>
          <a:lstStyle/>
          <a:p>
            <a:pPr lvl="0"/>
            <a:endParaRPr lang="zh-CN" altLang="en-US" noProof="0"/>
          </a:p>
        </p:txBody>
      </p:sp>
      <p:sp>
        <p:nvSpPr>
          <p:cNvPr id="4" name="日期占位符 3"/>
          <p:cNvSpPr>
            <a:spLocks noGrp="1"/>
          </p:cNvSpPr>
          <p:nvPr>
            <p:ph type="dt" sz="half" idx="10"/>
          </p:nvPr>
        </p:nvSpPr>
        <p:spPr>
          <a:xfrm>
            <a:off x="457200" y="6245225"/>
            <a:ext cx="2133600" cy="476250"/>
          </a:xfrm>
        </p:spPr>
        <p:txBody>
          <a:bodyPr/>
          <a:lstStyle>
            <a:lvl1pPr>
              <a:defRPr/>
            </a:lvl1pPr>
          </a:lstStyle>
          <a:p>
            <a:pPr>
              <a:defRPr/>
            </a:pPr>
            <a:endParaRPr lang="en-US" altLang="zh-CN"/>
          </a:p>
        </p:txBody>
      </p:sp>
      <p:sp>
        <p:nvSpPr>
          <p:cNvPr id="5" name="页脚占位符 4"/>
          <p:cNvSpPr>
            <a:spLocks noGrp="1"/>
          </p:cNvSpPr>
          <p:nvPr>
            <p:ph type="ftr" sz="quarter" idx="11"/>
          </p:nvPr>
        </p:nvSpPr>
        <p:spPr>
          <a:xfrm>
            <a:off x="3124200" y="6245225"/>
            <a:ext cx="2895600" cy="476250"/>
          </a:xfrm>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6553200" y="6245225"/>
            <a:ext cx="2133600" cy="476250"/>
          </a:xfrm>
        </p:spPr>
        <p:txBody>
          <a:bodyPr/>
          <a:lstStyle>
            <a:lvl1pPr>
              <a:defRPr/>
            </a:lvl1pPr>
          </a:lstStyle>
          <a:p>
            <a:pPr>
              <a:defRPr/>
            </a:pPr>
            <a:fld id="{657D5E69-6B2C-4C40-AF00-A9E5676A3685}"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8BEF92A-4BDF-4052-8CB4-1E2C4DA26A18}" type="datetimeFigureOut">
              <a:rPr lang="zh-CN" altLang="en-US"/>
              <a:pPr>
                <a:defRPr/>
              </a:pPr>
              <a:t>2018/6/11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2A9EEF-A50D-45FB-AD9C-D95C974E892C}"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61C61E9F-BAB3-4B8D-9AB1-4E5248410CB9}" type="datetimeFigureOut">
              <a:rPr lang="zh-CN" altLang="en-US"/>
              <a:pPr>
                <a:defRPr/>
              </a:pPr>
              <a:t>2018/6/11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22BFB0F-A6D2-4AE4-A8FB-3EA6AD916806}"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98ECC091-89D6-4FDE-9E91-64067F5F63A8}" type="datetimeFigureOut">
              <a:rPr lang="zh-CN" altLang="en-US"/>
              <a:pPr>
                <a:defRPr/>
              </a:pPr>
              <a:t>2018/6/11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D2916E8-8DA8-41C9-99DC-276482B0E530}"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CAE37F69-C5B4-4293-976F-8DC3C926D6F6}" type="datetimeFigureOut">
              <a:rPr lang="zh-CN" altLang="en-US"/>
              <a:pPr>
                <a:defRPr/>
              </a:pPr>
              <a:t>2018/6/11</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AA6470F5-0865-44F9-B4E8-87EA8C3456B5}"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2C29DEB1-8D45-4C3D-8D23-B74370B38BF0}" type="datetimeFigureOut">
              <a:rPr lang="zh-CN" altLang="en-US"/>
              <a:pPr>
                <a:defRPr/>
              </a:pPr>
              <a:t>2018/6/11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FD4E288D-9FB5-4EE0-94F6-0621E6F24342}"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0107D99B-7BEC-4B81-8573-E72E5617F112}" type="datetimeFigureOut">
              <a:rPr lang="zh-CN" altLang="en-US"/>
              <a:pPr>
                <a:defRPr/>
              </a:pPr>
              <a:t>2018/6/11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48AA236-BD24-489A-82AB-09C1087EEC15}"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63D3A7EB-6FE8-4787-A887-2F868DA24867}" type="datetimeFigureOut">
              <a:rPr lang="zh-CN" altLang="en-US"/>
              <a:pPr>
                <a:defRPr/>
              </a:pPr>
              <a:t>2018/6/11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24545CF-7DBF-4851-BABE-F1FE52D4CE9E}"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1"/>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369192F3-762F-4C45-B1AB-31B1CEF5E4BA}" type="datetimeFigureOut">
              <a:rPr lang="zh-CN" altLang="en-US"/>
              <a:pPr>
                <a:defRPr/>
              </a:pPr>
              <a:t>2018/6/11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EB69F31-379A-4C24-ABBD-E4E61CC57696}"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1BDA74AB-A88A-40EF-A1C3-369119E037F1}" type="datetimeFigureOut">
              <a:rPr lang="zh-CN" altLang="en-US"/>
              <a:pPr>
                <a:defRPr/>
              </a:pPr>
              <a:t>2018/6/11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EEE07674-AC78-4E9E-BEE7-1C8DA7BDD261}"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62"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bjzghzbx.com.cn/"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6.jpe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3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jpeg"/><Relationship Id="rId7" Type="http://schemas.openxmlformats.org/officeDocument/2006/relationships/image" Target="../media/image23.jpeg"/><Relationship Id="rId12" Type="http://schemas.openxmlformats.org/officeDocument/2006/relationships/image" Target="../media/image28.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0.jpg"/><Relationship Id="rId4" Type="http://schemas.openxmlformats.org/officeDocument/2006/relationships/hyperlink" Target="http://www.bjzghzbx.co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image" Target="../media/image2.jpe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6" descr="269482shuidi2_506"/>
          <p:cNvPicPr>
            <a:picLocks noChangeAspect="1" noChangeArrowheads="1"/>
          </p:cNvPicPr>
          <p:nvPr/>
        </p:nvPicPr>
        <p:blipFill>
          <a:blip r:embed="rId2" cstate="print"/>
          <a:srcRect/>
          <a:stretch>
            <a:fillRect/>
          </a:stretch>
        </p:blipFill>
        <p:spPr bwMode="auto">
          <a:xfrm>
            <a:off x="0" y="4143375"/>
            <a:ext cx="9144000" cy="2930525"/>
          </a:xfrm>
          <a:prstGeom prst="rect">
            <a:avLst/>
          </a:prstGeom>
          <a:noFill/>
          <a:ln w="9525">
            <a:noFill/>
            <a:miter lim="800000"/>
            <a:headEnd/>
            <a:tailEnd/>
          </a:ln>
        </p:spPr>
      </p:pic>
      <p:sp>
        <p:nvSpPr>
          <p:cNvPr id="16386" name="Rectangle 2"/>
          <p:cNvSpPr>
            <a:spLocks noGrp="1" noChangeArrowheads="1"/>
          </p:cNvSpPr>
          <p:nvPr>
            <p:ph type="ctrTitle"/>
          </p:nvPr>
        </p:nvSpPr>
        <p:spPr>
          <a:xfrm>
            <a:off x="684213" y="1412875"/>
            <a:ext cx="7772400" cy="3016250"/>
          </a:xfrm>
        </p:spPr>
        <p:txBody>
          <a:bodyPr/>
          <a:lstStyle/>
          <a:p>
            <a:pPr eaLnBrk="1" hangingPunct="1"/>
            <a:r>
              <a:rPr lang="zh-CN" altLang="en-US" b="1" dirty="0" smtClean="0">
                <a:solidFill>
                  <a:srgbClr val="000066"/>
                </a:solidFill>
                <a:latin typeface="楷体_GB2312" pitchFamily="49" charset="-122"/>
                <a:ea typeface="楷体_GB2312" pitchFamily="49" charset="-122"/>
              </a:rPr>
              <a:t>北京市总工会</a:t>
            </a:r>
            <a:r>
              <a:rPr lang="en-US" altLang="zh-CN" b="1" dirty="0" smtClean="0">
                <a:solidFill>
                  <a:srgbClr val="000066"/>
                </a:solidFill>
                <a:latin typeface="楷体_GB2312" pitchFamily="49" charset="-122"/>
                <a:ea typeface="楷体_GB2312" pitchFamily="49" charset="-122"/>
              </a:rPr>
              <a:t/>
            </a:r>
            <a:br>
              <a:rPr lang="en-US" altLang="zh-CN" b="1" dirty="0" smtClean="0">
                <a:solidFill>
                  <a:srgbClr val="000066"/>
                </a:solidFill>
                <a:latin typeface="楷体_GB2312" pitchFamily="49" charset="-122"/>
                <a:ea typeface="楷体_GB2312" pitchFamily="49" charset="-122"/>
              </a:rPr>
            </a:br>
            <a:r>
              <a:rPr lang="zh-CN" altLang="en-US" b="1" dirty="0" smtClean="0">
                <a:solidFill>
                  <a:srgbClr val="000066"/>
                </a:solidFill>
                <a:latin typeface="楷体_GB2312" pitchFamily="49" charset="-122"/>
                <a:ea typeface="楷体_GB2312" pitchFamily="49" charset="-122"/>
              </a:rPr>
              <a:t>职工互助保障</a:t>
            </a:r>
            <a:br>
              <a:rPr lang="zh-CN" altLang="en-US" b="1" dirty="0" smtClean="0">
                <a:solidFill>
                  <a:srgbClr val="000066"/>
                </a:solidFill>
                <a:latin typeface="楷体_GB2312" pitchFamily="49" charset="-122"/>
                <a:ea typeface="楷体_GB2312" pitchFamily="49" charset="-122"/>
              </a:rPr>
            </a:br>
            <a:r>
              <a:rPr lang="zh-CN" altLang="en-US" sz="1800" b="1" dirty="0" smtClean="0">
                <a:solidFill>
                  <a:srgbClr val="000066"/>
                </a:solidFill>
                <a:latin typeface="楷体_GB2312" pitchFamily="49" charset="-122"/>
                <a:ea typeface="楷体_GB2312" pitchFamily="49" charset="-122"/>
              </a:rPr>
              <a:t/>
            </a:r>
            <a:br>
              <a:rPr lang="zh-CN" altLang="en-US" sz="1800" b="1" dirty="0" smtClean="0">
                <a:solidFill>
                  <a:srgbClr val="000066"/>
                </a:solidFill>
                <a:latin typeface="楷体_GB2312" pitchFamily="49" charset="-122"/>
                <a:ea typeface="楷体_GB2312" pitchFamily="49" charset="-122"/>
              </a:rPr>
            </a:br>
            <a:r>
              <a:rPr lang="zh-CN" altLang="en-US" sz="1800" b="1" dirty="0" smtClean="0">
                <a:latin typeface="楷体_GB2312" pitchFamily="49" charset="-122"/>
                <a:ea typeface="楷体_GB2312" pitchFamily="49" charset="-122"/>
              </a:rPr>
              <a:t> </a:t>
            </a:r>
            <a:r>
              <a:rPr lang="en-US" altLang="zh-CN" sz="1400" b="1" dirty="0" smtClean="0">
                <a:solidFill>
                  <a:srgbClr val="000099"/>
                </a:solidFill>
                <a:hlinkClick r:id="rId3"/>
              </a:rPr>
              <a:t>http://www.bjzghzbx.com.</a:t>
            </a:r>
            <a:r>
              <a:rPr lang="en-US" altLang="zh-CN" sz="1400" b="1" dirty="0" smtClean="0">
                <a:solidFill>
                  <a:srgbClr val="000099"/>
                </a:solidFill>
              </a:rPr>
              <a:t> </a:t>
            </a:r>
            <a:br>
              <a:rPr lang="en-US" altLang="zh-CN" sz="1400" b="1" dirty="0" smtClean="0">
                <a:solidFill>
                  <a:srgbClr val="000099"/>
                </a:solidFill>
              </a:rPr>
            </a:br>
            <a:endParaRPr lang="en-US" altLang="zh-CN" sz="1400" b="1" dirty="0" smtClean="0">
              <a:solidFill>
                <a:srgbClr val="000099"/>
              </a:solidFill>
            </a:endParaRPr>
          </a:p>
        </p:txBody>
      </p:sp>
      <p:sp>
        <p:nvSpPr>
          <p:cNvPr id="2051" name="Rectangle 3"/>
          <p:cNvSpPr>
            <a:spLocks noGrp="1" noChangeArrowheads="1"/>
          </p:cNvSpPr>
          <p:nvPr>
            <p:ph type="subTitle" idx="1"/>
          </p:nvPr>
        </p:nvSpPr>
        <p:spPr>
          <a:xfrm>
            <a:off x="1403350" y="6092825"/>
            <a:ext cx="6553200" cy="431800"/>
          </a:xfrm>
        </p:spPr>
        <p:txBody>
          <a:bodyPr rtlCol="0">
            <a:normAutofit fontScale="92500" lnSpcReduction="20000"/>
          </a:bodyPr>
          <a:lstStyle/>
          <a:p>
            <a:pPr eaLnBrk="1" fontAlgn="auto" hangingPunct="1">
              <a:spcAft>
                <a:spcPts val="0"/>
              </a:spcAft>
              <a:buFont typeface="Arial" pitchFamily="34" charset="0"/>
              <a:buNone/>
              <a:defRPr/>
            </a:pPr>
            <a:r>
              <a:rPr lang="en-US" altLang="zh-CN" sz="1800" dirty="0">
                <a:solidFill>
                  <a:srgbClr val="FF6600"/>
                </a:solidFill>
                <a:latin typeface="黑体" pitchFamily="2" charset="-122"/>
                <a:ea typeface="黑体" pitchFamily="2" charset="-122"/>
              </a:rPr>
              <a:t>  </a:t>
            </a:r>
            <a:r>
              <a:rPr lang="zh-CN" altLang="en-US" sz="1800" b="1" dirty="0">
                <a:solidFill>
                  <a:srgbClr val="FF3300"/>
                </a:solidFill>
                <a:latin typeface="楷体_GB2312" pitchFamily="49" charset="-122"/>
                <a:ea typeface="楷体_GB2312" pitchFamily="49" charset="-122"/>
              </a:rPr>
              <a:t>平时注入一</a:t>
            </a:r>
            <a:r>
              <a:rPr lang="zh-CN" altLang="en-US" sz="2800" b="1" dirty="0">
                <a:solidFill>
                  <a:srgbClr val="FF3300"/>
                </a:solidFill>
                <a:latin typeface="华文隶书" pitchFamily="2" charset="-122"/>
                <a:ea typeface="华文隶书" pitchFamily="2" charset="-122"/>
              </a:rPr>
              <a:t>滴</a:t>
            </a:r>
            <a:r>
              <a:rPr lang="zh-CN" altLang="en-US" sz="1800" b="1" dirty="0">
                <a:solidFill>
                  <a:srgbClr val="FF3300"/>
                </a:solidFill>
                <a:latin typeface="楷体_GB2312" pitchFamily="49" charset="-122"/>
                <a:ea typeface="楷体_GB2312" pitchFamily="49" charset="-122"/>
              </a:rPr>
              <a:t>水   难时拥有</a:t>
            </a:r>
            <a:r>
              <a:rPr lang="zh-CN" altLang="en-US" sz="2800" b="1" dirty="0">
                <a:solidFill>
                  <a:srgbClr val="FF3300"/>
                </a:solidFill>
                <a:latin typeface="华文隶书" pitchFamily="2" charset="-122"/>
                <a:ea typeface="华文隶书" pitchFamily="2" charset="-122"/>
              </a:rPr>
              <a:t>互助</a:t>
            </a:r>
            <a:r>
              <a:rPr lang="zh-CN" altLang="en-US" sz="1800" b="1" dirty="0">
                <a:solidFill>
                  <a:srgbClr val="FF3300"/>
                </a:solidFill>
                <a:latin typeface="楷体_GB2312" pitchFamily="49" charset="-122"/>
                <a:ea typeface="楷体_GB2312" pitchFamily="49" charset="-122"/>
              </a:rPr>
              <a:t>情</a:t>
            </a:r>
          </a:p>
        </p:txBody>
      </p:sp>
      <p:pic>
        <p:nvPicPr>
          <p:cNvPr id="16388" name="Picture 12" descr="图片1"/>
          <p:cNvPicPr>
            <a:picLocks noChangeAspect="1" noChangeArrowheads="1"/>
          </p:cNvPicPr>
          <p:nvPr/>
        </p:nvPicPr>
        <p:blipFill>
          <a:blip r:embed="rId4" cstate="print"/>
          <a:srcRect/>
          <a:stretch>
            <a:fillRect/>
          </a:stretch>
        </p:blipFill>
        <p:spPr bwMode="auto">
          <a:xfrm>
            <a:off x="0" y="0"/>
            <a:ext cx="9144000" cy="765175"/>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12" descr="269482shuidi2_506"/>
          <p:cNvPicPr>
            <a:picLocks noChangeAspect="1" noChangeArrowheads="1"/>
          </p:cNvPicPr>
          <p:nvPr/>
        </p:nvPicPr>
        <p:blipFill>
          <a:blip r:embed="rId2" cstate="print"/>
          <a:srcRect/>
          <a:stretch>
            <a:fillRect/>
          </a:stretch>
        </p:blipFill>
        <p:spPr bwMode="auto">
          <a:xfrm>
            <a:off x="0" y="6270625"/>
            <a:ext cx="9144000" cy="587375"/>
          </a:xfrm>
          <a:prstGeom prst="rect">
            <a:avLst/>
          </a:prstGeom>
          <a:noFill/>
          <a:ln w="9525">
            <a:noFill/>
            <a:miter lim="800000"/>
            <a:headEnd/>
            <a:tailEnd/>
          </a:ln>
        </p:spPr>
      </p:pic>
      <p:pic>
        <p:nvPicPr>
          <p:cNvPr id="31746" name="Picture 9" descr="图片1"/>
          <p:cNvPicPr>
            <a:picLocks noChangeAspect="1" noChangeArrowheads="1"/>
          </p:cNvPicPr>
          <p:nvPr/>
        </p:nvPicPr>
        <p:blipFill>
          <a:blip r:embed="rId3" cstate="print"/>
          <a:srcRect/>
          <a:stretch>
            <a:fillRect/>
          </a:stretch>
        </p:blipFill>
        <p:spPr bwMode="auto">
          <a:xfrm>
            <a:off x="0" y="0"/>
            <a:ext cx="9144000" cy="534988"/>
          </a:xfrm>
          <a:prstGeom prst="rect">
            <a:avLst/>
          </a:prstGeom>
          <a:noFill/>
          <a:ln w="9525">
            <a:noFill/>
            <a:miter lim="800000"/>
            <a:headEnd/>
            <a:tailEnd/>
          </a:ln>
        </p:spPr>
      </p:pic>
      <p:sp>
        <p:nvSpPr>
          <p:cNvPr id="31747" name="Rectangle 15"/>
          <p:cNvSpPr>
            <a:spLocks noChangeArrowheads="1"/>
          </p:cNvSpPr>
          <p:nvPr/>
        </p:nvSpPr>
        <p:spPr bwMode="auto">
          <a:xfrm>
            <a:off x="922338" y="6121400"/>
            <a:ext cx="7681912"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sp>
        <p:nvSpPr>
          <p:cNvPr id="11" name="Rectangle 6"/>
          <p:cNvSpPr>
            <a:spLocks noChangeArrowheads="1"/>
          </p:cNvSpPr>
          <p:nvPr/>
        </p:nvSpPr>
        <p:spPr bwMode="auto">
          <a:xfrm>
            <a:off x="2190750" y="534988"/>
            <a:ext cx="4095750" cy="461962"/>
          </a:xfrm>
          <a:prstGeom prst="rect">
            <a:avLst/>
          </a:prstGeom>
          <a:noFill/>
          <a:ln w="9525">
            <a:noFill/>
            <a:miter lim="800000"/>
            <a:headEnd/>
            <a:tailEnd/>
          </a:ln>
        </p:spPr>
        <p:txBody>
          <a:bodyPr>
            <a:spAutoFit/>
          </a:bodyPr>
          <a:lstStyle/>
          <a:p>
            <a:pPr algn="ctr" fontAlgn="auto">
              <a:spcBef>
                <a:spcPts val="0"/>
              </a:spcBef>
              <a:spcAft>
                <a:spcPts val="0"/>
              </a:spcAft>
              <a:defRPr/>
            </a:pPr>
            <a:r>
              <a:rPr lang="zh-CN" altLang="en-US" sz="2400" dirty="0">
                <a:solidFill>
                  <a:schemeClr val="tx2"/>
                </a:solidFill>
                <a:latin typeface="宋体" pitchFamily="2" charset="-122"/>
                <a:ea typeface="+mj-ea"/>
                <a:cs typeface="+mj-cs"/>
              </a:rPr>
              <a:t> </a:t>
            </a:r>
          </a:p>
        </p:txBody>
      </p:sp>
      <p:sp>
        <p:nvSpPr>
          <p:cNvPr id="31791" name="TextBox 16"/>
          <p:cNvSpPr txBox="1">
            <a:spLocks noChangeArrowheads="1"/>
          </p:cNvSpPr>
          <p:nvPr/>
        </p:nvSpPr>
        <p:spPr bwMode="auto">
          <a:xfrm>
            <a:off x="428625" y="785813"/>
            <a:ext cx="7500938" cy="369887"/>
          </a:xfrm>
          <a:prstGeom prst="rect">
            <a:avLst/>
          </a:prstGeom>
          <a:noFill/>
          <a:ln w="9525">
            <a:noFill/>
            <a:miter lim="800000"/>
            <a:headEnd/>
            <a:tailEnd/>
          </a:ln>
        </p:spPr>
        <p:txBody>
          <a:bodyPr>
            <a:spAutoFit/>
          </a:bodyPr>
          <a:lstStyle/>
          <a:p>
            <a:pPr marL="342900" indent="-342900">
              <a:lnSpc>
                <a:spcPct val="90000"/>
              </a:lnSpc>
              <a:spcBef>
                <a:spcPct val="0"/>
              </a:spcBef>
            </a:pPr>
            <a:r>
              <a:rPr lang="zh-CN" altLang="en-US" sz="2000" b="1">
                <a:solidFill>
                  <a:srgbClr val="000066"/>
                </a:solidFill>
              </a:rPr>
              <a:t>保障待遇</a:t>
            </a:r>
          </a:p>
        </p:txBody>
      </p:sp>
      <p:graphicFrame>
        <p:nvGraphicFramePr>
          <p:cNvPr id="8" name="Group 84"/>
          <p:cNvGraphicFramePr>
            <a:graphicFrameLocks/>
          </p:cNvGraphicFramePr>
          <p:nvPr/>
        </p:nvGraphicFramePr>
        <p:xfrm>
          <a:off x="500063" y="1285875"/>
          <a:ext cx="8001028" cy="4795608"/>
        </p:xfrm>
        <a:graphic>
          <a:graphicData uri="http://schemas.openxmlformats.org/drawingml/2006/table">
            <a:tbl>
              <a:tblPr/>
              <a:tblGrid>
                <a:gridCol w="1928277">
                  <a:extLst>
                    <a:ext uri="{9D8B030D-6E8A-4147-A177-3AD203B41FA5}">
                      <a16:colId xmlns:a16="http://schemas.microsoft.com/office/drawing/2014/main" val="20000"/>
                    </a:ext>
                  </a:extLst>
                </a:gridCol>
                <a:gridCol w="1155749">
                  <a:extLst>
                    <a:ext uri="{9D8B030D-6E8A-4147-A177-3AD203B41FA5}">
                      <a16:colId xmlns:a16="http://schemas.microsoft.com/office/drawing/2014/main" val="20001"/>
                    </a:ext>
                  </a:extLst>
                </a:gridCol>
                <a:gridCol w="2315552">
                  <a:extLst>
                    <a:ext uri="{9D8B030D-6E8A-4147-A177-3AD203B41FA5}">
                      <a16:colId xmlns:a16="http://schemas.microsoft.com/office/drawing/2014/main" val="20002"/>
                    </a:ext>
                  </a:extLst>
                </a:gridCol>
                <a:gridCol w="1251048">
                  <a:extLst>
                    <a:ext uri="{9D8B030D-6E8A-4147-A177-3AD203B41FA5}">
                      <a16:colId xmlns:a16="http://schemas.microsoft.com/office/drawing/2014/main" val="20003"/>
                    </a:ext>
                  </a:extLst>
                </a:gridCol>
                <a:gridCol w="1350402">
                  <a:extLst>
                    <a:ext uri="{9D8B030D-6E8A-4147-A177-3AD203B41FA5}">
                      <a16:colId xmlns:a16="http://schemas.microsoft.com/office/drawing/2014/main" val="20004"/>
                    </a:ext>
                  </a:extLst>
                </a:gridCol>
              </a:tblGrid>
              <a:tr h="69988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保障内容</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4"/>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类别</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4"/>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保障范围</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4"/>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rgbClr val="0066CC"/>
                          </a:solidFill>
                          <a:effectLst/>
                          <a:latin typeface="微软雅黑" pitchFamily="34" charset="-122"/>
                          <a:ea typeface="微软雅黑" pitchFamily="34" charset="-122"/>
                          <a:cs typeface="宋体" pitchFamily="2" charset="-122"/>
                        </a:rPr>
                        <a:t>保障比例</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4"/>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rgbClr val="0066CC"/>
                          </a:solidFill>
                          <a:effectLst/>
                          <a:latin typeface="微软雅黑" pitchFamily="34" charset="-122"/>
                          <a:ea typeface="微软雅黑" pitchFamily="34" charset="-122"/>
                          <a:cs typeface="宋体" pitchFamily="2" charset="-122"/>
                        </a:rPr>
                        <a:t>最高保障额</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4"/>
                      <a:srcRect/>
                      <a:tile tx="0" ty="0" sx="100000" sy="100000" flip="none" algn="tl"/>
                    </a:blipFill>
                  </a:tcPr>
                </a:tc>
                <a:extLst>
                  <a:ext uri="{0D108BD9-81ED-4DB2-BD59-A6C34878D82A}">
                    <a16:rowId xmlns:a16="http://schemas.microsoft.com/office/drawing/2014/main" val="10000"/>
                  </a:ext>
                </a:extLst>
              </a:tr>
              <a:tr h="657422">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起</a:t>
                      </a:r>
                      <a:r>
                        <a:rPr kumimoji="0" lang="zh-CN" altLang="en-US" sz="1400" b="0" i="0" u="none" strike="noStrike" cap="none" normalizeH="0" baseline="0" smtClean="0">
                          <a:ln>
                            <a:noFill/>
                          </a:ln>
                          <a:solidFill>
                            <a:srgbClr val="0066CC"/>
                          </a:solidFill>
                          <a:effectLst/>
                          <a:latin typeface="微软雅黑" pitchFamily="34" charset="-122"/>
                          <a:ea typeface="微软雅黑" pitchFamily="34" charset="-122"/>
                          <a:cs typeface="宋体" pitchFamily="2" charset="-122"/>
                        </a:rPr>
                        <a:t>付线以上至</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封顶线</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医保“自付一”费用</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5"/>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门诊医疗</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0</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a:t>
                      </a: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8460</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元</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20%</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1692</a:t>
                      </a:r>
                      <a:r>
                        <a:rPr kumimoji="0" lang="zh-CN" altLang="en-US" sz="1400" b="0" i="0" u="none" strike="noStrike" cap="none" normalizeH="0" baseline="0" smtClean="0">
                          <a:ln>
                            <a:noFill/>
                          </a:ln>
                          <a:solidFill>
                            <a:srgbClr val="0066CC"/>
                          </a:solidFill>
                          <a:effectLst/>
                          <a:latin typeface="微软雅黑" pitchFamily="34" charset="-122"/>
                          <a:ea typeface="微软雅黑" pitchFamily="34" charset="-122"/>
                          <a:cs typeface="宋体" pitchFamily="2" charset="-122"/>
                        </a:rPr>
                        <a:t>元</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71504">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住院医疗</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0</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a:t>
                      </a: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44805</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元</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20%</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8961</a:t>
                      </a:r>
                      <a:r>
                        <a:rPr kumimoji="0" lang="zh-CN" altLang="en-US" sz="1400" b="0" i="0" u="none" strike="noStrike" cap="none" normalizeH="0" baseline="0" smtClean="0">
                          <a:ln>
                            <a:noFill/>
                          </a:ln>
                          <a:solidFill>
                            <a:srgbClr val="0066CC"/>
                          </a:solidFill>
                          <a:effectLst/>
                          <a:latin typeface="微软雅黑" pitchFamily="34" charset="-122"/>
                          <a:ea typeface="微软雅黑" pitchFamily="34" charset="-122"/>
                          <a:cs typeface="宋体" pitchFamily="2" charset="-122"/>
                        </a:rPr>
                        <a:t>元</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71504">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封顶线以上</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医保“自付一”费用</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5"/>
                      <a:srcRect/>
                      <a:tile tx="0" ty="0" sx="100000" sy="100000" flip="none" algn="tl"/>
                    </a:blipFill>
                  </a:tcPr>
                </a:tc>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门诊医疗 </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住院医疗</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分别计算 </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0</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a:t>
                      </a: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50000</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元</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40%</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20000</a:t>
                      </a:r>
                      <a:r>
                        <a:rPr kumimoji="0" lang="zh-CN" altLang="en-US" sz="1400" b="0" i="0" u="none" strike="noStrike" cap="none" normalizeH="0" baseline="0" smtClean="0">
                          <a:ln>
                            <a:noFill/>
                          </a:ln>
                          <a:solidFill>
                            <a:srgbClr val="0066CC"/>
                          </a:solidFill>
                          <a:effectLst/>
                          <a:latin typeface="微软雅黑" pitchFamily="34" charset="-122"/>
                          <a:ea typeface="微软雅黑" pitchFamily="34" charset="-122"/>
                          <a:cs typeface="宋体" pitchFamily="2" charset="-122"/>
                        </a:rPr>
                        <a:t>元</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2942">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50000</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以上～</a:t>
                      </a: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100000</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元</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60%</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30000</a:t>
                      </a:r>
                      <a:r>
                        <a:rPr kumimoji="0" lang="zh-CN" altLang="en-US" sz="1400" b="0" i="0" u="none" strike="noStrike" cap="none" normalizeH="0" baseline="0" smtClean="0">
                          <a:ln>
                            <a:noFill/>
                          </a:ln>
                          <a:solidFill>
                            <a:srgbClr val="0066CC"/>
                          </a:solidFill>
                          <a:effectLst/>
                          <a:latin typeface="微软雅黑" pitchFamily="34" charset="-122"/>
                          <a:ea typeface="微软雅黑" pitchFamily="34" charset="-122"/>
                          <a:cs typeface="宋体" pitchFamily="2" charset="-122"/>
                        </a:rPr>
                        <a:t>元</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71504">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100000</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以上～</a:t>
                      </a: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150000</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元</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80%</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40000</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元</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04832">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150000-250000</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元</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90%</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90000</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元</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7601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最高报销金额</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5"/>
                      <a:srcRect/>
                      <a:tile tx="0" ty="0" sx="100000" sy="100000" flip="none" algn="tl"/>
                    </a:blipFill>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200653</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宋体" pitchFamily="2" charset="-122"/>
                        </a:rPr>
                        <a:t>元</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7"/>
                  </a:ext>
                </a:extLst>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Line 3"/>
          <p:cNvSpPr>
            <a:spLocks noChangeShapeType="1"/>
          </p:cNvSpPr>
          <p:nvPr/>
        </p:nvSpPr>
        <p:spPr bwMode="auto">
          <a:xfrm>
            <a:off x="6030913" y="2263775"/>
            <a:ext cx="0" cy="0"/>
          </a:xfrm>
          <a:prstGeom prst="line">
            <a:avLst/>
          </a:prstGeom>
          <a:noFill/>
          <a:ln w="12700" cap="rnd">
            <a:solidFill>
              <a:srgbClr val="000000"/>
            </a:solidFill>
            <a:round/>
            <a:headEnd/>
            <a:tailEnd/>
          </a:ln>
        </p:spPr>
        <p:txBody>
          <a:bodyPr/>
          <a:lstStyle/>
          <a:p>
            <a:endParaRPr lang="zh-CN" altLang="en-US"/>
          </a:p>
        </p:txBody>
      </p:sp>
      <p:pic>
        <p:nvPicPr>
          <p:cNvPr id="36866" name="Picture 30" descr="图片1"/>
          <p:cNvPicPr>
            <a:picLocks noChangeAspect="1" noChangeArrowheads="1"/>
          </p:cNvPicPr>
          <p:nvPr/>
        </p:nvPicPr>
        <p:blipFill>
          <a:blip r:embed="rId2" cstate="print"/>
          <a:srcRect/>
          <a:stretch>
            <a:fillRect/>
          </a:stretch>
        </p:blipFill>
        <p:spPr bwMode="auto">
          <a:xfrm>
            <a:off x="0" y="0"/>
            <a:ext cx="9144000" cy="465138"/>
          </a:xfrm>
          <a:prstGeom prst="rect">
            <a:avLst/>
          </a:prstGeom>
          <a:noFill/>
          <a:ln w="9525">
            <a:noFill/>
            <a:miter lim="800000"/>
            <a:headEnd/>
            <a:tailEnd/>
          </a:ln>
        </p:spPr>
      </p:pic>
      <p:sp>
        <p:nvSpPr>
          <p:cNvPr id="36867" name="Rectangle 33"/>
          <p:cNvSpPr>
            <a:spLocks noChangeArrowheads="1"/>
          </p:cNvSpPr>
          <p:nvPr/>
        </p:nvSpPr>
        <p:spPr bwMode="auto">
          <a:xfrm>
            <a:off x="3524250" y="3697288"/>
            <a:ext cx="5281613" cy="338137"/>
          </a:xfrm>
          <a:prstGeom prst="rect">
            <a:avLst/>
          </a:prstGeom>
          <a:noFill/>
          <a:ln w="9525">
            <a:noFill/>
            <a:miter lim="800000"/>
            <a:headEnd/>
            <a:tailEnd/>
          </a:ln>
        </p:spPr>
        <p:txBody>
          <a:bodyPr>
            <a:spAutoFit/>
          </a:bodyPr>
          <a:lstStyle/>
          <a:p>
            <a:pPr>
              <a:spcBef>
                <a:spcPct val="0"/>
              </a:spcBef>
            </a:pPr>
            <a:r>
              <a:rPr lang="en-US" altLang="zh-CN" sz="1600" b="1">
                <a:solidFill>
                  <a:srgbClr val="0066CC"/>
                </a:solidFill>
                <a:latin typeface="华文楷体"/>
                <a:ea typeface="华文楷体"/>
                <a:cs typeface="华文楷体"/>
              </a:rPr>
              <a:t>   </a:t>
            </a:r>
            <a:endParaRPr lang="zh-CN" altLang="en-US" sz="1200" b="1">
              <a:solidFill>
                <a:srgbClr val="0066CC"/>
              </a:solidFill>
              <a:latin typeface="华文楷体"/>
              <a:ea typeface="华文楷体"/>
              <a:cs typeface="华文楷体"/>
            </a:endParaRPr>
          </a:p>
        </p:txBody>
      </p:sp>
      <p:pic>
        <p:nvPicPr>
          <p:cNvPr id="36868" name="Picture 34" descr="269482shuidi2_506"/>
          <p:cNvPicPr>
            <a:picLocks noChangeAspect="1" noChangeArrowheads="1"/>
          </p:cNvPicPr>
          <p:nvPr/>
        </p:nvPicPr>
        <p:blipFill>
          <a:blip r:embed="rId3" cstate="print"/>
          <a:srcRect/>
          <a:stretch>
            <a:fillRect/>
          </a:stretch>
        </p:blipFill>
        <p:spPr bwMode="auto">
          <a:xfrm>
            <a:off x="0" y="6270625"/>
            <a:ext cx="9144000" cy="587375"/>
          </a:xfrm>
          <a:prstGeom prst="rect">
            <a:avLst/>
          </a:prstGeom>
          <a:noFill/>
          <a:ln w="9525">
            <a:noFill/>
            <a:miter lim="800000"/>
            <a:headEnd/>
            <a:tailEnd/>
          </a:ln>
        </p:spPr>
      </p:pic>
      <p:sp>
        <p:nvSpPr>
          <p:cNvPr id="36869" name="Rectangle 35"/>
          <p:cNvSpPr>
            <a:spLocks noChangeArrowheads="1"/>
          </p:cNvSpPr>
          <p:nvPr/>
        </p:nvSpPr>
        <p:spPr bwMode="auto">
          <a:xfrm>
            <a:off x="1211263" y="6121400"/>
            <a:ext cx="7032625"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sp>
        <p:nvSpPr>
          <p:cNvPr id="36870" name="Rectangle 40"/>
          <p:cNvSpPr>
            <a:spLocks noChangeArrowheads="1"/>
          </p:cNvSpPr>
          <p:nvPr/>
        </p:nvSpPr>
        <p:spPr bwMode="auto">
          <a:xfrm>
            <a:off x="571500" y="1608138"/>
            <a:ext cx="4883150" cy="368300"/>
          </a:xfrm>
          <a:prstGeom prst="rect">
            <a:avLst/>
          </a:prstGeom>
          <a:noFill/>
          <a:ln w="9525">
            <a:noFill/>
            <a:miter lim="800000"/>
            <a:headEnd/>
            <a:tailEnd/>
          </a:ln>
        </p:spPr>
        <p:txBody>
          <a:bodyPr>
            <a:spAutoFit/>
          </a:bodyPr>
          <a:lstStyle/>
          <a:p>
            <a:pPr>
              <a:spcBef>
                <a:spcPct val="20000"/>
              </a:spcBef>
            </a:pPr>
            <a:r>
              <a:rPr lang="en-US" altLang="zh-CN" b="1">
                <a:solidFill>
                  <a:srgbClr val="000066"/>
                </a:solidFill>
                <a:latin typeface="黑体" pitchFamily="2" charset="-122"/>
                <a:ea typeface="宋体" charset="-122"/>
              </a:rPr>
              <a:t> </a:t>
            </a:r>
          </a:p>
        </p:txBody>
      </p:sp>
      <p:sp>
        <p:nvSpPr>
          <p:cNvPr id="36871" name="标题 13"/>
          <p:cNvSpPr>
            <a:spLocks noGrp="1"/>
          </p:cNvSpPr>
          <p:nvPr>
            <p:ph type="title"/>
          </p:nvPr>
        </p:nvSpPr>
        <p:spPr>
          <a:xfrm flipH="1">
            <a:off x="476250" y="500063"/>
            <a:ext cx="8191500" cy="500062"/>
          </a:xfrm>
        </p:spPr>
        <p:txBody>
          <a:bodyPr/>
          <a:lstStyle/>
          <a:p>
            <a:pPr algn="l" eaLnBrk="1" hangingPunct="1"/>
            <a:r>
              <a:rPr lang="en-US" altLang="zh-CN" sz="2000" dirty="0" smtClean="0">
                <a:latin typeface="微软雅黑" pitchFamily="34" charset="-122"/>
                <a:ea typeface="微软雅黑" pitchFamily="34" charset="-122"/>
              </a:rPr>
              <a:t>2</a:t>
            </a:r>
            <a:r>
              <a:rPr lang="en-US" altLang="zh-CN" sz="2000" b="1" dirty="0" smtClean="0">
                <a:solidFill>
                  <a:srgbClr val="000066"/>
                </a:solidFill>
                <a:latin typeface="微软雅黑" pitchFamily="34" charset="-122"/>
                <a:ea typeface="微软雅黑" pitchFamily="34" charset="-122"/>
              </a:rPr>
              <a:t>.《</a:t>
            </a:r>
            <a:r>
              <a:rPr lang="zh-CN" altLang="en-US" sz="2000" b="1" dirty="0" smtClean="0">
                <a:solidFill>
                  <a:srgbClr val="000066"/>
                </a:solidFill>
                <a:latin typeface="微软雅黑" pitchFamily="34" charset="-122"/>
                <a:ea typeface="微软雅黑" pitchFamily="34" charset="-122"/>
              </a:rPr>
              <a:t>非工伤意外伤害及家财损失综合互助保障计划</a:t>
            </a:r>
            <a:r>
              <a:rPr lang="en-US" altLang="zh-CN" sz="2000" b="1" dirty="0" smtClean="0">
                <a:solidFill>
                  <a:srgbClr val="000066"/>
                </a:solidFill>
                <a:latin typeface="微软雅黑" pitchFamily="34" charset="-122"/>
                <a:ea typeface="微软雅黑" pitchFamily="34" charset="-122"/>
              </a:rPr>
              <a:t>》</a:t>
            </a:r>
            <a:endParaRPr lang="zh-CN" altLang="en-US" sz="2000" dirty="0" smtClean="0">
              <a:latin typeface="微软雅黑" pitchFamily="34" charset="-122"/>
              <a:ea typeface="微软雅黑" pitchFamily="34" charset="-122"/>
            </a:endParaRPr>
          </a:p>
        </p:txBody>
      </p:sp>
      <p:graphicFrame>
        <p:nvGraphicFramePr>
          <p:cNvPr id="16" name="表格占位符 15"/>
          <p:cNvGraphicFramePr>
            <a:graphicFrameLocks noGrp="1"/>
          </p:cNvGraphicFramePr>
          <p:nvPr>
            <p:ph type="tbl" idx="1"/>
            <p:extLst>
              <p:ext uri="{D42A27DB-BD31-4B8C-83A1-F6EECF244321}">
                <p14:modId xmlns:p14="http://schemas.microsoft.com/office/powerpoint/2010/main" val="3126122199"/>
              </p:ext>
            </p:extLst>
          </p:nvPr>
        </p:nvGraphicFramePr>
        <p:xfrm>
          <a:off x="571500" y="2571750"/>
          <a:ext cx="8255001" cy="3429024"/>
        </p:xfrm>
        <a:graphic>
          <a:graphicData uri="http://schemas.openxmlformats.org/drawingml/2006/table">
            <a:tbl>
              <a:tblPr/>
              <a:tblGrid>
                <a:gridCol w="937684">
                  <a:extLst>
                    <a:ext uri="{9D8B030D-6E8A-4147-A177-3AD203B41FA5}">
                      <a16:colId xmlns:a16="http://schemas.microsoft.com/office/drawing/2014/main" val="20000"/>
                    </a:ext>
                  </a:extLst>
                </a:gridCol>
                <a:gridCol w="1513416">
                  <a:extLst>
                    <a:ext uri="{9D8B030D-6E8A-4147-A177-3AD203B41FA5}">
                      <a16:colId xmlns:a16="http://schemas.microsoft.com/office/drawing/2014/main" val="20001"/>
                    </a:ext>
                  </a:extLst>
                </a:gridCol>
                <a:gridCol w="908051">
                  <a:extLst>
                    <a:ext uri="{9D8B030D-6E8A-4147-A177-3AD203B41FA5}">
                      <a16:colId xmlns:a16="http://schemas.microsoft.com/office/drawing/2014/main" val="20002"/>
                    </a:ext>
                  </a:extLst>
                </a:gridCol>
                <a:gridCol w="1712919">
                  <a:extLst>
                    <a:ext uri="{9D8B030D-6E8A-4147-A177-3AD203B41FA5}">
                      <a16:colId xmlns:a16="http://schemas.microsoft.com/office/drawing/2014/main" val="20003"/>
                    </a:ext>
                  </a:extLst>
                </a:gridCol>
                <a:gridCol w="3182931">
                  <a:extLst>
                    <a:ext uri="{9D8B030D-6E8A-4147-A177-3AD203B41FA5}">
                      <a16:colId xmlns:a16="http://schemas.microsoft.com/office/drawing/2014/main" val="20004"/>
                    </a:ext>
                  </a:extLst>
                </a:gridCol>
              </a:tblGrid>
              <a:tr h="358185">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保障期</a:t>
                      </a:r>
                    </a:p>
                  </a:txBody>
                  <a:tcPr marL="120000" marR="120000" marT="35100" marB="351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4"/>
                      <a:srcRect/>
                      <a:tile tx="0" ty="0" sx="100000" sy="100000" flip="none" algn="tl"/>
                    </a:blip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会费</a:t>
                      </a: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rPr>
                        <a:t>(</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元</a:t>
                      </a: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rPr>
                        <a:t>)</a:t>
                      </a:r>
                    </a:p>
                  </a:txBody>
                  <a:tcPr marL="120000" marR="120000" marT="35100" marB="351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4"/>
                      <a:srcRect/>
                      <a:tile tx="0" ty="0" sx="100000" sy="100000" flip="none" algn="tl"/>
                    </a:blipFill>
                  </a:tcPr>
                </a:tc>
                <a:tc gridSpan="3">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保  障  待  遇 </a:t>
                      </a: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rPr>
                        <a:t>(</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元</a:t>
                      </a: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rPr>
                        <a:t>)</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4"/>
                      <a:srcRect/>
                      <a:tile tx="0" ty="0" sx="100000" sy="100000" flip="none" algn="tl"/>
                    </a:blipFill>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1471083">
                <a:tc rowSpan="3">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一年</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5"/>
                      <a:srcRect/>
                      <a:tile tx="0" ty="0" sx="100000" sy="100000" flip="none" algn="tl"/>
                    </a:blipFill>
                  </a:tcPr>
                </a:tc>
                <a:tc rowSpan="3">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北京市总工会</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免费为全市工</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会会员提供</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5"/>
                      <a:srcRect/>
                      <a:tile tx="0" ty="0" sx="100000" sy="100000" flip="none" algn="tl"/>
                    </a:blip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家财</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      </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由于火灾导致家庭财产（房体、设备）损失的</a:t>
                      </a: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 依消防</a:t>
                      </a:r>
                      <a:endPar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endParaRPr>
                    </a:p>
                    <a:p>
                      <a:pPr marL="342900" marR="0" lvl="0" indent="-342900" algn="l"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部门出具的</a:t>
                      </a: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火灾事故认定书</a:t>
                      </a: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的认定证明，按损失金额的</a:t>
                      </a:r>
                      <a:endPar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endParaRPr>
                    </a:p>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10%</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最高领取</a:t>
                      </a: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10000</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元。</a:t>
                      </a:r>
                      <a:endPar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endParaRPr>
                    </a:p>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CC99FF"/>
                          </a:solidFill>
                          <a:effectLst/>
                          <a:latin typeface="微软雅黑" pitchFamily="34" charset="-122"/>
                          <a:ea typeface="微软雅黑" pitchFamily="34" charset="-122"/>
                          <a:cs typeface="Times New Roman" pitchFamily="18" charset="0"/>
                        </a:rPr>
                        <a:t>      </a:t>
                      </a:r>
                      <a:r>
                        <a:rPr kumimoji="0" lang="zh-CN" altLang="en-US" sz="1400" b="0" i="0" u="none" strike="noStrike" cap="none" normalizeH="0" baseline="0" dirty="0" smtClean="0">
                          <a:ln>
                            <a:noFill/>
                          </a:ln>
                          <a:solidFill>
                            <a:srgbClr val="FF0000"/>
                          </a:solidFill>
                          <a:effectLst/>
                          <a:latin typeface="微软雅黑" pitchFamily="34" charset="-122"/>
                          <a:ea typeface="微软雅黑" pitchFamily="34" charset="-122"/>
                          <a:cs typeface="Times New Roman" pitchFamily="18" charset="0"/>
                        </a:rPr>
                        <a:t>因水暖管爆裂导致家财受损，根据物业或居委会出具的</a:t>
                      </a:r>
                      <a:endParaRPr kumimoji="0" lang="en-US" altLang="zh-CN" sz="1400" b="0" i="0" u="none" strike="noStrike" cap="none" normalizeH="0" baseline="0" dirty="0" smtClean="0">
                        <a:ln>
                          <a:noFill/>
                        </a:ln>
                        <a:solidFill>
                          <a:srgbClr val="FF0000"/>
                        </a:solidFill>
                        <a:effectLst/>
                        <a:latin typeface="微软雅黑" pitchFamily="34" charset="-122"/>
                        <a:ea typeface="微软雅黑" pitchFamily="34" charset="-122"/>
                        <a:cs typeface="Times New Roman" pitchFamily="18" charset="0"/>
                      </a:endParaRPr>
                    </a:p>
                    <a:p>
                      <a:pPr marL="342900" marR="0" lvl="0" indent="-342900" algn="l"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FF0000"/>
                          </a:solidFill>
                          <a:effectLst/>
                          <a:latin typeface="微软雅黑" pitchFamily="34" charset="-122"/>
                          <a:ea typeface="微软雅黑" pitchFamily="34" charset="-122"/>
                          <a:cs typeface="Times New Roman" pitchFamily="18" charset="0"/>
                        </a:rPr>
                        <a:t>相关证明，按受损面积，最高领取</a:t>
                      </a:r>
                      <a:r>
                        <a:rPr kumimoji="0" lang="en-US" altLang="zh-CN" sz="1400" b="0" i="0" u="none" strike="noStrike" cap="none" normalizeH="0" baseline="0" dirty="0" smtClean="0">
                          <a:ln>
                            <a:noFill/>
                          </a:ln>
                          <a:solidFill>
                            <a:srgbClr val="FF0000"/>
                          </a:solidFill>
                          <a:effectLst/>
                          <a:latin typeface="微软雅黑" pitchFamily="34" charset="-122"/>
                          <a:ea typeface="微软雅黑" pitchFamily="34" charset="-122"/>
                          <a:cs typeface="Times New Roman" pitchFamily="18" charset="0"/>
                        </a:rPr>
                        <a:t>10000</a:t>
                      </a:r>
                      <a:r>
                        <a:rPr kumimoji="0" lang="zh-CN" altLang="en-US" sz="1400" b="0" i="0" u="none" strike="noStrike" cap="none" normalizeH="0" baseline="0" dirty="0" smtClean="0">
                          <a:ln>
                            <a:noFill/>
                          </a:ln>
                          <a:solidFill>
                            <a:srgbClr val="FF0000"/>
                          </a:solidFill>
                          <a:effectLst/>
                          <a:latin typeface="微软雅黑" pitchFamily="34" charset="-122"/>
                          <a:ea typeface="微软雅黑" pitchFamily="34" charset="-122"/>
                          <a:cs typeface="Times New Roman" pitchFamily="18" charset="0"/>
                        </a:rPr>
                        <a:t>元。</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extLst>
                  <a:ext uri="{0D108BD9-81ED-4DB2-BD59-A6C34878D82A}">
                    <a16:rowId xmlns:a16="http://schemas.microsoft.com/office/drawing/2014/main" val="10001"/>
                  </a:ext>
                </a:extLst>
              </a:tr>
              <a:tr h="908050">
                <a:tc vMerge="1">
                  <a:txBody>
                    <a:bodyPr/>
                    <a:lstStyle/>
                    <a:p>
                      <a:endParaRPr lang="zh-CN" altLang="en-US"/>
                    </a:p>
                  </a:txBody>
                  <a:tcPr/>
                </a:tc>
                <a:tc vMerge="1">
                  <a:txBody>
                    <a:bodyPr/>
                    <a:lstStyle/>
                    <a:p>
                      <a:endParaRPr lang="zh-CN" altLang="en-US"/>
                    </a:p>
                  </a:txBody>
                  <a:tcPr/>
                </a:tc>
                <a:tc rowSpan="2">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非工伤</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身 故</a:t>
                      </a:r>
                      <a:endPar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endParaRP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（职工及</a:t>
                      </a:r>
                      <a:r>
                        <a:rPr kumimoji="0" lang="zh-CN" altLang="en-US" sz="1400" b="0" i="0" u="none" strike="noStrike" cap="none" normalizeH="0" baseline="0" dirty="0" smtClean="0">
                          <a:ln>
                            <a:noFill/>
                          </a:ln>
                          <a:solidFill>
                            <a:srgbClr val="FF0000"/>
                          </a:solidFill>
                          <a:effectLst/>
                          <a:latin typeface="微软雅黑" pitchFamily="34" charset="-122"/>
                          <a:ea typeface="微软雅黑" pitchFamily="34" charset="-122"/>
                        </a:rPr>
                        <a:t>职工子女</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2000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rPr>
                        <a:t> </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因非工伤意外伤害事故</a:t>
                      </a:r>
                    </a:p>
                    <a:p>
                      <a:pPr marL="342900" marR="0" lvl="0" indent="-34290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 导致身故，最高赔付</a:t>
                      </a: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rPr>
                        <a:t>20000</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元。</a:t>
                      </a:r>
                    </a:p>
                  </a:txBody>
                  <a:tcPr marL="121920" marR="121920" marT="34290" marB="34290"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91706">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342900" marR="0" lvl="0" indent="-34290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伤 残</a:t>
                      </a:r>
                      <a:endPar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endParaRPr>
                    </a:p>
                    <a:p>
                      <a:pPr marL="342900" marR="0" lvl="0" indent="-34290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（职工及</a:t>
                      </a:r>
                      <a:r>
                        <a:rPr kumimoji="0" lang="zh-CN" altLang="en-US" sz="1400" b="0" i="0" u="none" strike="noStrike" cap="none" normalizeH="0" baseline="0" dirty="0" smtClean="0">
                          <a:ln>
                            <a:noFill/>
                          </a:ln>
                          <a:solidFill>
                            <a:srgbClr val="FF0000"/>
                          </a:solidFill>
                          <a:effectLst/>
                          <a:latin typeface="微软雅黑" pitchFamily="34" charset="-122"/>
                          <a:ea typeface="微软雅黑" pitchFamily="34" charset="-122"/>
                        </a:rPr>
                        <a:t>职工子女</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rPr>
                        <a:t>  </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因非工伤意外伤害导致伤残，根</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  据伤残程度，最高赔付</a:t>
                      </a:r>
                      <a:r>
                        <a:rPr kumimoji="0" lang="en-US" altLang="zh-CN" sz="1400" b="0" i="0" u="none" strike="noStrike" cap="none" normalizeH="0" baseline="0" dirty="0" smtClean="0">
                          <a:ln>
                            <a:noFill/>
                          </a:ln>
                          <a:solidFill>
                            <a:srgbClr val="0066CC"/>
                          </a:solidFill>
                          <a:effectLst/>
                          <a:latin typeface="微软雅黑" pitchFamily="34" charset="-122"/>
                          <a:ea typeface="微软雅黑" pitchFamily="34" charset="-122"/>
                        </a:rPr>
                        <a:t>5000</a:t>
                      </a:r>
                      <a:r>
                        <a:rPr kumimoji="0" lang="zh-CN" altLang="en-US" sz="1400" b="0" i="0" u="none" strike="noStrike" cap="none" normalizeH="0" baseline="0" dirty="0" smtClean="0">
                          <a:ln>
                            <a:noFill/>
                          </a:ln>
                          <a:solidFill>
                            <a:srgbClr val="0066CC"/>
                          </a:solidFill>
                          <a:effectLst/>
                          <a:latin typeface="微软雅黑" pitchFamily="34" charset="-122"/>
                          <a:ea typeface="微软雅黑" pitchFamily="34" charset="-122"/>
                        </a:rPr>
                        <a:t>元。</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898" name="矩形 11"/>
          <p:cNvSpPr>
            <a:spLocks noChangeArrowheads="1"/>
          </p:cNvSpPr>
          <p:nvPr/>
        </p:nvSpPr>
        <p:spPr bwMode="auto">
          <a:xfrm>
            <a:off x="762000" y="1000125"/>
            <a:ext cx="4572000" cy="341313"/>
          </a:xfrm>
          <a:prstGeom prst="rect">
            <a:avLst/>
          </a:prstGeom>
          <a:noFill/>
          <a:ln w="9525">
            <a:noFill/>
            <a:miter lim="800000"/>
            <a:headEnd/>
            <a:tailEnd/>
          </a:ln>
        </p:spPr>
        <p:txBody>
          <a:bodyPr>
            <a:spAutoFit/>
          </a:bodyPr>
          <a:lstStyle/>
          <a:p>
            <a:pPr marL="342900" indent="-342900">
              <a:lnSpc>
                <a:spcPct val="90000"/>
              </a:lnSpc>
              <a:spcBef>
                <a:spcPct val="0"/>
              </a:spcBef>
            </a:pPr>
            <a:r>
              <a:rPr lang="zh-CN" altLang="en-US" b="1">
                <a:solidFill>
                  <a:srgbClr val="000066"/>
                </a:solidFill>
              </a:rPr>
              <a:t>保障对象应具备如下条件：</a:t>
            </a:r>
            <a:endParaRPr lang="zh-CN" altLang="en-US" b="1" i="1">
              <a:solidFill>
                <a:srgbClr val="0066CC"/>
              </a:solidFill>
            </a:endParaRPr>
          </a:p>
        </p:txBody>
      </p:sp>
      <p:sp>
        <p:nvSpPr>
          <p:cNvPr id="13" name="Rectangle 2"/>
          <p:cNvSpPr txBox="1">
            <a:spLocks noChangeArrowheads="1"/>
          </p:cNvSpPr>
          <p:nvPr/>
        </p:nvSpPr>
        <p:spPr bwMode="auto">
          <a:xfrm>
            <a:off x="666750" y="1000125"/>
            <a:ext cx="7488238" cy="1839913"/>
          </a:xfrm>
          <a:prstGeom prst="rect">
            <a:avLst/>
          </a:prstGeom>
          <a:noFill/>
          <a:ln w="9525">
            <a:noFill/>
            <a:miter lim="800000"/>
            <a:headEnd/>
            <a:tailEnd/>
          </a:ln>
        </p:spPr>
        <p:txBody>
          <a:bodyPr/>
          <a:lstStyle/>
          <a:p>
            <a:pPr marL="342900" indent="-342900">
              <a:lnSpc>
                <a:spcPct val="90000"/>
              </a:lnSpc>
              <a:spcBef>
                <a:spcPct val="20000"/>
              </a:spcBef>
              <a:defRPr/>
            </a:pPr>
            <a:endParaRPr lang="en-US" altLang="zh-CN" dirty="0">
              <a:solidFill>
                <a:srgbClr val="0066CC"/>
              </a:solidFill>
              <a:latin typeface="楷体_GB2312" pitchFamily="49" charset="-122"/>
              <a:ea typeface="楷体_GB2312" pitchFamily="49" charset="-122"/>
            </a:endParaRPr>
          </a:p>
          <a:p>
            <a:pPr marL="342900" indent="-342900">
              <a:lnSpc>
                <a:spcPct val="90000"/>
              </a:lnSpc>
              <a:spcBef>
                <a:spcPct val="20000"/>
              </a:spcBef>
              <a:buFontTx/>
              <a:buChar char="•"/>
              <a:defRPr/>
            </a:pPr>
            <a:r>
              <a:rPr lang="zh-CN" altLang="en-US" sz="1600" dirty="0" smtClean="0">
                <a:solidFill>
                  <a:srgbClr val="0066CC"/>
                </a:solidFill>
              </a:rPr>
              <a:t>持有京卡互助服务卡；</a:t>
            </a:r>
            <a:endParaRPr lang="zh-CN" altLang="en-US" sz="1600" dirty="0">
              <a:solidFill>
                <a:srgbClr val="0066CC"/>
              </a:solidFill>
            </a:endParaRPr>
          </a:p>
          <a:p>
            <a:pPr marL="342900" indent="-342900">
              <a:lnSpc>
                <a:spcPct val="90000"/>
              </a:lnSpc>
              <a:spcBef>
                <a:spcPct val="20000"/>
              </a:spcBef>
              <a:buFontTx/>
              <a:buChar char="•"/>
              <a:defRPr/>
            </a:pPr>
            <a:r>
              <a:rPr lang="zh-CN" altLang="en-US" sz="1600" dirty="0">
                <a:solidFill>
                  <a:srgbClr val="0066CC"/>
                </a:solidFill>
              </a:rPr>
              <a:t>年龄在</a:t>
            </a:r>
            <a:r>
              <a:rPr lang="en-US" altLang="zh-CN" sz="1600" dirty="0">
                <a:solidFill>
                  <a:srgbClr val="0066CC"/>
                </a:solidFill>
              </a:rPr>
              <a:t>16</a:t>
            </a:r>
            <a:r>
              <a:rPr lang="zh-CN" altLang="en-US" sz="1600" dirty="0">
                <a:solidFill>
                  <a:srgbClr val="0066CC"/>
                </a:solidFill>
              </a:rPr>
              <a:t>周岁至法定退休年龄的北京市</a:t>
            </a:r>
            <a:r>
              <a:rPr lang="zh-CN" altLang="en-US" sz="1600" dirty="0" smtClean="0">
                <a:solidFill>
                  <a:srgbClr val="0066CC"/>
                </a:solidFill>
              </a:rPr>
              <a:t>在职工会会员</a:t>
            </a:r>
            <a:endParaRPr lang="en-US" altLang="zh-CN" sz="1600" b="1" dirty="0">
              <a:solidFill>
                <a:srgbClr val="000066"/>
              </a:solidFill>
            </a:endParaRPr>
          </a:p>
          <a:p>
            <a:pPr marL="342900" indent="-342900">
              <a:lnSpc>
                <a:spcPct val="90000"/>
              </a:lnSpc>
              <a:spcBef>
                <a:spcPct val="20000"/>
              </a:spcBef>
              <a:defRPr/>
            </a:pPr>
            <a:r>
              <a:rPr lang="zh-CN" altLang="en-US" b="1" dirty="0">
                <a:solidFill>
                  <a:srgbClr val="000066"/>
                </a:solidFill>
              </a:rPr>
              <a:t> </a:t>
            </a:r>
            <a:endParaRPr lang="en-US" altLang="zh-CN" b="1" dirty="0">
              <a:solidFill>
                <a:srgbClr val="000066"/>
              </a:solidFill>
            </a:endParaRPr>
          </a:p>
          <a:p>
            <a:pPr marL="342900" indent="-342900">
              <a:lnSpc>
                <a:spcPct val="90000"/>
              </a:lnSpc>
              <a:spcBef>
                <a:spcPct val="20000"/>
              </a:spcBef>
              <a:defRPr/>
            </a:pPr>
            <a:r>
              <a:rPr lang="zh-CN" altLang="en-US" b="1" dirty="0">
                <a:solidFill>
                  <a:srgbClr val="000066"/>
                </a:solidFill>
              </a:rPr>
              <a:t> 保障待遇</a:t>
            </a:r>
          </a:p>
          <a:p>
            <a:pPr marL="342900" indent="-342900">
              <a:lnSpc>
                <a:spcPct val="90000"/>
              </a:lnSpc>
              <a:spcBef>
                <a:spcPct val="20000"/>
              </a:spcBef>
              <a:defRPr/>
            </a:pPr>
            <a:endParaRPr lang="zh-CN" altLang="en-US" sz="2200" kern="0" dirty="0">
              <a:solidFill>
                <a:srgbClr val="0066CC"/>
              </a:solidFill>
              <a:latin typeface="楷体_GB2312" pitchFamily="49" charset="-122"/>
              <a:ea typeface="楷体_GB2312" pitchFamily="49" charset="-122"/>
            </a:endParaRPr>
          </a:p>
          <a:p>
            <a:pPr marL="342900" indent="-342900">
              <a:lnSpc>
                <a:spcPct val="90000"/>
              </a:lnSpc>
              <a:spcBef>
                <a:spcPct val="20000"/>
              </a:spcBef>
              <a:defRPr/>
            </a:pPr>
            <a:endParaRPr lang="en-US" altLang="zh-CN" sz="2000" kern="0" dirty="0">
              <a:solidFill>
                <a:srgbClr val="0066CC"/>
              </a:solidFill>
              <a:latin typeface="楷体_GB2312" pitchFamily="49" charset="-122"/>
              <a:ea typeface="楷体_GB2312" pitchFamily="49" charset="-122"/>
            </a:endParaRPr>
          </a:p>
        </p:txBody>
      </p:sp>
      <p:pic>
        <p:nvPicPr>
          <p:cNvPr id="12" name="图片 11" descr="0.JPG"/>
          <p:cNvPicPr>
            <a:picLocks noChangeAspect="1"/>
          </p:cNvPicPr>
          <p:nvPr/>
        </p:nvPicPr>
        <p:blipFill>
          <a:blip r:embed="rId6" cstate="print"/>
          <a:stretch>
            <a:fillRect/>
          </a:stretch>
        </p:blipFill>
        <p:spPr>
          <a:xfrm>
            <a:off x="6157923" y="928670"/>
            <a:ext cx="2700354" cy="150019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5"/>
          <p:cNvSpPr>
            <a:spLocks noGrp="1"/>
          </p:cNvSpPr>
          <p:nvPr>
            <p:ph type="sldNum" sz="quarter" idx="12"/>
          </p:nvPr>
        </p:nvSpPr>
        <p:spPr/>
        <p:txBody>
          <a:bodyPr/>
          <a:lstStyle/>
          <a:p>
            <a:pPr>
              <a:defRPr/>
            </a:pPr>
            <a:fld id="{F99CD6C9-2C35-40D9-8293-D9E9F7EE5AC5}" type="slidenum">
              <a:rPr lang="en-US" altLang="zh-CN"/>
              <a:pPr>
                <a:defRPr/>
              </a:pPr>
              <a:t>12</a:t>
            </a:fld>
            <a:endParaRPr lang="en-US" altLang="zh-CN"/>
          </a:p>
        </p:txBody>
      </p:sp>
      <p:sp>
        <p:nvSpPr>
          <p:cNvPr id="12291" name="Rectangle 2"/>
          <p:cNvSpPr>
            <a:spLocks noGrp="1" noChangeArrowheads="1"/>
          </p:cNvSpPr>
          <p:nvPr>
            <p:ph type="title"/>
          </p:nvPr>
        </p:nvSpPr>
        <p:spPr>
          <a:xfrm>
            <a:off x="857224" y="785794"/>
            <a:ext cx="7518400" cy="431800"/>
          </a:xfrm>
        </p:spPr>
        <p:txBody>
          <a:bodyPr>
            <a:noAutofit/>
          </a:bodyPr>
          <a:lstStyle/>
          <a:p>
            <a:pPr eaLnBrk="1" hangingPunct="1"/>
            <a:r>
              <a:rPr lang="zh-CN" altLang="en-US" sz="2400" b="1" dirty="0" smtClean="0">
                <a:solidFill>
                  <a:srgbClr val="000066"/>
                </a:solidFill>
                <a:latin typeface="微软雅黑" pitchFamily="34" charset="-122"/>
                <a:ea typeface="微软雅黑" pitchFamily="34" charset="-122"/>
              </a:rPr>
              <a:t>会费型 职 工 互 助 保 障 活 动</a:t>
            </a:r>
          </a:p>
        </p:txBody>
      </p:sp>
      <p:pic>
        <p:nvPicPr>
          <p:cNvPr id="29700" name="Picture 10" descr="图片1"/>
          <p:cNvPicPr>
            <a:picLocks noChangeAspect="1" noChangeArrowheads="1"/>
          </p:cNvPicPr>
          <p:nvPr/>
        </p:nvPicPr>
        <p:blipFill>
          <a:blip r:embed="rId3" cstate="print"/>
          <a:srcRect/>
          <a:stretch>
            <a:fillRect/>
          </a:stretch>
        </p:blipFill>
        <p:spPr bwMode="auto">
          <a:xfrm>
            <a:off x="0" y="14532"/>
            <a:ext cx="9144000" cy="534148"/>
          </a:xfrm>
          <a:prstGeom prst="rect">
            <a:avLst/>
          </a:prstGeom>
          <a:noFill/>
          <a:ln w="9525">
            <a:noFill/>
            <a:miter lim="800000"/>
            <a:headEnd/>
            <a:tailEnd/>
          </a:ln>
        </p:spPr>
      </p:pic>
      <p:pic>
        <p:nvPicPr>
          <p:cNvPr id="29701" name="Picture 14" descr="269482shuidi2_506"/>
          <p:cNvPicPr>
            <a:picLocks noChangeAspect="1" noChangeArrowheads="1"/>
          </p:cNvPicPr>
          <p:nvPr/>
        </p:nvPicPr>
        <p:blipFill>
          <a:blip r:embed="rId4" cstate="print"/>
          <a:srcRect/>
          <a:stretch>
            <a:fillRect/>
          </a:stretch>
        </p:blipFill>
        <p:spPr bwMode="auto">
          <a:xfrm>
            <a:off x="0" y="6270625"/>
            <a:ext cx="9144000" cy="587375"/>
          </a:xfrm>
          <a:prstGeom prst="rect">
            <a:avLst/>
          </a:prstGeom>
          <a:noFill/>
          <a:ln w="9525">
            <a:noFill/>
            <a:miter lim="800000"/>
            <a:headEnd/>
            <a:tailEnd/>
          </a:ln>
        </p:spPr>
      </p:pic>
      <p:sp>
        <p:nvSpPr>
          <p:cNvPr id="29702" name="Rectangle 17"/>
          <p:cNvSpPr>
            <a:spLocks noChangeArrowheads="1"/>
          </p:cNvSpPr>
          <p:nvPr/>
        </p:nvSpPr>
        <p:spPr bwMode="auto">
          <a:xfrm>
            <a:off x="922338" y="6121400"/>
            <a:ext cx="7681912"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pic>
        <p:nvPicPr>
          <p:cNvPr id="8" name="图片 7" descr="2.jpg"/>
          <p:cNvPicPr>
            <a:picLocks noChangeAspect="1"/>
          </p:cNvPicPr>
          <p:nvPr/>
        </p:nvPicPr>
        <p:blipFill>
          <a:blip r:embed="rId5" cstate="print"/>
          <a:stretch>
            <a:fillRect/>
          </a:stretch>
        </p:blipFill>
        <p:spPr>
          <a:xfrm>
            <a:off x="428596" y="1500174"/>
            <a:ext cx="3214710" cy="3936234"/>
          </a:xfrm>
          <a:prstGeom prst="rect">
            <a:avLst/>
          </a:prstGeom>
        </p:spPr>
      </p:pic>
      <p:sp>
        <p:nvSpPr>
          <p:cNvPr id="10" name="矩形 9"/>
          <p:cNvSpPr/>
          <p:nvPr/>
        </p:nvSpPr>
        <p:spPr>
          <a:xfrm>
            <a:off x="5111130" y="1767711"/>
            <a:ext cx="2956467" cy="407804"/>
          </a:xfrm>
          <a:prstGeom prst="rect">
            <a:avLst/>
          </a:prstGeom>
        </p:spPr>
        <p:txBody>
          <a:bodyPr wrap="square">
            <a:spAutoFit/>
          </a:bodyPr>
          <a:lstStyle/>
          <a:p>
            <a:pPr marL="342900" indent="-342900">
              <a:spcBef>
                <a:spcPct val="20000"/>
              </a:spcBef>
            </a:pPr>
            <a:r>
              <a:rPr lang="zh-CN" altLang="en-US" sz="2050" dirty="0" smtClean="0">
                <a:solidFill>
                  <a:srgbClr val="FF0000"/>
                </a:solidFill>
                <a:latin typeface="华文中宋" pitchFamily="2" charset="-122"/>
                <a:ea typeface="华文中宋" pitchFamily="2" charset="-122"/>
              </a:rPr>
              <a:t>会费型互助保障活动：</a:t>
            </a:r>
            <a:endParaRPr lang="en-US" altLang="zh-CN" sz="2050" dirty="0" smtClean="0">
              <a:solidFill>
                <a:srgbClr val="FF0000"/>
              </a:solidFill>
              <a:latin typeface="华文中宋" pitchFamily="2" charset="-122"/>
              <a:ea typeface="华文中宋" pitchFamily="2" charset="-122"/>
            </a:endParaRPr>
          </a:p>
        </p:txBody>
      </p:sp>
      <p:sp>
        <p:nvSpPr>
          <p:cNvPr id="11" name="线形标注 1 10"/>
          <p:cNvSpPr/>
          <p:nvPr/>
        </p:nvSpPr>
        <p:spPr>
          <a:xfrm>
            <a:off x="4286248" y="2403450"/>
            <a:ext cx="4606232" cy="2897758"/>
          </a:xfrm>
          <a:prstGeom prst="borderCallout1">
            <a:avLst>
              <a:gd name="adj1" fmla="val 20944"/>
              <a:gd name="adj2" fmla="val -3624"/>
              <a:gd name="adj3" fmla="val 31169"/>
              <a:gd name="adj4" fmla="val -19464"/>
            </a:avLst>
          </a:pr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214810" y="2501711"/>
            <a:ext cx="4749678" cy="2702278"/>
          </a:xfrm>
          <a:prstGeom prst="rect">
            <a:avLst/>
          </a:prstGeom>
        </p:spPr>
        <p:txBody>
          <a:bodyPr wrap="square">
            <a:spAutoFit/>
          </a:bodyPr>
          <a:lstStyle/>
          <a:p>
            <a:pPr marL="342900" indent="-342900">
              <a:spcBef>
                <a:spcPct val="20000"/>
              </a:spcBef>
            </a:pPr>
            <a:r>
              <a:rPr lang="en-US" altLang="zh-CN" sz="1600" dirty="0" smtClean="0">
                <a:solidFill>
                  <a:srgbClr val="0066CC"/>
                </a:solidFill>
              </a:rPr>
              <a:t>1.《</a:t>
            </a:r>
            <a:r>
              <a:rPr lang="zh-CN" altLang="en-US" sz="1600" dirty="0">
                <a:solidFill>
                  <a:srgbClr val="0066CC"/>
                </a:solidFill>
              </a:rPr>
              <a:t>在职女职工特殊疾病互助保障活动</a:t>
            </a:r>
            <a:r>
              <a:rPr lang="en-US" altLang="zh-CN" sz="1600" dirty="0">
                <a:solidFill>
                  <a:srgbClr val="0066CC"/>
                </a:solidFill>
              </a:rPr>
              <a:t>》</a:t>
            </a:r>
            <a:r>
              <a:rPr lang="zh-CN" altLang="en-US" sz="1600" dirty="0" smtClean="0">
                <a:solidFill>
                  <a:srgbClr val="0066CC"/>
                </a:solidFill>
              </a:rPr>
              <a:t>（一年期）</a:t>
            </a:r>
            <a:endParaRPr lang="en-US" altLang="zh-CN" sz="1600" dirty="0" smtClean="0">
              <a:solidFill>
                <a:srgbClr val="0066CC"/>
              </a:solidFill>
            </a:endParaRPr>
          </a:p>
          <a:p>
            <a:pPr marL="342900" indent="-342900">
              <a:spcBef>
                <a:spcPct val="20000"/>
              </a:spcBef>
            </a:pPr>
            <a:r>
              <a:rPr lang="en-US" altLang="zh-CN" sz="1600" dirty="0" smtClean="0">
                <a:solidFill>
                  <a:srgbClr val="0066CC"/>
                </a:solidFill>
              </a:rPr>
              <a:t>2.《</a:t>
            </a:r>
            <a:r>
              <a:rPr lang="zh-CN" altLang="en-US" sz="1600" dirty="0" smtClean="0">
                <a:solidFill>
                  <a:srgbClr val="0066CC"/>
                </a:solidFill>
              </a:rPr>
              <a:t>在职职工重大疾病互助保障活动</a:t>
            </a:r>
            <a:r>
              <a:rPr lang="en-US" altLang="zh-CN" sz="1600" dirty="0" smtClean="0">
                <a:solidFill>
                  <a:srgbClr val="0066CC"/>
                </a:solidFill>
              </a:rPr>
              <a:t>》</a:t>
            </a:r>
          </a:p>
          <a:p>
            <a:pPr marL="342900" indent="-342900">
              <a:spcBef>
                <a:spcPct val="20000"/>
              </a:spcBef>
            </a:pPr>
            <a:r>
              <a:rPr lang="en-US" altLang="zh-CN" sz="1600" dirty="0" smtClean="0">
                <a:solidFill>
                  <a:srgbClr val="0066CC"/>
                </a:solidFill>
              </a:rPr>
              <a:t>3.《</a:t>
            </a:r>
            <a:r>
              <a:rPr lang="zh-CN" altLang="en-US" sz="1600" dirty="0" smtClean="0">
                <a:solidFill>
                  <a:srgbClr val="0066CC"/>
                </a:solidFill>
              </a:rPr>
              <a:t>在职职工住院医疗互助保障活动</a:t>
            </a:r>
            <a:r>
              <a:rPr lang="en-US" altLang="zh-CN" sz="1600" dirty="0" smtClean="0">
                <a:solidFill>
                  <a:srgbClr val="0066CC"/>
                </a:solidFill>
              </a:rPr>
              <a:t>》</a:t>
            </a:r>
          </a:p>
          <a:p>
            <a:pPr marL="342900" indent="-342900">
              <a:spcBef>
                <a:spcPct val="20000"/>
              </a:spcBef>
            </a:pPr>
            <a:r>
              <a:rPr lang="en-US" altLang="zh-CN" sz="1600" dirty="0" smtClean="0">
                <a:solidFill>
                  <a:srgbClr val="0066CC"/>
                </a:solidFill>
              </a:rPr>
              <a:t>4.《</a:t>
            </a:r>
            <a:r>
              <a:rPr lang="zh-CN" altLang="en-US" sz="1600" dirty="0" smtClean="0">
                <a:solidFill>
                  <a:srgbClr val="0066CC"/>
                </a:solidFill>
              </a:rPr>
              <a:t>在职职工住院津贴互助保障活动</a:t>
            </a:r>
            <a:r>
              <a:rPr lang="en-US" altLang="zh-CN" sz="1600" dirty="0" smtClean="0">
                <a:solidFill>
                  <a:srgbClr val="0066CC"/>
                </a:solidFill>
              </a:rPr>
              <a:t>》</a:t>
            </a:r>
          </a:p>
          <a:p>
            <a:pPr marL="342900" indent="-342900">
              <a:spcBef>
                <a:spcPct val="20000"/>
              </a:spcBef>
            </a:pPr>
            <a:r>
              <a:rPr lang="en-US" altLang="zh-CN" sz="1600" dirty="0" smtClean="0">
                <a:solidFill>
                  <a:srgbClr val="0066CC"/>
                </a:solidFill>
              </a:rPr>
              <a:t>5.《</a:t>
            </a:r>
            <a:r>
              <a:rPr lang="zh-CN" altLang="en-US" sz="1600" dirty="0" smtClean="0">
                <a:solidFill>
                  <a:srgbClr val="0066CC"/>
                </a:solidFill>
              </a:rPr>
              <a:t>在职职工意外伤害互助保障活动</a:t>
            </a:r>
            <a:r>
              <a:rPr lang="en-US" altLang="zh-CN" sz="1600" dirty="0" smtClean="0">
                <a:solidFill>
                  <a:srgbClr val="0066CC"/>
                </a:solidFill>
              </a:rPr>
              <a:t>》</a:t>
            </a:r>
          </a:p>
          <a:p>
            <a:pPr marL="342900" indent="-342900">
              <a:spcBef>
                <a:spcPct val="20000"/>
              </a:spcBef>
            </a:pPr>
            <a:r>
              <a:rPr lang="en-US" altLang="zh-CN" sz="1600" dirty="0">
                <a:solidFill>
                  <a:srgbClr val="0066CC"/>
                </a:solidFill>
              </a:rPr>
              <a:t>6</a:t>
            </a:r>
            <a:r>
              <a:rPr lang="en-US" altLang="zh-CN" sz="1600" dirty="0" smtClean="0">
                <a:solidFill>
                  <a:srgbClr val="0066CC"/>
                </a:solidFill>
              </a:rPr>
              <a:t>.《</a:t>
            </a:r>
            <a:r>
              <a:rPr lang="zh-CN" altLang="en-US" sz="1600" dirty="0" smtClean="0">
                <a:solidFill>
                  <a:srgbClr val="0066CC"/>
                </a:solidFill>
              </a:rPr>
              <a:t>在职职工子女意外伤害互助保障活动</a:t>
            </a:r>
            <a:r>
              <a:rPr lang="en-US" altLang="zh-CN" sz="1600" dirty="0" smtClean="0">
                <a:solidFill>
                  <a:srgbClr val="0066CC"/>
                </a:solidFill>
              </a:rPr>
              <a:t>》</a:t>
            </a:r>
          </a:p>
          <a:p>
            <a:pPr marL="342900" indent="-342900">
              <a:spcBef>
                <a:spcPct val="20000"/>
              </a:spcBef>
            </a:pPr>
            <a:r>
              <a:rPr lang="en-US" altLang="zh-CN" sz="1600" dirty="0" smtClean="0">
                <a:solidFill>
                  <a:srgbClr val="0066CC"/>
                </a:solidFill>
              </a:rPr>
              <a:t>7.</a:t>
            </a:r>
            <a:r>
              <a:rPr lang="zh-CN" altLang="en-US" sz="1600" dirty="0" smtClean="0">
                <a:solidFill>
                  <a:srgbClr val="0066CC"/>
                </a:solidFill>
              </a:rPr>
              <a:t> </a:t>
            </a:r>
            <a:r>
              <a:rPr lang="en-US" altLang="zh-CN" sz="1600" dirty="0">
                <a:solidFill>
                  <a:srgbClr val="0066CC"/>
                </a:solidFill>
              </a:rPr>
              <a:t>《</a:t>
            </a:r>
            <a:r>
              <a:rPr lang="zh-CN" altLang="en-US" sz="1600" dirty="0">
                <a:solidFill>
                  <a:srgbClr val="0066CC"/>
                </a:solidFill>
              </a:rPr>
              <a:t>在职职工意外伤害互助保障活动</a:t>
            </a:r>
            <a:r>
              <a:rPr lang="en-US" altLang="zh-CN" sz="1600" dirty="0">
                <a:solidFill>
                  <a:srgbClr val="0066CC"/>
                </a:solidFill>
              </a:rPr>
              <a:t>》</a:t>
            </a:r>
            <a:r>
              <a:rPr lang="zh-CN" altLang="en-US" sz="1600" dirty="0">
                <a:solidFill>
                  <a:srgbClr val="0066CC"/>
                </a:solidFill>
              </a:rPr>
              <a:t>（</a:t>
            </a:r>
            <a:r>
              <a:rPr lang="en-US" altLang="zh-CN" sz="1600" dirty="0">
                <a:solidFill>
                  <a:srgbClr val="0066CC"/>
                </a:solidFill>
              </a:rPr>
              <a:t>D</a:t>
            </a:r>
            <a:r>
              <a:rPr lang="zh-CN" altLang="en-US" sz="1600" dirty="0">
                <a:solidFill>
                  <a:srgbClr val="0066CC"/>
                </a:solidFill>
              </a:rPr>
              <a:t>款</a:t>
            </a:r>
            <a:r>
              <a:rPr lang="zh-CN" altLang="en-US" sz="1600" dirty="0" smtClean="0">
                <a:solidFill>
                  <a:srgbClr val="0066CC"/>
                </a:solidFill>
              </a:rPr>
              <a:t>）</a:t>
            </a:r>
            <a:endParaRPr lang="en-US" altLang="zh-CN" sz="1600" dirty="0" smtClean="0">
              <a:solidFill>
                <a:srgbClr val="0066CC"/>
              </a:solidFill>
            </a:endParaRPr>
          </a:p>
          <a:p>
            <a:pPr marL="342900" indent="-342900">
              <a:spcBef>
                <a:spcPct val="20000"/>
              </a:spcBef>
            </a:pPr>
            <a:r>
              <a:rPr lang="en-US" altLang="zh-CN" sz="1600" dirty="0" smtClean="0">
                <a:solidFill>
                  <a:srgbClr val="0066CC"/>
                </a:solidFill>
              </a:rPr>
              <a:t>8.</a:t>
            </a:r>
            <a:r>
              <a:rPr lang="zh-CN" altLang="en-US" sz="1600" dirty="0" smtClean="0">
                <a:solidFill>
                  <a:srgbClr val="0066CC"/>
                </a:solidFill>
              </a:rPr>
              <a:t> </a:t>
            </a:r>
            <a:r>
              <a:rPr lang="en-US" altLang="zh-CN" sz="1600" dirty="0">
                <a:solidFill>
                  <a:srgbClr val="0066CC"/>
                </a:solidFill>
              </a:rPr>
              <a:t>《</a:t>
            </a:r>
            <a:r>
              <a:rPr lang="zh-CN" altLang="en-US" sz="1600" dirty="0">
                <a:solidFill>
                  <a:srgbClr val="0066CC"/>
                </a:solidFill>
              </a:rPr>
              <a:t>在职职工短期意外伤害互助保障活动</a:t>
            </a:r>
            <a:r>
              <a:rPr lang="en-US" altLang="zh-CN" sz="1600" dirty="0">
                <a:solidFill>
                  <a:srgbClr val="0066CC"/>
                </a:solidFill>
              </a:rPr>
              <a:t>》</a:t>
            </a:r>
            <a:endParaRPr lang="en-US" altLang="zh-CN" sz="1600" dirty="0" smtClean="0">
              <a:solidFill>
                <a:srgbClr val="0066CC"/>
              </a:solidFill>
            </a:endParaRPr>
          </a:p>
          <a:p>
            <a:pPr marL="342900" indent="-342900">
              <a:spcBef>
                <a:spcPct val="20000"/>
              </a:spcBef>
            </a:pPr>
            <a:endParaRPr lang="en-US" altLang="zh-CN" sz="1600" dirty="0" smtClean="0">
              <a:solidFill>
                <a:srgbClr val="0066CC"/>
              </a:solidFill>
            </a:endParaRPr>
          </a:p>
        </p:txBody>
      </p:sp>
    </p:spTree>
    <p:extLst>
      <p:ext uri="{BB962C8B-B14F-4D97-AF65-F5344CB8AC3E}">
        <p14:creationId xmlns:p14="http://schemas.microsoft.com/office/powerpoint/2010/main" val="400494227"/>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539750" y="238125"/>
            <a:ext cx="6985000" cy="1143000"/>
          </a:xfrm>
        </p:spPr>
        <p:txBody>
          <a:bodyPr/>
          <a:lstStyle/>
          <a:p>
            <a:pPr eaLnBrk="1" hangingPunct="1"/>
            <a:r>
              <a:rPr lang="en-US" altLang="zh-CN" sz="2800" b="1" smtClean="0">
                <a:latin typeface="楷体_GB2312" pitchFamily="49" charset="-122"/>
                <a:ea typeface="楷体_GB2312" pitchFamily="49" charset="-122"/>
                <a:sym typeface="楷体_GB2312" pitchFamily="49" charset="-122"/>
              </a:rPr>
              <a:t>      </a:t>
            </a:r>
            <a:endParaRPr lang="zh-CN" altLang="en-US" sz="2400" b="1" smtClean="0">
              <a:solidFill>
                <a:srgbClr val="000066"/>
              </a:solidFill>
              <a:latin typeface="黑体" panose="02010609060101010101" pitchFamily="49" charset="-122"/>
              <a:ea typeface="黑体" panose="02010609060101010101" pitchFamily="49" charset="-122"/>
              <a:sym typeface="黑体" panose="02010609060101010101" pitchFamily="49" charset="-122"/>
            </a:endParaRPr>
          </a:p>
        </p:txBody>
      </p:sp>
      <p:sp>
        <p:nvSpPr>
          <p:cNvPr id="16387" name="灯片编号占位符 5"/>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algn="r" eaLnBrk="1" hangingPunct="1"/>
            <a:fld id="{18977441-D2CD-4229-8D93-01466270BBF0}" type="slidenum">
              <a:rPr lang="en-US" altLang="zh-CN" sz="1200">
                <a:solidFill>
                  <a:srgbClr val="898989"/>
                </a:solidFill>
                <a:latin typeface="Calibri" panose="020F0502020204030204" pitchFamily="34" charset="0"/>
                <a:sym typeface="Calibri" panose="020F0502020204030204" pitchFamily="34" charset="0"/>
              </a:rPr>
              <a:pPr algn="r" eaLnBrk="1" hangingPunct="1"/>
              <a:t>13</a:t>
            </a:fld>
            <a:endParaRPr lang="en-US" altLang="zh-CN" sz="1200">
              <a:solidFill>
                <a:srgbClr val="898989"/>
              </a:solidFill>
              <a:latin typeface="Calibri" panose="020F0502020204030204" pitchFamily="34" charset="0"/>
              <a:sym typeface="Calibri" panose="020F0502020204030204" pitchFamily="34" charset="0"/>
            </a:endParaRPr>
          </a:p>
        </p:txBody>
      </p:sp>
      <p:sp>
        <p:nvSpPr>
          <p:cNvPr id="16388" name="Text Box 3"/>
          <p:cNvSpPr>
            <a:spLocks noChangeArrowheads="1"/>
          </p:cNvSpPr>
          <p:nvPr/>
        </p:nvSpPr>
        <p:spPr bwMode="auto">
          <a:xfrm>
            <a:off x="396875" y="981075"/>
            <a:ext cx="7874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eaLnBrk="1" hangingPunct="1"/>
            <a:r>
              <a:rPr lang="en-US" altLang="zh-CN" b="1" dirty="0" smtClean="0">
                <a:solidFill>
                  <a:srgbClr val="000066"/>
                </a:solidFill>
                <a:sym typeface="Calibri" panose="020F0502020204030204" pitchFamily="34" charset="0"/>
              </a:rPr>
              <a:t>1.</a:t>
            </a:r>
            <a:r>
              <a:rPr lang="en-US" altLang="zh-CN" sz="2000" b="1" dirty="0" smtClean="0">
                <a:solidFill>
                  <a:srgbClr val="000066"/>
                </a:solidFill>
                <a:sym typeface="Calibri" panose="020F0502020204030204" pitchFamily="34" charset="0"/>
              </a:rPr>
              <a:t>《</a:t>
            </a:r>
            <a:r>
              <a:rPr lang="zh-CN" altLang="en-US" sz="2000" b="1" dirty="0">
                <a:solidFill>
                  <a:srgbClr val="000066"/>
                </a:solidFill>
                <a:sym typeface="宋体" panose="02010600030101010101" pitchFamily="2" charset="-122"/>
              </a:rPr>
              <a:t>在职女职工特殊疾病互助保障活动（一年期）</a:t>
            </a:r>
            <a:r>
              <a:rPr lang="en-US" altLang="zh-CN" sz="2000" b="1" dirty="0">
                <a:solidFill>
                  <a:srgbClr val="000066"/>
                </a:solidFill>
                <a:sym typeface="Calibri" panose="020F0502020204030204" pitchFamily="34" charset="0"/>
              </a:rPr>
              <a:t>》</a:t>
            </a:r>
            <a:r>
              <a:rPr lang="zh-CN" altLang="en-US" sz="2000" b="1" dirty="0">
                <a:solidFill>
                  <a:srgbClr val="FF0000"/>
                </a:solidFill>
                <a:sym typeface="Calibri" panose="020F0502020204030204" pitchFamily="34" charset="0"/>
              </a:rPr>
              <a:t>（</a:t>
            </a:r>
            <a:r>
              <a:rPr lang="en-US" altLang="zh-CN" sz="2000" b="1" dirty="0">
                <a:solidFill>
                  <a:srgbClr val="FF0000"/>
                </a:solidFill>
                <a:sym typeface="Calibri" panose="020F0502020204030204" pitchFamily="34" charset="0"/>
              </a:rPr>
              <a:t>2018.1.1</a:t>
            </a:r>
            <a:r>
              <a:rPr lang="zh-CN" altLang="en-US" sz="2000" b="1" dirty="0">
                <a:solidFill>
                  <a:srgbClr val="FF0000"/>
                </a:solidFill>
                <a:sym typeface="Calibri" panose="020F0502020204030204" pitchFamily="34" charset="0"/>
              </a:rPr>
              <a:t>）</a:t>
            </a:r>
          </a:p>
        </p:txBody>
      </p:sp>
      <p:sp>
        <p:nvSpPr>
          <p:cNvPr id="16389" name="Line 4"/>
          <p:cNvSpPr>
            <a:spLocks noChangeShapeType="1"/>
          </p:cNvSpPr>
          <p:nvPr/>
        </p:nvSpPr>
        <p:spPr bwMode="auto">
          <a:xfrm>
            <a:off x="6030913" y="2263775"/>
            <a:ext cx="1587"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390" name="Text Box 43"/>
          <p:cNvSpPr>
            <a:spLocks noChangeArrowheads="1"/>
          </p:cNvSpPr>
          <p:nvPr/>
        </p:nvSpPr>
        <p:spPr bwMode="auto">
          <a:xfrm>
            <a:off x="573088" y="3429000"/>
            <a:ext cx="8570912"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eaLnBrk="1" hangingPunct="1"/>
            <a:r>
              <a:rPr lang="zh-CN" altLang="en-US" b="1">
                <a:solidFill>
                  <a:srgbClr val="000066"/>
                </a:solidFill>
                <a:sym typeface="宋体" panose="02010600030101010101" pitchFamily="2" charset="-122"/>
              </a:rPr>
              <a:t>     保障内容</a:t>
            </a:r>
            <a:r>
              <a:rPr lang="zh-CN" altLang="en-US">
                <a:solidFill>
                  <a:srgbClr val="000066"/>
                </a:solidFill>
                <a:sym typeface="宋体" panose="02010600030101010101" pitchFamily="2" charset="-122"/>
              </a:rPr>
              <a:t>：</a:t>
            </a:r>
            <a:r>
              <a:rPr lang="zh-CN" altLang="en-US">
                <a:solidFill>
                  <a:srgbClr val="FF0000"/>
                </a:solidFill>
                <a:sym typeface="Calibri" panose="020F0502020204030204" pitchFamily="34" charset="0"/>
              </a:rPr>
              <a:t>12</a:t>
            </a:r>
            <a:r>
              <a:rPr lang="zh-CN" altLang="en-US">
                <a:solidFill>
                  <a:srgbClr val="000066"/>
                </a:solidFill>
                <a:sym typeface="宋体" panose="02010600030101010101" pitchFamily="2" charset="-122"/>
              </a:rPr>
              <a:t>类女性特殊疾病</a:t>
            </a:r>
          </a:p>
          <a:p>
            <a:pPr eaLnBrk="1" hangingPunct="1"/>
            <a:r>
              <a:rPr lang="zh-CN" altLang="en-US">
                <a:solidFill>
                  <a:srgbClr val="000066"/>
                </a:solidFill>
                <a:latin typeface="楷体_GB2312" pitchFamily="49" charset="-122"/>
                <a:ea typeface="楷体_GB2312" pitchFamily="49" charset="-122"/>
                <a:sym typeface="楷体_GB2312" pitchFamily="49" charset="-122"/>
              </a:rPr>
              <a:t>   </a:t>
            </a:r>
            <a:r>
              <a:rPr lang="en-US" altLang="zh-CN">
                <a:solidFill>
                  <a:srgbClr val="000066"/>
                </a:solidFill>
                <a:sym typeface="Calibri" panose="020F0502020204030204" pitchFamily="34" charset="0"/>
              </a:rPr>
              <a:t>﹡</a:t>
            </a:r>
            <a:r>
              <a:rPr lang="zh-CN" altLang="en-US">
                <a:solidFill>
                  <a:srgbClr val="000066"/>
                </a:solidFill>
                <a:sym typeface="宋体" panose="02010600030101010101" pitchFamily="2" charset="-122"/>
              </a:rPr>
              <a:t>原发性子宫颈癌</a:t>
            </a:r>
          </a:p>
          <a:p>
            <a:pPr eaLnBrk="1" hangingPunct="1">
              <a:spcBef>
                <a:spcPct val="20000"/>
              </a:spcBef>
            </a:pPr>
            <a:r>
              <a:rPr lang="zh-CN" altLang="en-US">
                <a:solidFill>
                  <a:srgbClr val="000066"/>
                </a:solidFill>
                <a:sym typeface="宋体" panose="02010600030101010101" pitchFamily="2" charset="-122"/>
              </a:rPr>
              <a:t>     </a:t>
            </a:r>
            <a:r>
              <a:rPr lang="en-US" altLang="zh-CN">
                <a:solidFill>
                  <a:srgbClr val="000066"/>
                </a:solidFill>
                <a:sym typeface="Calibri" panose="020F0502020204030204" pitchFamily="34" charset="0"/>
              </a:rPr>
              <a:t>﹡</a:t>
            </a:r>
            <a:r>
              <a:rPr lang="zh-CN" altLang="en-US">
                <a:solidFill>
                  <a:srgbClr val="000066"/>
                </a:solidFill>
                <a:sym typeface="宋体" panose="02010600030101010101" pitchFamily="2" charset="-122"/>
              </a:rPr>
              <a:t>原发性输卵管恶性肿瘤</a:t>
            </a:r>
            <a:endParaRPr lang="zh-CN" altLang="en-US">
              <a:solidFill>
                <a:schemeClr val="tx1"/>
              </a:solidFill>
              <a:sym typeface="宋体" panose="02010600030101010101" pitchFamily="2" charset="-122"/>
            </a:endParaRPr>
          </a:p>
          <a:p>
            <a:pPr eaLnBrk="1" hangingPunct="1">
              <a:spcBef>
                <a:spcPct val="20000"/>
              </a:spcBef>
            </a:pPr>
            <a:r>
              <a:rPr lang="zh-CN" altLang="en-US">
                <a:solidFill>
                  <a:srgbClr val="000066"/>
                </a:solidFill>
                <a:sym typeface="宋体" panose="02010600030101010101" pitchFamily="2" charset="-122"/>
              </a:rPr>
              <a:t>     </a:t>
            </a:r>
            <a:r>
              <a:rPr lang="en-US" altLang="zh-CN">
                <a:solidFill>
                  <a:srgbClr val="000066"/>
                </a:solidFill>
                <a:sym typeface="Calibri" panose="020F0502020204030204" pitchFamily="34" charset="0"/>
              </a:rPr>
              <a:t>﹡</a:t>
            </a:r>
            <a:r>
              <a:rPr lang="zh-CN" altLang="en-US">
                <a:solidFill>
                  <a:srgbClr val="000066"/>
                </a:solidFill>
                <a:sym typeface="宋体" panose="02010600030101010101" pitchFamily="2" charset="-122"/>
              </a:rPr>
              <a:t>原发性卵巢癌 </a:t>
            </a:r>
          </a:p>
          <a:p>
            <a:pPr eaLnBrk="1" hangingPunct="1">
              <a:spcBef>
                <a:spcPct val="20000"/>
              </a:spcBef>
            </a:pPr>
            <a:r>
              <a:rPr lang="zh-CN" altLang="en-US">
                <a:solidFill>
                  <a:srgbClr val="000066"/>
                </a:solidFill>
                <a:sym typeface="宋体" panose="02010600030101010101" pitchFamily="2" charset="-122"/>
              </a:rPr>
              <a:t>     </a:t>
            </a:r>
            <a:r>
              <a:rPr lang="en-US" altLang="zh-CN">
                <a:solidFill>
                  <a:srgbClr val="000066"/>
                </a:solidFill>
                <a:sym typeface="Calibri" panose="020F0502020204030204" pitchFamily="34" charset="0"/>
              </a:rPr>
              <a:t>﹡</a:t>
            </a:r>
            <a:r>
              <a:rPr lang="zh-CN" altLang="en-US">
                <a:solidFill>
                  <a:srgbClr val="000066"/>
                </a:solidFill>
                <a:sym typeface="宋体" panose="02010600030101010101" pitchFamily="2" charset="-122"/>
              </a:rPr>
              <a:t>原发性子宫内膜癌 </a:t>
            </a:r>
          </a:p>
          <a:p>
            <a:pPr eaLnBrk="1" hangingPunct="1">
              <a:spcBef>
                <a:spcPct val="20000"/>
              </a:spcBef>
            </a:pPr>
            <a:r>
              <a:rPr lang="zh-CN" altLang="en-US">
                <a:solidFill>
                  <a:srgbClr val="000066"/>
                </a:solidFill>
                <a:sym typeface="宋体" panose="02010600030101010101" pitchFamily="2" charset="-122"/>
              </a:rPr>
              <a:t>     </a:t>
            </a:r>
            <a:r>
              <a:rPr lang="en-US" altLang="zh-CN">
                <a:solidFill>
                  <a:srgbClr val="000066"/>
                </a:solidFill>
                <a:sym typeface="Calibri" panose="020F0502020204030204" pitchFamily="34" charset="0"/>
              </a:rPr>
              <a:t>﹡</a:t>
            </a:r>
            <a:r>
              <a:rPr lang="zh-CN" altLang="en-US">
                <a:solidFill>
                  <a:srgbClr val="FF0000"/>
                </a:solidFill>
              </a:rPr>
              <a:t>恶性卵巢交界瘤                             </a:t>
            </a:r>
            <a:r>
              <a:rPr lang="en-US" altLang="zh-CN">
                <a:solidFill>
                  <a:srgbClr val="000066"/>
                </a:solidFill>
                <a:sym typeface="Calibri" panose="020F0502020204030204" pitchFamily="34" charset="0"/>
              </a:rPr>
              <a:t>﹡</a:t>
            </a:r>
            <a:r>
              <a:rPr lang="zh-CN" altLang="en-US">
                <a:solidFill>
                  <a:srgbClr val="FF0000"/>
                </a:solidFill>
              </a:rPr>
              <a:t>恶性葡萄胎</a:t>
            </a:r>
          </a:p>
          <a:p>
            <a:pPr eaLnBrk="1" hangingPunct="1">
              <a:spcBef>
                <a:spcPct val="20000"/>
              </a:spcBef>
            </a:pPr>
            <a:r>
              <a:rPr lang="zh-CN" altLang="en-US">
                <a:solidFill>
                  <a:srgbClr val="FF0000"/>
                </a:solidFill>
              </a:rPr>
              <a:t>     </a:t>
            </a:r>
            <a:r>
              <a:rPr lang="en-US" altLang="zh-CN">
                <a:solidFill>
                  <a:srgbClr val="000066"/>
                </a:solidFill>
                <a:sym typeface="Calibri" panose="020F0502020204030204" pitchFamily="34" charset="0"/>
              </a:rPr>
              <a:t>﹡</a:t>
            </a:r>
            <a:r>
              <a:rPr lang="zh-CN" altLang="en-US">
                <a:solidFill>
                  <a:srgbClr val="FF0000"/>
                </a:solidFill>
              </a:rPr>
              <a:t>生殖器官上的黑色素瘤                   </a:t>
            </a:r>
            <a:r>
              <a:rPr lang="en-US" altLang="zh-CN">
                <a:solidFill>
                  <a:srgbClr val="000066"/>
                </a:solidFill>
                <a:sym typeface="Calibri" panose="020F0502020204030204" pitchFamily="34" charset="0"/>
              </a:rPr>
              <a:t>﹡</a:t>
            </a:r>
            <a:r>
              <a:rPr lang="zh-CN" altLang="en-US">
                <a:solidFill>
                  <a:srgbClr val="FF0000"/>
                </a:solidFill>
              </a:rPr>
              <a:t>乳腺导管内乳头状瘤乳腺全切除手术</a:t>
            </a:r>
          </a:p>
          <a:p>
            <a:pPr eaLnBrk="1" hangingPunct="1">
              <a:spcBef>
                <a:spcPct val="20000"/>
              </a:spcBef>
            </a:pPr>
            <a:endParaRPr lang="zh-CN" altLang="en-US">
              <a:solidFill>
                <a:srgbClr val="FF0000"/>
              </a:solidFill>
            </a:endParaRPr>
          </a:p>
          <a:p>
            <a:pPr eaLnBrk="1" hangingPunct="1"/>
            <a:r>
              <a:rPr lang="zh-CN" altLang="en-US">
                <a:solidFill>
                  <a:schemeClr val="tx1"/>
                </a:solidFill>
                <a:latin typeface="楷体_GB2312" pitchFamily="49" charset="-122"/>
                <a:ea typeface="楷体_GB2312" pitchFamily="49" charset="-122"/>
                <a:sym typeface="楷体_GB2312" pitchFamily="49" charset="-122"/>
              </a:rPr>
              <a:t>  </a:t>
            </a:r>
            <a:endParaRPr lang="zh-CN" altLang="en-US"/>
          </a:p>
        </p:txBody>
      </p:sp>
      <p:pic>
        <p:nvPicPr>
          <p:cNvPr id="16391" name="Picture 45" descr="图片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56" descr="269482shuidi2_5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270625"/>
            <a:ext cx="914400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3" name="Rectangle 64"/>
          <p:cNvSpPr>
            <a:spLocks noChangeArrowheads="1"/>
          </p:cNvSpPr>
          <p:nvPr/>
        </p:nvSpPr>
        <p:spPr bwMode="auto">
          <a:xfrm>
            <a:off x="0" y="6121400"/>
            <a:ext cx="9144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algn="ctr" eaLnBrk="1" hangingPunct="1">
              <a:spcBef>
                <a:spcPct val="0"/>
              </a:spcBef>
            </a:pPr>
            <a:r>
              <a:rPr lang="zh-CN" altLang="en-US" b="1">
                <a:solidFill>
                  <a:srgbClr val="FF3300"/>
                </a:solidFill>
                <a:latin typeface="楷体_GB2312" pitchFamily="49" charset="-122"/>
                <a:ea typeface="楷体_GB2312" pitchFamily="49" charset="-122"/>
                <a:sym typeface="楷体_GB2312" pitchFamily="49" charset="-122"/>
              </a:rPr>
              <a:t>平时注入一</a:t>
            </a:r>
            <a:r>
              <a:rPr lang="zh-CN" altLang="en-US" sz="2800" b="1">
                <a:solidFill>
                  <a:srgbClr val="FF3300"/>
                </a:solidFill>
                <a:latin typeface="华文隶书" panose="02010800040101010101" pitchFamily="2" charset="-122"/>
                <a:ea typeface="华文隶书" panose="02010800040101010101" pitchFamily="2" charset="-122"/>
                <a:sym typeface="华文隶书" panose="02010800040101010101" pitchFamily="2" charset="-122"/>
              </a:rPr>
              <a:t>滴</a:t>
            </a:r>
            <a:r>
              <a:rPr lang="zh-CN" altLang="en-US" b="1">
                <a:solidFill>
                  <a:srgbClr val="FF3300"/>
                </a:solidFill>
                <a:latin typeface="楷体_GB2312" pitchFamily="49" charset="-122"/>
                <a:ea typeface="楷体_GB2312" pitchFamily="49" charset="-122"/>
                <a:sym typeface="楷体_GB2312" pitchFamily="49" charset="-122"/>
              </a:rPr>
              <a:t>水  难时拥有</a:t>
            </a:r>
            <a:r>
              <a:rPr lang="zh-CN" altLang="en-US" sz="2800" b="1">
                <a:solidFill>
                  <a:srgbClr val="FF3300"/>
                </a:solidFill>
                <a:latin typeface="华文隶书" panose="02010800040101010101" pitchFamily="2" charset="-122"/>
                <a:ea typeface="华文隶书" panose="02010800040101010101" pitchFamily="2" charset="-122"/>
                <a:sym typeface="华文隶书" panose="02010800040101010101" pitchFamily="2" charset="-122"/>
              </a:rPr>
              <a:t>互助</a:t>
            </a:r>
            <a:r>
              <a:rPr lang="zh-CN" altLang="en-US" b="1">
                <a:solidFill>
                  <a:srgbClr val="FF3300"/>
                </a:solidFill>
                <a:latin typeface="楷体_GB2312" pitchFamily="49" charset="-122"/>
                <a:ea typeface="楷体_GB2312" pitchFamily="49" charset="-122"/>
                <a:sym typeface="楷体_GB2312" pitchFamily="49" charset="-122"/>
              </a:rPr>
              <a:t>情</a:t>
            </a:r>
            <a:endParaRPr lang="zh-CN" altLang="en-US"/>
          </a:p>
        </p:txBody>
      </p:sp>
      <p:sp>
        <p:nvSpPr>
          <p:cNvPr id="16394" name="TextBox 13"/>
          <p:cNvSpPr>
            <a:spLocks noChangeArrowheads="1"/>
          </p:cNvSpPr>
          <p:nvPr/>
        </p:nvSpPr>
        <p:spPr bwMode="auto">
          <a:xfrm>
            <a:off x="857250" y="1785938"/>
            <a:ext cx="3571875" cy="1230312"/>
          </a:xfrm>
          <a:prstGeom prst="rect">
            <a:avLst/>
          </a:prstGeom>
          <a:solidFill>
            <a:srgbClr val="FFFFFF"/>
          </a:solidFill>
          <a:ln w="25400">
            <a:solidFill>
              <a:srgbClr val="000000"/>
            </a:solidFill>
            <a:miter lim="800000"/>
            <a:headEnd/>
            <a:tailEnd/>
          </a:ln>
        </p:spPr>
        <p:txBody>
          <a:bodyPr>
            <a:spAutoFit/>
          </a:bodyPr>
          <a:lstStyle>
            <a:lvl1pPr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eaLnBrk="1" hangingPunct="1"/>
            <a:r>
              <a:rPr lang="zh-CN" altLang="en-US" b="1">
                <a:solidFill>
                  <a:srgbClr val="000066"/>
                </a:solidFill>
                <a:sym typeface="微软雅黑" panose="020B0503020204020204" pitchFamily="34" charset="-122"/>
              </a:rPr>
              <a:t>参保对象：</a:t>
            </a:r>
            <a:endParaRPr lang="en-US" altLang="zh-CN" b="1">
              <a:solidFill>
                <a:srgbClr val="000066"/>
              </a:solidFill>
              <a:sym typeface="微软雅黑" panose="020B0503020204020204" pitchFamily="34" charset="-122"/>
            </a:endParaRPr>
          </a:p>
          <a:p>
            <a:pPr eaLnBrk="1" hangingPunct="1"/>
            <a:r>
              <a:rPr lang="en-US" altLang="zh-CN" sz="1600">
                <a:solidFill>
                  <a:srgbClr val="000066"/>
                </a:solidFill>
                <a:sym typeface="微软雅黑" panose="020B0503020204020204" pitchFamily="34" charset="-122"/>
              </a:rPr>
              <a:t>16</a:t>
            </a:r>
            <a:r>
              <a:rPr lang="zh-CN" altLang="en-US" sz="1600">
                <a:solidFill>
                  <a:srgbClr val="000066"/>
                </a:solidFill>
                <a:sym typeface="微软雅黑" panose="020B0503020204020204" pitchFamily="34" charset="-122"/>
              </a:rPr>
              <a:t>至</a:t>
            </a:r>
            <a:r>
              <a:rPr lang="en-US" altLang="zh-CN" sz="1600">
                <a:solidFill>
                  <a:srgbClr val="000066"/>
                </a:solidFill>
                <a:sym typeface="微软雅黑" panose="020B0503020204020204" pitchFamily="34" charset="-122"/>
              </a:rPr>
              <a:t>60</a:t>
            </a:r>
            <a:r>
              <a:rPr lang="zh-CN" altLang="en-US" sz="1600">
                <a:solidFill>
                  <a:srgbClr val="000066"/>
                </a:solidFill>
                <a:sym typeface="微软雅黑" panose="020B0503020204020204" pitchFamily="34" charset="-122"/>
              </a:rPr>
              <a:t>周岁在职女职工（含正式职工、合同制职工、聘用期超过一年的临时职工）</a:t>
            </a:r>
            <a:endParaRPr lang="zh-CN" altLang="en-US"/>
          </a:p>
        </p:txBody>
      </p:sp>
      <p:sp>
        <p:nvSpPr>
          <p:cNvPr id="16395" name="矩形 12"/>
          <p:cNvSpPr>
            <a:spLocks noChangeArrowheads="1"/>
          </p:cNvSpPr>
          <p:nvPr/>
        </p:nvSpPr>
        <p:spPr bwMode="auto">
          <a:xfrm>
            <a:off x="4500563" y="3857625"/>
            <a:ext cx="3714750" cy="136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eaLnBrk="1" hangingPunct="1">
              <a:spcBef>
                <a:spcPct val="20000"/>
              </a:spcBef>
            </a:pPr>
            <a:r>
              <a:rPr lang="en-US" altLang="zh-CN">
                <a:solidFill>
                  <a:srgbClr val="000066"/>
                </a:solidFill>
                <a:sym typeface="Calibri" panose="020F0502020204030204" pitchFamily="34" charset="0"/>
              </a:rPr>
              <a:t>   ﹡</a:t>
            </a:r>
            <a:r>
              <a:rPr lang="zh-CN" altLang="en-US">
                <a:solidFill>
                  <a:srgbClr val="000066"/>
                </a:solidFill>
                <a:sym typeface="宋体" panose="02010600030101010101" pitchFamily="2" charset="-122"/>
              </a:rPr>
              <a:t>绒毛膜癌</a:t>
            </a:r>
            <a:endParaRPr lang="en-US" altLang="zh-CN">
              <a:solidFill>
                <a:srgbClr val="000066"/>
              </a:solidFill>
              <a:sym typeface="Calibri" panose="020F0502020204030204" pitchFamily="34" charset="0"/>
            </a:endParaRPr>
          </a:p>
          <a:p>
            <a:pPr eaLnBrk="1" hangingPunct="1">
              <a:spcBef>
                <a:spcPct val="20000"/>
              </a:spcBef>
            </a:pPr>
            <a:r>
              <a:rPr lang="en-US" altLang="zh-CN">
                <a:solidFill>
                  <a:srgbClr val="000066"/>
                </a:solidFill>
                <a:sym typeface="Calibri" panose="020F0502020204030204" pitchFamily="34" charset="0"/>
              </a:rPr>
              <a:t>   ﹡</a:t>
            </a:r>
            <a:r>
              <a:rPr lang="zh-CN" altLang="en-US">
                <a:solidFill>
                  <a:srgbClr val="000066"/>
                </a:solidFill>
                <a:sym typeface="宋体" panose="02010600030101010101" pitchFamily="2" charset="-122"/>
              </a:rPr>
              <a:t>原发性乳腺癌</a:t>
            </a:r>
            <a:endParaRPr lang="en-US" altLang="zh-CN">
              <a:solidFill>
                <a:srgbClr val="000066"/>
              </a:solidFill>
              <a:sym typeface="Calibri" panose="020F0502020204030204" pitchFamily="34" charset="0"/>
            </a:endParaRPr>
          </a:p>
          <a:p>
            <a:pPr eaLnBrk="1" hangingPunct="1">
              <a:spcBef>
                <a:spcPct val="20000"/>
              </a:spcBef>
            </a:pPr>
            <a:r>
              <a:rPr lang="en-US" altLang="zh-CN">
                <a:solidFill>
                  <a:srgbClr val="000066"/>
                </a:solidFill>
                <a:sym typeface="Calibri" panose="020F0502020204030204" pitchFamily="34" charset="0"/>
              </a:rPr>
              <a:t>   ﹡</a:t>
            </a:r>
            <a:r>
              <a:rPr lang="zh-CN" altLang="en-US">
                <a:solidFill>
                  <a:srgbClr val="000066"/>
                </a:solidFill>
                <a:sym typeface="宋体" panose="02010600030101010101" pitchFamily="2" charset="-122"/>
              </a:rPr>
              <a:t>原发性外阴癌、阴道癌</a:t>
            </a:r>
            <a:endParaRPr lang="en-US" altLang="zh-CN">
              <a:solidFill>
                <a:srgbClr val="000066"/>
              </a:solidFill>
              <a:sym typeface="Calibri" panose="020F0502020204030204" pitchFamily="34" charset="0"/>
            </a:endParaRPr>
          </a:p>
          <a:p>
            <a:pPr eaLnBrk="1" hangingPunct="1">
              <a:spcBef>
                <a:spcPct val="20000"/>
              </a:spcBef>
            </a:pPr>
            <a:r>
              <a:rPr lang="en-US" altLang="zh-CN">
                <a:solidFill>
                  <a:srgbClr val="000066"/>
                </a:solidFill>
                <a:sym typeface="Calibri" panose="020F0502020204030204" pitchFamily="34" charset="0"/>
              </a:rPr>
              <a:t>   ﹡</a:t>
            </a:r>
            <a:r>
              <a:rPr lang="zh-CN" altLang="en-US">
                <a:solidFill>
                  <a:srgbClr val="000066"/>
                </a:solidFill>
                <a:sym typeface="宋体" panose="02010600030101010101" pitchFamily="2" charset="-122"/>
              </a:rPr>
              <a:t>原发性子宫肉瘤（恶性）</a:t>
            </a:r>
            <a:endParaRPr lang="zh-CN" altLang="en-US"/>
          </a:p>
        </p:txBody>
      </p:sp>
      <p:sp>
        <p:nvSpPr>
          <p:cNvPr id="16396" name="矩形 29738"/>
          <p:cNvSpPr>
            <a:spLocks noChangeArrowheads="1"/>
          </p:cNvSpPr>
          <p:nvPr/>
        </p:nvSpPr>
        <p:spPr bwMode="auto">
          <a:xfrm>
            <a:off x="6235700" y="5481638"/>
            <a:ext cx="2690813"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3340" tIns="53340" rIns="53340" bIns="53340" anchor="ctr"/>
          <a:lstStyle>
            <a:lvl1pPr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eaLnBrk="1" hangingPunct="1">
              <a:lnSpc>
                <a:spcPct val="90000"/>
              </a:lnSpc>
              <a:spcBef>
                <a:spcPct val="0"/>
              </a:spcBef>
              <a:spcAft>
                <a:spcPct val="35000"/>
              </a:spcAft>
            </a:pPr>
            <a:endParaRPr lang="en-US" altLang="zh-CN" sz="1400" b="1" i="1">
              <a:solidFill>
                <a:srgbClr val="FFFFFF"/>
              </a:solidFill>
              <a:sym typeface="微软雅黑" panose="020B0503020204020204" pitchFamily="34" charset="-122"/>
            </a:endParaRPr>
          </a:p>
        </p:txBody>
      </p:sp>
      <p:sp>
        <p:nvSpPr>
          <p:cNvPr id="16397" name="圆角矩形 29737"/>
          <p:cNvSpPr>
            <a:spLocks noChangeArrowheads="1"/>
          </p:cNvSpPr>
          <p:nvPr/>
        </p:nvSpPr>
        <p:spPr bwMode="auto">
          <a:xfrm>
            <a:off x="5572125" y="1928813"/>
            <a:ext cx="2786063" cy="788987"/>
          </a:xfrm>
          <a:prstGeom prst="roundRect">
            <a:avLst>
              <a:gd name="adj" fmla="val 16667"/>
            </a:avLst>
          </a:prstGeom>
          <a:solidFill>
            <a:srgbClr val="4F81BD"/>
          </a:solidFill>
          <a:ln w="25400">
            <a:solidFill>
              <a:srgbClr val="FFFFFF"/>
            </a:solidFill>
            <a:round/>
            <a:headEnd/>
            <a:tailEnd/>
          </a:ln>
        </p:spPr>
        <p:txBody>
          <a:bodyPr/>
          <a:lstStyle>
            <a:lvl1pPr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eaLnBrk="1" hangingPunct="1">
              <a:lnSpc>
                <a:spcPct val="90000"/>
              </a:lnSpc>
              <a:spcBef>
                <a:spcPct val="0"/>
              </a:spcBef>
              <a:spcAft>
                <a:spcPct val="35000"/>
              </a:spcAft>
            </a:pPr>
            <a:r>
              <a:rPr lang="zh-CN" altLang="en-US" sz="1400" b="1" i="1">
                <a:solidFill>
                  <a:srgbClr val="FFFFFF"/>
                </a:solidFill>
                <a:sym typeface="微软雅黑" panose="020B0503020204020204" pitchFamily="34" charset="-122"/>
              </a:rPr>
              <a:t>备注：参保职工要占全部职工比例</a:t>
            </a:r>
            <a:r>
              <a:rPr lang="en-US" altLang="zh-CN" sz="1400" b="1" i="1">
                <a:solidFill>
                  <a:srgbClr val="FFFFFF"/>
                </a:solidFill>
                <a:sym typeface="微软雅黑" panose="020B0503020204020204" pitchFamily="34" charset="-122"/>
              </a:rPr>
              <a:t>80</a:t>
            </a:r>
            <a:r>
              <a:rPr lang="zh-CN" altLang="en-US" sz="1400" b="1" i="1">
                <a:solidFill>
                  <a:srgbClr val="FFFFFF"/>
                </a:solidFill>
                <a:sym typeface="微软雅黑" panose="020B0503020204020204" pitchFamily="34" charset="-122"/>
              </a:rPr>
              <a:t>％以上，少于</a:t>
            </a:r>
            <a:r>
              <a:rPr lang="en-US" altLang="zh-CN" sz="1400" b="1" i="1">
                <a:solidFill>
                  <a:srgbClr val="FFFFFF"/>
                </a:solidFill>
                <a:sym typeface="微软雅黑" panose="020B0503020204020204" pitchFamily="34" charset="-122"/>
              </a:rPr>
              <a:t>100</a:t>
            </a:r>
            <a:r>
              <a:rPr lang="zh-CN" altLang="en-US" sz="1400" b="1" i="1">
                <a:solidFill>
                  <a:srgbClr val="FFFFFF"/>
                </a:solidFill>
                <a:sym typeface="微软雅黑" panose="020B0503020204020204" pitchFamily="34" charset="-122"/>
              </a:rPr>
              <a:t>人单位须</a:t>
            </a:r>
            <a:r>
              <a:rPr lang="en-US" altLang="zh-CN" sz="1400" b="1" i="1">
                <a:solidFill>
                  <a:srgbClr val="FFFFFF"/>
                </a:solidFill>
                <a:sym typeface="微软雅黑" panose="020B0503020204020204" pitchFamily="34" charset="-122"/>
              </a:rPr>
              <a:t>100</a:t>
            </a:r>
            <a:r>
              <a:rPr lang="zh-CN" altLang="en-US" sz="1400" b="1" i="1">
                <a:solidFill>
                  <a:srgbClr val="FFFFFF"/>
                </a:solidFill>
                <a:sym typeface="微软雅黑" panose="020B0503020204020204" pitchFamily="34" charset="-122"/>
              </a:rPr>
              <a:t>％投保。</a:t>
            </a:r>
            <a:endParaRPr lang="zh-CN" altLang="en-US" sz="1400"/>
          </a:p>
        </p:txBody>
      </p:sp>
    </p:spTree>
    <p:extLst>
      <p:ext uri="{BB962C8B-B14F-4D97-AF65-F5344CB8AC3E}">
        <p14:creationId xmlns:p14="http://schemas.microsoft.com/office/powerpoint/2010/main" val="4214415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857250" y="285750"/>
            <a:ext cx="6985000" cy="1143000"/>
          </a:xfrm>
        </p:spPr>
        <p:txBody>
          <a:bodyPr/>
          <a:lstStyle/>
          <a:p>
            <a:pPr eaLnBrk="1" hangingPunct="1"/>
            <a:r>
              <a:rPr lang="en-US" altLang="zh-CN" sz="2800" b="1" smtClean="0">
                <a:latin typeface="楷体_GB2312" pitchFamily="49" charset="-122"/>
                <a:ea typeface="楷体_GB2312" pitchFamily="49" charset="-122"/>
                <a:sym typeface="楷体_GB2312" pitchFamily="49" charset="-122"/>
              </a:rPr>
              <a:t>  </a:t>
            </a:r>
            <a:endParaRPr lang="zh-CN" altLang="en-US" smtClean="0"/>
          </a:p>
        </p:txBody>
      </p:sp>
      <p:sp>
        <p:nvSpPr>
          <p:cNvPr id="17411" name="灯片编号占位符 5"/>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algn="r" eaLnBrk="1" hangingPunct="1"/>
            <a:fld id="{767CC4A6-7C35-4FB4-8E7E-C33D0316C25A}" type="slidenum">
              <a:rPr lang="en-US" altLang="zh-CN" sz="1200">
                <a:solidFill>
                  <a:srgbClr val="898989"/>
                </a:solidFill>
                <a:latin typeface="Calibri" panose="020F0502020204030204" pitchFamily="34" charset="0"/>
                <a:sym typeface="Calibri" panose="020F0502020204030204" pitchFamily="34" charset="0"/>
              </a:rPr>
              <a:pPr algn="r" eaLnBrk="1" hangingPunct="1"/>
              <a:t>14</a:t>
            </a:fld>
            <a:endParaRPr lang="en-US" altLang="zh-CN" sz="1200">
              <a:solidFill>
                <a:srgbClr val="898989"/>
              </a:solidFill>
              <a:latin typeface="Calibri" panose="020F0502020204030204" pitchFamily="34" charset="0"/>
              <a:sym typeface="Calibri" panose="020F0502020204030204" pitchFamily="34" charset="0"/>
            </a:endParaRPr>
          </a:p>
        </p:txBody>
      </p:sp>
      <p:sp>
        <p:nvSpPr>
          <p:cNvPr id="17412" name="Text Box 3"/>
          <p:cNvSpPr>
            <a:spLocks noChangeArrowheads="1"/>
          </p:cNvSpPr>
          <p:nvPr/>
        </p:nvSpPr>
        <p:spPr bwMode="auto">
          <a:xfrm>
            <a:off x="357188" y="1928813"/>
            <a:ext cx="7874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eaLnBrk="1" hangingPunct="1"/>
            <a:r>
              <a:rPr lang="zh-CN" altLang="en-US" b="1">
                <a:solidFill>
                  <a:srgbClr val="000066"/>
                </a:solidFill>
                <a:sym typeface="宋体" panose="02010600030101010101" pitchFamily="2" charset="-122"/>
              </a:rPr>
              <a:t>保障待遇：</a:t>
            </a:r>
            <a:endParaRPr lang="en-US" altLang="zh-CN" b="1">
              <a:solidFill>
                <a:srgbClr val="000066"/>
              </a:solidFill>
              <a:sym typeface="Calibri" panose="020F0502020204030204" pitchFamily="34" charset="0"/>
            </a:endParaRPr>
          </a:p>
        </p:txBody>
      </p:sp>
      <p:sp>
        <p:nvSpPr>
          <p:cNvPr id="17413" name="Line 4"/>
          <p:cNvSpPr>
            <a:spLocks noChangeShapeType="1"/>
          </p:cNvSpPr>
          <p:nvPr/>
        </p:nvSpPr>
        <p:spPr bwMode="auto">
          <a:xfrm>
            <a:off x="6030913" y="2263775"/>
            <a:ext cx="1587"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aphicFrame>
        <p:nvGraphicFramePr>
          <p:cNvPr id="27654" name="Group 6"/>
          <p:cNvGraphicFramePr>
            <a:graphicFrameLocks noGrp="1"/>
          </p:cNvGraphicFramePr>
          <p:nvPr>
            <p:extLst>
              <p:ext uri="{D42A27DB-BD31-4B8C-83A1-F6EECF244321}">
                <p14:modId xmlns:p14="http://schemas.microsoft.com/office/powerpoint/2010/main" val="348871910"/>
              </p:ext>
            </p:extLst>
          </p:nvPr>
        </p:nvGraphicFramePr>
        <p:xfrm>
          <a:off x="285750" y="2500313"/>
          <a:ext cx="8640763" cy="3028951"/>
        </p:xfrm>
        <a:graphic>
          <a:graphicData uri="http://schemas.openxmlformats.org/drawingml/2006/table">
            <a:tbl>
              <a:tblPr/>
              <a:tblGrid>
                <a:gridCol w="1022350">
                  <a:extLst>
                    <a:ext uri="{9D8B030D-6E8A-4147-A177-3AD203B41FA5}">
                      <a16:colId xmlns:a16="http://schemas.microsoft.com/office/drawing/2014/main" val="20000"/>
                    </a:ext>
                  </a:extLst>
                </a:gridCol>
                <a:gridCol w="1665288">
                  <a:extLst>
                    <a:ext uri="{9D8B030D-6E8A-4147-A177-3AD203B41FA5}">
                      <a16:colId xmlns:a16="http://schemas.microsoft.com/office/drawing/2014/main" val="20001"/>
                    </a:ext>
                  </a:extLst>
                </a:gridCol>
                <a:gridCol w="1135062">
                  <a:extLst>
                    <a:ext uri="{9D8B030D-6E8A-4147-A177-3AD203B41FA5}">
                      <a16:colId xmlns:a16="http://schemas.microsoft.com/office/drawing/2014/main" val="20002"/>
                    </a:ext>
                  </a:extLst>
                </a:gridCol>
                <a:gridCol w="1073150">
                  <a:extLst>
                    <a:ext uri="{9D8B030D-6E8A-4147-A177-3AD203B41FA5}">
                      <a16:colId xmlns:a16="http://schemas.microsoft.com/office/drawing/2014/main" val="20003"/>
                    </a:ext>
                  </a:extLst>
                </a:gridCol>
                <a:gridCol w="2254250">
                  <a:extLst>
                    <a:ext uri="{9D8B030D-6E8A-4147-A177-3AD203B41FA5}">
                      <a16:colId xmlns:a16="http://schemas.microsoft.com/office/drawing/2014/main" val="20004"/>
                    </a:ext>
                  </a:extLst>
                </a:gridCol>
                <a:gridCol w="1490663">
                  <a:extLst>
                    <a:ext uri="{9D8B030D-6E8A-4147-A177-3AD203B41FA5}">
                      <a16:colId xmlns:a16="http://schemas.microsoft.com/office/drawing/2014/main" val="20005"/>
                    </a:ext>
                  </a:extLst>
                </a:gridCol>
              </a:tblGrid>
              <a:tr h="398463">
                <a:tc>
                  <a:txBody>
                    <a:bodyPr/>
                    <a:lstStyle/>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zh-CN"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保障期</a:t>
                      </a:r>
                      <a:endParaRPr kumimoji="0" lang="zh-CN" sz="3200" b="0" i="0" u="none" strike="noStrike" cap="none" normalizeH="0" baseline="0" dirty="0" smtClean="0">
                        <a:ln>
                          <a:noFill/>
                        </a:ln>
                        <a:solidFill>
                          <a:schemeClr val="tx1"/>
                        </a:solidFill>
                        <a:effectLst/>
                        <a:latin typeface="Calibri" pitchFamily="34" charset="0"/>
                        <a:ea typeface="宋体" pitchFamily="2" charset="-122"/>
                        <a:sym typeface="Calibri" pitchFamily="34" charset="0"/>
                      </a:endParaRPr>
                    </a:p>
                  </a:txBody>
                  <a:tcPr marL="120000" marR="120000" marT="35100" marB="35100" anchor="ctr" anchorCtr="1" horzOverflow="overflow">
                    <a:lnL w="12700" cap="flat" cmpd="sng" algn="ctr">
                      <a:solidFill>
                        <a:srgbClr val="000000"/>
                      </a:solidFill>
                      <a:prstDash val="solid"/>
                      <a:bevel/>
                      <a:headEnd type="none" w="med" len="med"/>
                      <a:tailEnd type="none" w="med" len="med"/>
                    </a:lnL>
                    <a:lnR w="12700" cap="flat" cmpd="sng" algn="ctr">
                      <a:solidFill>
                        <a:srgbClr val="000000"/>
                      </a:solidFill>
                      <a:prstDash val="solid"/>
                      <a:bevel/>
                      <a:headEnd type="none" w="med" len="med"/>
                      <a:tailEnd type="none" w="med" len="med"/>
                    </a:lnR>
                    <a:lnT w="12700" cap="flat" cmpd="sng" algn="ctr">
                      <a:solidFill>
                        <a:srgbClr val="000000"/>
                      </a:solidFill>
                      <a:prstDash val="solid"/>
                      <a:bevel/>
                      <a:headEnd type="none" w="med" len="med"/>
                      <a:tailEnd type="none" w="med" len="med"/>
                    </a:lnT>
                    <a:lnB w="12700" cap="flat" cmpd="sng" algn="ctr">
                      <a:solidFill>
                        <a:srgbClr val="000000"/>
                      </a:solidFill>
                      <a:prstDash val="solid"/>
                      <a:bevel/>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zh-CN" alt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会费</a:t>
                      </a:r>
                      <a:r>
                        <a:rPr kumimoji="0" 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a:t>
                      </a:r>
                      <a:r>
                        <a:rPr kumimoji="0" lang="zh-CN" alt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元</a:t>
                      </a:r>
                      <a:r>
                        <a:rPr kumimoji="0" 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a:t>
                      </a:r>
                      <a:r>
                        <a:rPr kumimoji="0" lang="zh-CN" alt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份</a:t>
                      </a:r>
                      <a:r>
                        <a:rPr kumimoji="0" 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a:t>
                      </a:r>
                      <a:endParaRPr kumimoji="0" lang="zh-CN" altLang="en-US" sz="3200" b="0" i="0" u="none" strike="noStrike" cap="none" normalizeH="0" baseline="0" dirty="0" smtClean="0">
                        <a:ln>
                          <a:noFill/>
                        </a:ln>
                        <a:solidFill>
                          <a:schemeClr val="tx1"/>
                        </a:solidFill>
                        <a:effectLst/>
                        <a:latin typeface="Calibri" pitchFamily="34" charset="0"/>
                        <a:ea typeface="宋体" pitchFamily="2" charset="-122"/>
                        <a:sym typeface="Calibri" pitchFamily="34" charset="0"/>
                      </a:endParaRPr>
                    </a:p>
                  </a:txBody>
                  <a:tcPr marL="120000" marR="120000" marT="35100" marB="35100" anchor="ctr" anchorCtr="1" horzOverflow="overflow">
                    <a:lnL w="12700" cap="flat" cmpd="sng" algn="ctr">
                      <a:solidFill>
                        <a:srgbClr val="000000"/>
                      </a:solidFill>
                      <a:prstDash val="solid"/>
                      <a:bevel/>
                      <a:headEnd type="none" w="med" len="med"/>
                      <a:tailEnd type="none" w="med" len="med"/>
                    </a:lnL>
                    <a:lnR w="12700" cap="flat" cmpd="sng" algn="ctr">
                      <a:solidFill>
                        <a:srgbClr val="000000"/>
                      </a:solidFill>
                      <a:prstDash val="solid"/>
                      <a:bevel/>
                      <a:headEnd type="none" w="med" len="med"/>
                      <a:tailEnd type="none" w="med" len="med"/>
                    </a:lnR>
                    <a:lnT w="12700" cap="flat" cmpd="sng" algn="ctr">
                      <a:solidFill>
                        <a:srgbClr val="000000"/>
                      </a:solidFill>
                      <a:prstDash val="solid"/>
                      <a:bevel/>
                      <a:headEnd type="none" w="med" len="med"/>
                      <a:tailEnd type="none" w="med" len="med"/>
                    </a:lnT>
                    <a:lnB w="12700" cap="flat" cmpd="sng" algn="ctr">
                      <a:solidFill>
                        <a:srgbClr val="000000"/>
                      </a:solidFill>
                      <a:prstDash val="solid"/>
                      <a:bevel/>
                      <a:headEnd type="none" w="med" len="med"/>
                      <a:tailEnd type="none" w="med" len="med"/>
                    </a:lnB>
                    <a:lnTlToBr>
                      <a:noFill/>
                    </a:lnTlToBr>
                    <a:lnBlToTr>
                      <a:noFill/>
                    </a:lnBlToTr>
                    <a:blipFill dpi="0" rotWithShape="0">
                      <a:blip r:embed="rId2"/>
                      <a:srcRect/>
                      <a:tile tx="0" ty="0" sx="100000" sy="100000" flip="none" algn="tl"/>
                    </a:blipFill>
                  </a:tcPr>
                </a:tc>
                <a:tc gridSpan="4">
                  <a:txBody>
                    <a:bodyPr/>
                    <a:lstStyle/>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zh-CN" altLang="en-US" sz="1400" b="1" i="0" u="none" strike="noStrike" cap="none" normalizeH="0" baseline="0" smtClean="0">
                          <a:ln>
                            <a:noFill/>
                          </a:ln>
                          <a:solidFill>
                            <a:srgbClr val="0066CC"/>
                          </a:solidFill>
                          <a:effectLst/>
                          <a:latin typeface="微软雅黑" pitchFamily="34" charset="-122"/>
                          <a:ea typeface="微软雅黑" pitchFamily="34" charset="-122"/>
                          <a:sym typeface="微软雅黑" pitchFamily="34" charset="-122"/>
                        </a:rPr>
                        <a:t>保  障  待  遇 </a:t>
                      </a:r>
                      <a:r>
                        <a:rPr kumimoji="0" lang="en-US" sz="1400" b="1" i="0" u="none" strike="noStrike" cap="none" normalizeH="0" baseline="0" smtClean="0">
                          <a:ln>
                            <a:noFill/>
                          </a:ln>
                          <a:solidFill>
                            <a:srgbClr val="0066CC"/>
                          </a:solidFill>
                          <a:effectLst/>
                          <a:latin typeface="微软雅黑" pitchFamily="34" charset="-122"/>
                          <a:ea typeface="微软雅黑" pitchFamily="34" charset="-122"/>
                          <a:sym typeface="微软雅黑" pitchFamily="34" charset="-122"/>
                        </a:rPr>
                        <a:t>(</a:t>
                      </a:r>
                      <a:r>
                        <a:rPr kumimoji="0" lang="zh-CN" altLang="en-US" sz="1400" b="1" i="0" u="none" strike="noStrike" cap="none" normalizeH="0" baseline="0" smtClean="0">
                          <a:ln>
                            <a:noFill/>
                          </a:ln>
                          <a:solidFill>
                            <a:srgbClr val="0066CC"/>
                          </a:solidFill>
                          <a:effectLst/>
                          <a:latin typeface="微软雅黑" pitchFamily="34" charset="-122"/>
                          <a:ea typeface="微软雅黑" pitchFamily="34" charset="-122"/>
                          <a:sym typeface="微软雅黑" pitchFamily="34" charset="-122"/>
                        </a:rPr>
                        <a:t>元</a:t>
                      </a:r>
                      <a:r>
                        <a:rPr kumimoji="0" lang="en-US" sz="1400" b="1" i="0" u="none" strike="noStrike" cap="none" normalizeH="0" baseline="0" smtClean="0">
                          <a:ln>
                            <a:noFill/>
                          </a:ln>
                          <a:solidFill>
                            <a:srgbClr val="0066CC"/>
                          </a:solidFill>
                          <a:effectLst/>
                          <a:latin typeface="微软雅黑" pitchFamily="34" charset="-122"/>
                          <a:ea typeface="微软雅黑" pitchFamily="34" charset="-122"/>
                          <a:sym typeface="微软雅黑" pitchFamily="34" charset="-122"/>
                        </a:rPr>
                        <a:t>)</a:t>
                      </a:r>
                      <a:endParaRPr kumimoji="0" lang="zh-CN" altLang="en-US" sz="3200" b="0" i="0" u="none" strike="noStrike" cap="none" normalizeH="0" baseline="0" smtClean="0">
                        <a:ln>
                          <a:noFill/>
                        </a:ln>
                        <a:solidFill>
                          <a:schemeClr val="tx1"/>
                        </a:solidFill>
                        <a:effectLst/>
                        <a:latin typeface="Calibri" pitchFamily="34" charset="0"/>
                        <a:ea typeface="宋体" pitchFamily="2" charset="-122"/>
                        <a:sym typeface="Calibri" pitchFamily="34" charset="0"/>
                      </a:endParaRPr>
                    </a:p>
                  </a:txBody>
                  <a:tcPr marL="120000" marR="120000" marT="35100" marB="35100" anchor="ctr" anchorCtr="1" horzOverflow="overflow">
                    <a:lnL w="12700" cap="flat" cmpd="sng" algn="ctr">
                      <a:solidFill>
                        <a:srgbClr val="000000"/>
                      </a:solidFill>
                      <a:prstDash val="solid"/>
                      <a:bevel/>
                      <a:headEnd type="none" w="med" len="med"/>
                      <a:tailEnd type="none" w="med" len="med"/>
                    </a:lnL>
                    <a:lnR w="12700" cap="flat" cmpd="sng" algn="ctr">
                      <a:solidFill>
                        <a:srgbClr val="000000"/>
                      </a:solidFill>
                      <a:prstDash val="solid"/>
                      <a:bevel/>
                      <a:headEnd type="none" w="med" len="med"/>
                      <a:tailEnd type="none" w="med" len="med"/>
                    </a:lnR>
                    <a:lnT w="12700" cap="flat" cmpd="sng" algn="ctr">
                      <a:solidFill>
                        <a:srgbClr val="000000"/>
                      </a:solidFill>
                      <a:prstDash val="solid"/>
                      <a:bevel/>
                      <a:headEnd type="none" w="med" len="med"/>
                      <a:tailEnd type="none" w="med" len="med"/>
                    </a:lnT>
                    <a:lnB w="12700" cap="flat" cmpd="sng" algn="ctr">
                      <a:solidFill>
                        <a:srgbClr val="000000"/>
                      </a:solidFill>
                      <a:prstDash val="solid"/>
                      <a:bevel/>
                      <a:headEnd type="none" w="med" len="med"/>
                      <a:tailEnd type="none" w="med" len="med"/>
                    </a:lnB>
                    <a:lnTlToBr>
                      <a:noFill/>
                    </a:lnTlToBr>
                    <a:lnBlToTr>
                      <a:noFill/>
                    </a:lnBlToTr>
                    <a:blipFill dpi="0" rotWithShape="0">
                      <a:blip r:embed="rId2"/>
                      <a:srcRect/>
                      <a:tile tx="0" ty="0" sx="100000" sy="100000" flip="none" algn="tl"/>
                    </a:blip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282575">
                <a:tc rowSpan="4">
                  <a:txBody>
                    <a:bodyPr/>
                    <a:lstStyle/>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zh-CN" altLang="en-US" sz="1400" b="1" i="0" u="none" strike="noStrike" cap="none" normalizeH="0" baseline="0" smtClean="0">
                          <a:ln>
                            <a:noFill/>
                          </a:ln>
                          <a:solidFill>
                            <a:srgbClr val="0066CC"/>
                          </a:solidFill>
                          <a:effectLst/>
                          <a:latin typeface="微软雅黑" pitchFamily="34" charset="-122"/>
                          <a:ea typeface="微软雅黑" pitchFamily="34" charset="-122"/>
                          <a:sym typeface="微软雅黑" pitchFamily="34" charset="-122"/>
                        </a:rPr>
                        <a:t>一年</a:t>
                      </a:r>
                      <a:endParaRPr kumimoji="0" lang="zh-CN" altLang="en-US" sz="3200" b="0" i="0" u="none" strike="noStrike" cap="none" normalizeH="0" baseline="0" smtClean="0">
                        <a:ln>
                          <a:noFill/>
                        </a:ln>
                        <a:solidFill>
                          <a:schemeClr val="tx1"/>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bevel/>
                      <a:headEnd type="none" w="med" len="med"/>
                      <a:tailEnd type="none" w="med" len="med"/>
                    </a:lnL>
                    <a:lnR w="12700" cap="flat" cmpd="sng" algn="ctr">
                      <a:solidFill>
                        <a:srgbClr val="000000"/>
                      </a:solidFill>
                      <a:prstDash val="solid"/>
                      <a:bevel/>
                      <a:headEnd type="none" w="med" len="med"/>
                      <a:tailEnd type="none" w="med" len="med"/>
                    </a:lnR>
                    <a:lnT w="12700" cap="flat" cmpd="sng" algn="ctr">
                      <a:solidFill>
                        <a:srgbClr val="000000"/>
                      </a:solidFill>
                      <a:prstDash val="solid"/>
                      <a:bevel/>
                      <a:headEnd type="none" w="med" len="med"/>
                      <a:tailEnd type="none" w="med" len="med"/>
                    </a:lnT>
                    <a:lnB w="12700" cap="flat" cmpd="sng" algn="ctr">
                      <a:solidFill>
                        <a:schemeClr val="tx1"/>
                      </a:solidFill>
                      <a:prstDash val="solid"/>
                      <a:bevel/>
                      <a:headEnd type="none" w="med" len="med"/>
                      <a:tailEnd type="none" w="med" len="med"/>
                    </a:lnB>
                    <a:lnTlToBr>
                      <a:noFill/>
                    </a:lnTlToBr>
                    <a:lnBlToTr>
                      <a:noFill/>
                    </a:lnBlToTr>
                    <a:blipFill dpi="0" rotWithShape="0">
                      <a:blip r:embed="rId3"/>
                      <a:srcRect/>
                      <a:tile tx="0" ty="0" sx="100000" sy="100000" flip="none" algn="tl"/>
                    </a:blipFill>
                  </a:tcPr>
                </a:tc>
                <a:tc rowSpan="4">
                  <a:txBody>
                    <a:bodyPr/>
                    <a:lstStyle/>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25</a:t>
                      </a:r>
                      <a:endParaRPr kumimoji="0" lang="zh-CN" alt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endParaRPr>
                    </a:p>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zh-CN" alt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（最多两份，</a:t>
                      </a:r>
                      <a:endParaRPr kumimoji="0" 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endParaRPr>
                    </a:p>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 </a:t>
                      </a:r>
                      <a:r>
                        <a:rPr kumimoji="0" lang="zh-CN" alt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同一单位同等份数）</a:t>
                      </a:r>
                      <a:endParaRPr kumimoji="0" lang="zh-CN" altLang="en-US" sz="3200" b="0" i="0" u="none" strike="noStrike" cap="none" normalizeH="0" baseline="0" dirty="0" smtClean="0">
                        <a:ln>
                          <a:noFill/>
                        </a:ln>
                        <a:solidFill>
                          <a:schemeClr val="tx1"/>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bevel/>
                      <a:headEnd type="none" w="med" len="med"/>
                      <a:tailEnd type="none" w="med" len="med"/>
                    </a:lnL>
                    <a:lnR w="12700" cap="flat" cmpd="sng" algn="ctr">
                      <a:solidFill>
                        <a:srgbClr val="000000"/>
                      </a:solidFill>
                      <a:prstDash val="solid"/>
                      <a:bevel/>
                      <a:headEnd type="none" w="med" len="med"/>
                      <a:tailEnd type="none" w="med" len="med"/>
                    </a:lnR>
                    <a:lnT w="12700" cap="flat" cmpd="sng" algn="ctr">
                      <a:solidFill>
                        <a:srgbClr val="000000"/>
                      </a:solidFill>
                      <a:prstDash val="solid"/>
                      <a:bevel/>
                      <a:headEnd type="none" w="med" len="med"/>
                      <a:tailEnd type="none" w="med" len="med"/>
                    </a:lnT>
                    <a:lnB w="12700" cap="flat" cmpd="sng" algn="ctr">
                      <a:solidFill>
                        <a:schemeClr val="tx1"/>
                      </a:solidFill>
                      <a:prstDash val="solid"/>
                      <a:bevel/>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zh-CN" sz="1400" b="1" i="0" u="none" strike="noStrike" cap="none" normalizeH="0" baseline="0" smtClean="0">
                          <a:ln>
                            <a:noFill/>
                          </a:ln>
                          <a:solidFill>
                            <a:srgbClr val="0066CC"/>
                          </a:solidFill>
                          <a:effectLst/>
                          <a:latin typeface="微软雅黑" pitchFamily="34" charset="-122"/>
                          <a:ea typeface="微软雅黑" pitchFamily="34" charset="-122"/>
                          <a:sym typeface="微软雅黑" pitchFamily="34" charset="-122"/>
                        </a:rPr>
                        <a:t>免责期</a:t>
                      </a:r>
                      <a:endParaRPr kumimoji="0" lang="zh-CN" sz="3200" b="0" i="0" u="none" strike="noStrike" cap="none" normalizeH="0" baseline="0" smtClean="0">
                        <a:ln>
                          <a:noFill/>
                        </a:ln>
                        <a:solidFill>
                          <a:schemeClr val="tx1"/>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bevel/>
                      <a:headEnd type="none" w="med" len="med"/>
                      <a:tailEnd type="none" w="med" len="med"/>
                    </a:lnL>
                    <a:lnR w="12700" cap="flat" cmpd="sng" algn="ctr">
                      <a:solidFill>
                        <a:srgbClr val="000000"/>
                      </a:solidFill>
                      <a:prstDash val="solid"/>
                      <a:bevel/>
                      <a:headEnd type="none" w="med" len="med"/>
                      <a:tailEnd type="none" w="med" len="med"/>
                    </a:lnR>
                    <a:lnT w="12700" cap="flat" cmpd="sng" algn="ctr">
                      <a:solidFill>
                        <a:srgbClr val="000000"/>
                      </a:solidFill>
                      <a:prstDash val="solid"/>
                      <a:bevel/>
                      <a:headEnd type="none" w="med" len="med"/>
                      <a:tailEnd type="none" w="med" len="med"/>
                    </a:lnT>
                    <a:lnB w="12700" cap="flat" cmpd="sng" algn="ctr">
                      <a:solidFill>
                        <a:srgbClr val="000000"/>
                      </a:solidFill>
                      <a:prstDash val="solid"/>
                      <a:bevel/>
                      <a:headEnd type="none" w="med" len="med"/>
                      <a:tailEnd type="none" w="med" len="med"/>
                    </a:lnB>
                    <a:lnTlToBr>
                      <a:noFill/>
                    </a:lnTlToBr>
                    <a:lnBlToTr>
                      <a:noFill/>
                    </a:lnBlToTr>
                    <a:noFill/>
                  </a:tcPr>
                </a:tc>
                <a:tc gridSpan="3">
                  <a:txBody>
                    <a:bodyPr/>
                    <a:lstStyle/>
                    <a:p>
                      <a:pPr marL="342900" marR="0" lvl="0" indent="-342900" algn="l" defTabSz="0" rtl="0" eaLnBrk="1" fontAlgn="ctr" latinLnBrk="0" hangingPunct="1">
                        <a:lnSpc>
                          <a:spcPct val="100000"/>
                        </a:lnSpc>
                        <a:spcBef>
                          <a:spcPct val="0"/>
                        </a:spcBef>
                        <a:spcAft>
                          <a:spcPct val="0"/>
                        </a:spcAft>
                        <a:buClrTx/>
                        <a:buSzTx/>
                        <a:buFont typeface="Arial" pitchFamily="34" charset="0"/>
                        <a:buNone/>
                        <a:tabLst/>
                      </a:pPr>
                      <a:r>
                        <a:rPr kumimoji="0" lang="en-US" sz="1400" b="1" i="0" u="none" strike="noStrike" cap="none" normalizeH="0" baseline="0" smtClean="0">
                          <a:ln>
                            <a:noFill/>
                          </a:ln>
                          <a:solidFill>
                            <a:srgbClr val="0066CC"/>
                          </a:solidFill>
                          <a:effectLst/>
                          <a:latin typeface="微软雅黑" pitchFamily="34" charset="-122"/>
                          <a:ea typeface="微软雅黑" pitchFamily="34" charset="-122"/>
                          <a:sym typeface="Times New Roman" pitchFamily="18" charset="0"/>
                        </a:rPr>
                        <a:t>  30</a:t>
                      </a:r>
                      <a:r>
                        <a:rPr kumimoji="0" lang="zh-CN" altLang="en-US" sz="1400" b="1" i="0" u="none" strike="noStrike" cap="none" normalizeH="0" baseline="0" smtClean="0">
                          <a:ln>
                            <a:noFill/>
                          </a:ln>
                          <a:solidFill>
                            <a:srgbClr val="0066CC"/>
                          </a:solidFill>
                          <a:effectLst/>
                          <a:latin typeface="微软雅黑" pitchFamily="34" charset="-122"/>
                          <a:ea typeface="微软雅黑" pitchFamily="34" charset="-122"/>
                          <a:sym typeface="Times New Roman" pitchFamily="18" charset="0"/>
                        </a:rPr>
                        <a:t>天</a:t>
                      </a:r>
                      <a:endParaRPr kumimoji="0" lang="zh-CN" altLang="en-US" sz="3200" b="0" i="0" u="none" strike="noStrike" cap="none" normalizeH="0" baseline="0" smtClean="0">
                        <a:ln>
                          <a:noFill/>
                        </a:ln>
                        <a:solidFill>
                          <a:schemeClr val="tx1"/>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bevel/>
                      <a:headEnd type="none" w="med" len="med"/>
                      <a:tailEnd type="none" w="med" len="med"/>
                    </a:lnL>
                    <a:lnR w="12700" cap="flat" cmpd="sng" algn="ctr">
                      <a:solidFill>
                        <a:srgbClr val="000000"/>
                      </a:solidFill>
                      <a:prstDash val="solid"/>
                      <a:bevel/>
                      <a:headEnd type="none" w="med" len="med"/>
                      <a:tailEnd type="none" w="med" len="med"/>
                    </a:lnR>
                    <a:lnT w="12700" cap="flat" cmpd="sng" algn="ctr">
                      <a:solidFill>
                        <a:srgbClr val="000000"/>
                      </a:solidFill>
                      <a:prstDash val="solid"/>
                      <a:bevel/>
                      <a:headEnd type="none" w="med" len="med"/>
                      <a:tailEnd type="none" w="med" len="med"/>
                    </a:lnT>
                    <a:lnB w="12700" cap="flat" cmpd="sng" algn="ctr">
                      <a:solidFill>
                        <a:srgbClr val="000000"/>
                      </a:solidFill>
                      <a:prstDash val="solid"/>
                      <a:bevel/>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1"/>
                  </a:ext>
                </a:extLst>
              </a:tr>
              <a:tr h="282575">
                <a:tc vMerge="1">
                  <a:txBody>
                    <a:bodyPr/>
                    <a:lstStyle/>
                    <a:p>
                      <a:endParaRPr lang="zh-CN" altLang="en-US"/>
                    </a:p>
                  </a:txBody>
                  <a:tcPr/>
                </a:tc>
                <a:tc vMerge="1">
                  <a:txBody>
                    <a:bodyPr/>
                    <a:lstStyle/>
                    <a:p>
                      <a:endParaRPr lang="zh-CN" altLang="en-US"/>
                    </a:p>
                  </a:txBody>
                  <a:tcPr/>
                </a:tc>
                <a:tc>
                  <a:txBody>
                    <a:bodyPr/>
                    <a:lstStyle/>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zh-CN"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观察期</a:t>
                      </a:r>
                      <a:endParaRPr kumimoji="0" lang="zh-CN" sz="3200" b="0" i="0" u="none" strike="noStrike" cap="none" normalizeH="0" baseline="0" dirty="0" smtClean="0">
                        <a:ln>
                          <a:noFill/>
                        </a:ln>
                        <a:solidFill>
                          <a:schemeClr val="tx1"/>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bevel/>
                      <a:headEnd type="none" w="med" len="med"/>
                      <a:tailEnd type="none" w="med" len="med"/>
                    </a:lnL>
                    <a:lnR w="12700" cap="flat" cmpd="sng" algn="ctr">
                      <a:solidFill>
                        <a:srgbClr val="000000"/>
                      </a:solidFill>
                      <a:prstDash val="solid"/>
                      <a:bevel/>
                      <a:headEnd type="none" w="med" len="med"/>
                      <a:tailEnd type="none" w="med" len="med"/>
                    </a:lnR>
                    <a:lnT w="12700" cap="flat" cmpd="sng" algn="ctr">
                      <a:solidFill>
                        <a:srgbClr val="000000"/>
                      </a:solidFill>
                      <a:prstDash val="solid"/>
                      <a:bevel/>
                      <a:headEnd type="none" w="med" len="med"/>
                      <a:tailEnd type="none" w="med" len="med"/>
                    </a:lnT>
                    <a:lnB w="12700" cap="flat" cmpd="sng" algn="ctr">
                      <a:solidFill>
                        <a:srgbClr val="000000"/>
                      </a:solidFill>
                      <a:prstDash val="solid"/>
                      <a:bevel/>
                      <a:headEnd type="none" w="med" len="med"/>
                      <a:tailEnd type="none" w="med" len="med"/>
                    </a:lnB>
                    <a:lnTlToBr>
                      <a:noFill/>
                    </a:lnTlToBr>
                    <a:lnBlToTr>
                      <a:noFill/>
                    </a:lnBlToTr>
                    <a:noFill/>
                  </a:tcPr>
                </a:tc>
                <a:tc>
                  <a:txBody>
                    <a:bodyPr/>
                    <a:lstStyle/>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en-US" sz="1400" b="1" i="0" u="none" strike="noStrike" cap="none" normalizeH="0" baseline="0" smtClean="0">
                          <a:ln>
                            <a:noFill/>
                          </a:ln>
                          <a:solidFill>
                            <a:srgbClr val="FF0000"/>
                          </a:solidFill>
                          <a:effectLst/>
                          <a:latin typeface="微软雅黑" pitchFamily="34" charset="-122"/>
                          <a:ea typeface="微软雅黑" pitchFamily="34" charset="-122"/>
                          <a:sym typeface="Times New Roman" pitchFamily="18" charset="0"/>
                        </a:rPr>
                        <a:t>31--60</a:t>
                      </a:r>
                      <a:r>
                        <a:rPr kumimoji="0" lang="zh-CN" altLang="en-US" sz="1400" b="1" i="0" u="none" strike="noStrike" cap="none" normalizeH="0" baseline="0" smtClean="0">
                          <a:ln>
                            <a:noFill/>
                          </a:ln>
                          <a:solidFill>
                            <a:srgbClr val="FF0000"/>
                          </a:solidFill>
                          <a:effectLst/>
                          <a:latin typeface="微软雅黑" pitchFamily="34" charset="-122"/>
                          <a:ea typeface="微软雅黑" pitchFamily="34" charset="-122"/>
                          <a:sym typeface="Times New Roman" pitchFamily="18" charset="0"/>
                        </a:rPr>
                        <a:t>天</a:t>
                      </a:r>
                      <a:endParaRPr kumimoji="0" lang="zh-CN" altLang="en-US" sz="3200" b="0" i="0" u="none" strike="noStrike" cap="none" normalizeH="0" baseline="0" smtClean="0">
                        <a:ln>
                          <a:noFill/>
                        </a:ln>
                        <a:solidFill>
                          <a:srgbClr val="FF0000"/>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bevel/>
                      <a:headEnd type="none" w="med" len="med"/>
                      <a:tailEnd type="none" w="med" len="med"/>
                    </a:lnL>
                    <a:lnR w="12700" cap="flat" cmpd="sng" algn="ctr">
                      <a:solidFill>
                        <a:srgbClr val="000000"/>
                      </a:solidFill>
                      <a:prstDash val="solid"/>
                      <a:bevel/>
                      <a:headEnd type="none" w="med" len="med"/>
                      <a:tailEnd type="none" w="med" len="med"/>
                    </a:lnR>
                    <a:lnT w="12700" cap="flat" cmpd="sng" algn="ctr">
                      <a:solidFill>
                        <a:srgbClr val="000000"/>
                      </a:solidFill>
                      <a:prstDash val="solid"/>
                      <a:bevel/>
                      <a:headEnd type="none" w="med" len="med"/>
                      <a:tailEnd type="none" w="med" len="med"/>
                    </a:lnT>
                    <a:lnB w="12700" cap="flat" cmpd="sng" algn="ctr">
                      <a:solidFill>
                        <a:srgbClr val="000000"/>
                      </a:solidFill>
                      <a:prstDash val="solid"/>
                      <a:bevel/>
                      <a:headEnd type="none" w="med" len="med"/>
                      <a:tailEnd type="none" w="med" len="med"/>
                    </a:lnB>
                    <a:lnTlToBr>
                      <a:noFill/>
                    </a:lnTlToBr>
                    <a:lnBlToTr>
                      <a:noFill/>
                    </a:lnBlToTr>
                    <a:noFill/>
                  </a:tcPr>
                </a:tc>
                <a:tc gridSpan="2">
                  <a:txBody>
                    <a:bodyPr/>
                    <a:lstStyle/>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zh-CN" altLang="en-US" sz="1400" b="1" i="0" u="none" strike="noStrike" cap="none" normalizeH="0" baseline="0" smtClean="0">
                          <a:ln>
                            <a:noFill/>
                          </a:ln>
                          <a:solidFill>
                            <a:srgbClr val="0066CC"/>
                          </a:solidFill>
                          <a:effectLst/>
                          <a:latin typeface="微软雅黑" pitchFamily="34" charset="-122"/>
                          <a:ea typeface="微软雅黑" pitchFamily="34" charset="-122"/>
                          <a:sym typeface="微软雅黑" pitchFamily="34" charset="-122"/>
                        </a:rPr>
                        <a:t>慰问金   </a:t>
                      </a:r>
                      <a:r>
                        <a:rPr kumimoji="0" lang="en-US" sz="1400" b="1" i="0" u="none" strike="noStrike" cap="none" normalizeH="0" baseline="0" smtClean="0">
                          <a:ln>
                            <a:noFill/>
                          </a:ln>
                          <a:solidFill>
                            <a:srgbClr val="0066CC"/>
                          </a:solidFill>
                          <a:effectLst/>
                          <a:latin typeface="微软雅黑" pitchFamily="34" charset="-122"/>
                          <a:ea typeface="微软雅黑" pitchFamily="34" charset="-122"/>
                          <a:sym typeface="微软雅黑" pitchFamily="34" charset="-122"/>
                        </a:rPr>
                        <a:t>5</a:t>
                      </a:r>
                      <a:r>
                        <a:rPr kumimoji="0" lang="en-US" sz="1400" b="1" i="0" u="none" strike="noStrike" cap="none" normalizeH="0" baseline="0" smtClean="0">
                          <a:ln>
                            <a:noFill/>
                          </a:ln>
                          <a:solidFill>
                            <a:srgbClr val="0066CC"/>
                          </a:solidFill>
                          <a:effectLst/>
                          <a:latin typeface="微软雅黑" pitchFamily="34" charset="-122"/>
                          <a:ea typeface="微软雅黑" pitchFamily="34" charset="-122"/>
                          <a:sym typeface="Times New Roman" pitchFamily="18" charset="0"/>
                        </a:rPr>
                        <a:t>00</a:t>
                      </a:r>
                      <a:r>
                        <a:rPr kumimoji="0" lang="zh-CN" altLang="en-US" sz="1400" b="1" i="0" u="none" strike="noStrike" cap="none" normalizeH="0" baseline="0" smtClean="0">
                          <a:ln>
                            <a:noFill/>
                          </a:ln>
                          <a:solidFill>
                            <a:srgbClr val="0066CC"/>
                          </a:solidFill>
                          <a:effectLst/>
                          <a:latin typeface="微软雅黑" pitchFamily="34" charset="-122"/>
                          <a:ea typeface="微软雅黑" pitchFamily="34" charset="-122"/>
                          <a:sym typeface="微软雅黑" pitchFamily="34" charset="-122"/>
                        </a:rPr>
                        <a:t>元 </a:t>
                      </a:r>
                      <a:r>
                        <a:rPr kumimoji="0" lang="en-US" sz="1400" b="1" i="0" u="none" strike="noStrike" cap="none" normalizeH="0" baseline="0" smtClean="0">
                          <a:ln>
                            <a:noFill/>
                          </a:ln>
                          <a:solidFill>
                            <a:srgbClr val="0066CC"/>
                          </a:solidFill>
                          <a:effectLst/>
                          <a:latin typeface="微软雅黑" pitchFamily="34" charset="-122"/>
                          <a:ea typeface="微软雅黑" pitchFamily="34" charset="-122"/>
                          <a:sym typeface="微软雅黑" pitchFamily="34" charset="-122"/>
                        </a:rPr>
                        <a:t>/ </a:t>
                      </a:r>
                      <a:r>
                        <a:rPr kumimoji="0" lang="zh-CN" altLang="en-US" sz="1400" b="1" i="0" u="none" strike="noStrike" cap="none" normalizeH="0" baseline="0" smtClean="0">
                          <a:ln>
                            <a:noFill/>
                          </a:ln>
                          <a:solidFill>
                            <a:srgbClr val="0066CC"/>
                          </a:solidFill>
                          <a:effectLst/>
                          <a:latin typeface="微软雅黑" pitchFamily="34" charset="-122"/>
                          <a:ea typeface="微软雅黑" pitchFamily="34" charset="-122"/>
                          <a:sym typeface="微软雅黑" pitchFamily="34" charset="-122"/>
                        </a:rPr>
                        <a:t>份</a:t>
                      </a:r>
                      <a:endParaRPr kumimoji="0" lang="zh-CN" altLang="en-US" sz="3200" b="0" i="0" u="none" strike="noStrike" cap="none" normalizeH="0" baseline="0" smtClean="0">
                        <a:ln>
                          <a:noFill/>
                        </a:ln>
                        <a:solidFill>
                          <a:schemeClr val="tx1"/>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bevel/>
                      <a:headEnd type="none" w="med" len="med"/>
                      <a:tailEnd type="none" w="med" len="med"/>
                    </a:lnL>
                    <a:lnR w="12700" cap="flat" cmpd="sng" algn="ctr">
                      <a:solidFill>
                        <a:schemeClr val="tx1"/>
                      </a:solidFill>
                      <a:prstDash val="solid"/>
                      <a:bevel/>
                      <a:headEnd type="none" w="med" len="med"/>
                      <a:tailEnd type="none" w="med" len="med"/>
                    </a:lnR>
                    <a:lnT w="12700" cap="flat" cmpd="sng" algn="ctr">
                      <a:solidFill>
                        <a:srgbClr val="000000"/>
                      </a:solidFill>
                      <a:prstDash val="solid"/>
                      <a:bevel/>
                      <a:headEnd type="none" w="med" len="med"/>
                      <a:tailEnd type="none" w="med" len="med"/>
                    </a:lnT>
                    <a:lnB w="12700" cap="flat" cmpd="sng" algn="ctr">
                      <a:solidFill>
                        <a:srgbClr val="000000"/>
                      </a:solidFill>
                      <a:prstDash val="solid"/>
                      <a:bevel/>
                      <a:headEnd type="none" w="med" len="med"/>
                      <a:tailEnd type="none" w="med" len="med"/>
                    </a:lnB>
                    <a:lnTlToBr>
                      <a:noFill/>
                    </a:lnTlToBr>
                    <a:lnBlToTr>
                      <a:noFill/>
                    </a:lnBlToTr>
                    <a:noFill/>
                  </a:tcPr>
                </a:tc>
                <a:tc hMerge="1">
                  <a:txBody>
                    <a:bodyPr/>
                    <a:lstStyle/>
                    <a:p>
                      <a:endParaRPr lang="zh-CN" altLang="en-US"/>
                    </a:p>
                  </a:txBody>
                  <a:tcPr/>
                </a:tc>
                <a:extLst>
                  <a:ext uri="{0D108BD9-81ED-4DB2-BD59-A6C34878D82A}">
                    <a16:rowId xmlns:a16="http://schemas.microsoft.com/office/drawing/2014/main" val="10002"/>
                  </a:ext>
                </a:extLst>
              </a:tr>
              <a:tr h="609600">
                <a:tc vMerge="1">
                  <a:txBody>
                    <a:bodyPr/>
                    <a:lstStyle/>
                    <a:p>
                      <a:endParaRPr lang="zh-CN" altLang="en-US"/>
                    </a:p>
                  </a:txBody>
                  <a:tcPr/>
                </a:tc>
                <a:tc vMerge="1">
                  <a:txBody>
                    <a:bodyPr/>
                    <a:lstStyle/>
                    <a:p>
                      <a:endParaRPr lang="zh-CN" altLang="en-US"/>
                    </a:p>
                  </a:txBody>
                  <a:tcPr/>
                </a:tc>
                <a:tc rowSpan="2">
                  <a:txBody>
                    <a:bodyPr/>
                    <a:lstStyle/>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zh-CN"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责任期</a:t>
                      </a:r>
                      <a:endParaRPr kumimoji="0" lang="zh-CN" sz="3200" b="0" i="0" u="none" strike="noStrike" cap="none" normalizeH="0" baseline="0" dirty="0" smtClean="0">
                        <a:ln>
                          <a:noFill/>
                        </a:ln>
                        <a:solidFill>
                          <a:schemeClr val="tx1"/>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bevel/>
                      <a:headEnd type="none" w="med" len="med"/>
                      <a:tailEnd type="none" w="med" len="med"/>
                    </a:lnL>
                    <a:lnR w="12700" cap="flat" cmpd="sng" algn="ctr">
                      <a:solidFill>
                        <a:srgbClr val="000000"/>
                      </a:solidFill>
                      <a:prstDash val="solid"/>
                      <a:bevel/>
                      <a:headEnd type="none" w="med" len="med"/>
                      <a:tailEnd type="none" w="med" len="med"/>
                    </a:lnR>
                    <a:lnT w="12700" cap="flat" cmpd="sng" algn="ctr">
                      <a:solidFill>
                        <a:srgbClr val="000000"/>
                      </a:solidFill>
                      <a:prstDash val="solid"/>
                      <a:bevel/>
                      <a:headEnd type="none" w="med" len="med"/>
                      <a:tailEnd type="none" w="med" len="med"/>
                    </a:lnT>
                    <a:lnB w="12700" cap="flat" cmpd="sng" algn="ctr">
                      <a:solidFill>
                        <a:schemeClr val="tx1"/>
                      </a:solidFill>
                      <a:prstDash val="solid"/>
                      <a:bevel/>
                      <a:headEnd type="none" w="med" len="med"/>
                      <a:tailEnd type="none" w="med" len="med"/>
                    </a:lnB>
                    <a:lnTlToBr>
                      <a:noFill/>
                    </a:lnTlToBr>
                    <a:lnBlToTr>
                      <a:noFill/>
                    </a:lnBlToTr>
                    <a:noFill/>
                  </a:tcPr>
                </a:tc>
                <a:tc rowSpan="2">
                  <a:txBody>
                    <a:bodyPr/>
                    <a:lstStyle/>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en-US" sz="1400" b="1" i="0" u="none" strike="noStrike" cap="none" normalizeH="0" baseline="0" dirty="0" smtClean="0">
                          <a:ln>
                            <a:noFill/>
                          </a:ln>
                          <a:solidFill>
                            <a:srgbClr val="FF0000"/>
                          </a:solidFill>
                          <a:effectLst/>
                          <a:latin typeface="微软雅黑" pitchFamily="34" charset="-122"/>
                          <a:ea typeface="微软雅黑" pitchFamily="34" charset="-122"/>
                          <a:sym typeface="微软雅黑" pitchFamily="34" charset="-122"/>
                        </a:rPr>
                        <a:t>60</a:t>
                      </a:r>
                      <a:r>
                        <a:rPr kumimoji="0" lang="zh-CN" altLang="en-US" sz="1400" b="1" i="0" u="none" strike="noStrike" cap="none" normalizeH="0" baseline="0" dirty="0" smtClean="0">
                          <a:ln>
                            <a:noFill/>
                          </a:ln>
                          <a:solidFill>
                            <a:srgbClr val="FF0000"/>
                          </a:solidFill>
                          <a:effectLst/>
                          <a:latin typeface="微软雅黑" pitchFamily="34" charset="-122"/>
                          <a:ea typeface="微软雅黑" pitchFamily="34" charset="-122"/>
                          <a:sym typeface="微软雅黑" pitchFamily="34" charset="-122"/>
                        </a:rPr>
                        <a:t>天后</a:t>
                      </a:r>
                      <a:endParaRPr kumimoji="0" lang="zh-CN" altLang="en-US" sz="3200" b="0" i="0" u="none" strike="noStrike" cap="none" normalizeH="0" baseline="0" dirty="0" smtClean="0">
                        <a:ln>
                          <a:noFill/>
                        </a:ln>
                        <a:solidFill>
                          <a:srgbClr val="FF0000"/>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bevel/>
                      <a:headEnd type="none" w="med" len="med"/>
                      <a:tailEnd type="none" w="med" len="med"/>
                    </a:lnL>
                    <a:lnR w="12700" cap="flat" cmpd="sng" algn="ctr">
                      <a:solidFill>
                        <a:srgbClr val="000000"/>
                      </a:solidFill>
                      <a:prstDash val="solid"/>
                      <a:bevel/>
                      <a:headEnd type="none" w="med" len="med"/>
                      <a:tailEnd type="none" w="med" len="med"/>
                    </a:lnR>
                    <a:lnT w="12700" cap="flat" cmpd="sng" algn="ctr">
                      <a:solidFill>
                        <a:srgbClr val="000000"/>
                      </a:solidFill>
                      <a:prstDash val="solid"/>
                      <a:bevel/>
                      <a:headEnd type="none" w="med" len="med"/>
                      <a:tailEnd type="none" w="med" len="med"/>
                    </a:lnT>
                    <a:lnB w="12700" cap="flat" cmpd="sng" algn="ctr">
                      <a:solidFill>
                        <a:schemeClr val="tx1"/>
                      </a:solidFill>
                      <a:prstDash val="solid"/>
                      <a:bevel/>
                      <a:headEnd type="none" w="med" len="med"/>
                      <a:tailEnd type="none" w="med" len="med"/>
                    </a:lnB>
                    <a:lnTlToBr>
                      <a:noFill/>
                    </a:lnTlToBr>
                    <a:lnBlToTr>
                      <a:noFill/>
                    </a:lnBlToTr>
                    <a:noFill/>
                  </a:tcPr>
                </a:tc>
                <a:tc>
                  <a:txBody>
                    <a:bodyPr/>
                    <a:lstStyle/>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zh-CN" alt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首次确诊患有</a:t>
                      </a:r>
                      <a:r>
                        <a:rPr kumimoji="0" 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12</a:t>
                      </a:r>
                      <a:r>
                        <a:rPr kumimoji="0" lang="zh-CN" alt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类中的一种或多种</a:t>
                      </a:r>
                      <a:r>
                        <a:rPr kumimoji="0" lang="zh-CN" altLang="en-US" sz="1400" b="1" i="0" u="none" strike="noStrike" cap="none" normalizeH="0" baseline="0" dirty="0" smtClean="0">
                          <a:ln>
                            <a:noFill/>
                          </a:ln>
                          <a:solidFill>
                            <a:schemeClr val="tx1"/>
                          </a:solidFill>
                          <a:effectLst/>
                          <a:latin typeface="微软雅黑" pitchFamily="34" charset="-122"/>
                          <a:ea typeface="微软雅黑" pitchFamily="34" charset="-122"/>
                          <a:sym typeface="微软雅黑" pitchFamily="34" charset="-122"/>
                        </a:rPr>
                        <a:t>原位癌</a:t>
                      </a:r>
                      <a:endParaRPr kumimoji="0" lang="zh-CN" altLang="en-US" sz="3200" b="0" i="0" u="none" strike="noStrike" cap="none" normalizeH="0" baseline="0" dirty="0" smtClean="0">
                        <a:ln>
                          <a:noFill/>
                        </a:ln>
                        <a:solidFill>
                          <a:schemeClr val="tx1"/>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bevel/>
                      <a:headEnd type="none" w="med" len="med"/>
                      <a:tailEnd type="none" w="med" len="med"/>
                    </a:lnL>
                    <a:lnR w="12700" cap="flat" cmpd="sng" algn="ctr">
                      <a:solidFill>
                        <a:srgbClr val="000000"/>
                      </a:solidFill>
                      <a:prstDash val="solid"/>
                      <a:bevel/>
                      <a:headEnd type="none" w="med" len="med"/>
                      <a:tailEnd type="none" w="med" len="med"/>
                    </a:lnR>
                    <a:lnT w="12700" cap="flat" cmpd="sng" algn="ctr">
                      <a:solidFill>
                        <a:srgbClr val="000000"/>
                      </a:solidFill>
                      <a:prstDash val="solid"/>
                      <a:bevel/>
                      <a:headEnd type="none" w="med" len="med"/>
                      <a:tailEnd type="none" w="med" len="med"/>
                    </a:lnT>
                    <a:lnB w="12700" cap="flat" cmpd="sng" algn="ctr">
                      <a:solidFill>
                        <a:srgbClr val="000000"/>
                      </a:solidFill>
                      <a:prstDash val="solid"/>
                      <a:bevel/>
                      <a:headEnd type="none" w="med" len="med"/>
                      <a:tailEnd type="none" w="med" len="med"/>
                    </a:lnB>
                    <a:lnTlToBr>
                      <a:noFill/>
                    </a:lnTlToBr>
                    <a:lnBlToTr>
                      <a:noFill/>
                    </a:lnBlToTr>
                    <a:noFill/>
                  </a:tcPr>
                </a:tc>
                <a:tc>
                  <a:txBody>
                    <a:bodyPr/>
                    <a:lstStyle/>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en-US" sz="1400" b="1" i="0" u="none" strike="noStrike" cap="none" normalizeH="0" baseline="0" smtClean="0">
                          <a:ln>
                            <a:noFill/>
                          </a:ln>
                          <a:solidFill>
                            <a:srgbClr val="FF0000"/>
                          </a:solidFill>
                          <a:effectLst/>
                          <a:latin typeface="微软雅黑" pitchFamily="34" charset="-122"/>
                          <a:ea typeface="微软雅黑" pitchFamily="34" charset="-122"/>
                          <a:sym typeface="微软雅黑" pitchFamily="34" charset="-122"/>
                        </a:rPr>
                        <a:t>2000</a:t>
                      </a:r>
                      <a:r>
                        <a:rPr kumimoji="0" lang="zh-CN" altLang="en-US" sz="1400" b="1" i="0" u="none" strike="noStrike" cap="none" normalizeH="0" baseline="0" smtClean="0">
                          <a:ln>
                            <a:noFill/>
                          </a:ln>
                          <a:solidFill>
                            <a:srgbClr val="FF0000"/>
                          </a:solidFill>
                          <a:effectLst/>
                          <a:latin typeface="微软雅黑" pitchFamily="34" charset="-122"/>
                          <a:ea typeface="微软雅黑" pitchFamily="34" charset="-122"/>
                          <a:sym typeface="微软雅黑" pitchFamily="34" charset="-122"/>
                        </a:rPr>
                        <a:t>元</a:t>
                      </a:r>
                      <a:r>
                        <a:rPr kumimoji="0" lang="en-US" sz="1400" b="1" i="0" u="none" strike="noStrike" cap="none" normalizeH="0" baseline="0" smtClean="0">
                          <a:ln>
                            <a:noFill/>
                          </a:ln>
                          <a:solidFill>
                            <a:srgbClr val="FF0000"/>
                          </a:solidFill>
                          <a:effectLst/>
                          <a:latin typeface="微软雅黑" pitchFamily="34" charset="-122"/>
                          <a:ea typeface="微软雅黑" pitchFamily="34" charset="-122"/>
                          <a:sym typeface="微软雅黑" pitchFamily="34" charset="-122"/>
                        </a:rPr>
                        <a:t>/</a:t>
                      </a:r>
                      <a:r>
                        <a:rPr kumimoji="0" lang="zh-CN" altLang="en-US" sz="1400" b="1" i="0" u="none" strike="noStrike" cap="none" normalizeH="0" baseline="0" smtClean="0">
                          <a:ln>
                            <a:noFill/>
                          </a:ln>
                          <a:solidFill>
                            <a:srgbClr val="FF0000"/>
                          </a:solidFill>
                          <a:effectLst/>
                          <a:latin typeface="微软雅黑" pitchFamily="34" charset="-122"/>
                          <a:ea typeface="微软雅黑" pitchFamily="34" charset="-122"/>
                          <a:sym typeface="微软雅黑" pitchFamily="34" charset="-122"/>
                        </a:rPr>
                        <a:t>份</a:t>
                      </a:r>
                      <a:endParaRPr kumimoji="0" lang="zh-CN" altLang="en-US" sz="3200" b="0" i="0" u="none" strike="noStrike" cap="none" normalizeH="0" baseline="0" smtClean="0">
                        <a:ln>
                          <a:noFill/>
                        </a:ln>
                        <a:solidFill>
                          <a:srgbClr val="FF0000"/>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bevel/>
                      <a:headEnd type="none" w="med" len="med"/>
                      <a:tailEnd type="none" w="med" len="med"/>
                    </a:lnL>
                    <a:lnR w="12700" cap="flat" cmpd="sng" algn="ctr">
                      <a:solidFill>
                        <a:srgbClr val="000000"/>
                      </a:solidFill>
                      <a:prstDash val="solid"/>
                      <a:bevel/>
                      <a:headEnd type="none" w="med" len="med"/>
                      <a:tailEnd type="none" w="med" len="med"/>
                    </a:lnR>
                    <a:lnT w="12700" cap="flat" cmpd="sng" algn="ctr">
                      <a:solidFill>
                        <a:srgbClr val="000000"/>
                      </a:solidFill>
                      <a:prstDash val="solid"/>
                      <a:bevel/>
                      <a:headEnd type="none" w="med" len="med"/>
                      <a:tailEnd type="none" w="med" len="med"/>
                    </a:lnT>
                    <a:lnB w="12700" cap="flat" cmpd="sng" algn="ctr">
                      <a:solidFill>
                        <a:srgbClr val="000000"/>
                      </a:solidFill>
                      <a:prstDash val="solid"/>
                      <a:bevel/>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3340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zh-CN" alt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首次确诊患有</a:t>
                      </a:r>
                      <a:r>
                        <a:rPr kumimoji="0" lang="en-US" sz="1400" b="1" i="0" u="none" strike="noStrike" cap="none" normalizeH="0" baseline="0" smtClean="0">
                          <a:ln>
                            <a:noFill/>
                          </a:ln>
                          <a:solidFill>
                            <a:srgbClr val="0066CC"/>
                          </a:solidFill>
                          <a:effectLst/>
                          <a:latin typeface="微软雅黑" pitchFamily="34" charset="-122"/>
                          <a:ea typeface="微软雅黑" pitchFamily="34" charset="-122"/>
                          <a:sym typeface="微软雅黑" pitchFamily="34" charset="-122"/>
                        </a:rPr>
                        <a:t>12</a:t>
                      </a:r>
                      <a:r>
                        <a:rPr kumimoji="0" lang="zh-CN" altLang="en-US" sz="1400" b="1" i="0" u="none" strike="noStrike" cap="none" normalizeH="0" baseline="0" smtClean="0">
                          <a:ln>
                            <a:noFill/>
                          </a:ln>
                          <a:solidFill>
                            <a:srgbClr val="0066CC"/>
                          </a:solidFill>
                          <a:effectLst/>
                          <a:latin typeface="微软雅黑" pitchFamily="34" charset="-122"/>
                          <a:ea typeface="微软雅黑" pitchFamily="34" charset="-122"/>
                          <a:sym typeface="微软雅黑" pitchFamily="34" charset="-122"/>
                        </a:rPr>
                        <a:t>类</a:t>
                      </a:r>
                      <a:r>
                        <a:rPr kumimoji="0" lang="zh-CN" alt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中的一种或多种</a:t>
                      </a:r>
                      <a:endParaRPr kumimoji="0" lang="zh-CN" altLang="en-US" sz="3200" b="0" i="0" u="none" strike="noStrike" cap="none" normalizeH="0" baseline="0" dirty="0" smtClean="0">
                        <a:ln>
                          <a:noFill/>
                        </a:ln>
                        <a:solidFill>
                          <a:schemeClr val="tx1"/>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bevel/>
                      <a:headEnd type="none" w="med" len="med"/>
                      <a:tailEnd type="none" w="med" len="med"/>
                    </a:lnL>
                    <a:lnR w="12700" cap="flat" cmpd="sng" algn="ctr">
                      <a:solidFill>
                        <a:srgbClr val="000000"/>
                      </a:solidFill>
                      <a:prstDash val="solid"/>
                      <a:bevel/>
                      <a:headEnd type="none" w="med" len="med"/>
                      <a:tailEnd type="none" w="med" len="med"/>
                    </a:lnR>
                    <a:lnT w="12700" cap="flat" cmpd="sng" algn="ctr">
                      <a:solidFill>
                        <a:srgbClr val="000000"/>
                      </a:solidFill>
                      <a:prstDash val="solid"/>
                      <a:bevel/>
                      <a:headEnd type="none" w="med" len="med"/>
                      <a:tailEnd type="none" w="med" len="med"/>
                    </a:lnT>
                    <a:lnB w="12700" cap="flat" cmpd="sng" algn="ctr">
                      <a:solidFill>
                        <a:schemeClr val="tx1"/>
                      </a:solidFill>
                      <a:prstDash val="solid"/>
                      <a:bevel/>
                      <a:headEnd type="none" w="med" len="med"/>
                      <a:tailEnd type="none" w="med" len="med"/>
                    </a:lnB>
                    <a:lnTlToBr>
                      <a:noFill/>
                    </a:lnTlToBr>
                    <a:lnBlToTr>
                      <a:noFill/>
                    </a:lnBlToTr>
                    <a:noFill/>
                  </a:tcPr>
                </a:tc>
                <a:tc>
                  <a:txBody>
                    <a:bodyPr/>
                    <a:lstStyle/>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en-US" sz="1400" b="1" i="0" u="none" strike="noStrike" cap="none" normalizeH="0" baseline="0" dirty="0" smtClean="0">
                          <a:ln>
                            <a:noFill/>
                          </a:ln>
                          <a:solidFill>
                            <a:srgbClr val="FF0000"/>
                          </a:solidFill>
                          <a:effectLst/>
                          <a:latin typeface="微软雅黑" pitchFamily="34" charset="-122"/>
                          <a:ea typeface="微软雅黑" pitchFamily="34" charset="-122"/>
                          <a:sym typeface="微软雅黑" pitchFamily="34" charset="-122"/>
                        </a:rPr>
                        <a:t>15000</a:t>
                      </a:r>
                      <a:r>
                        <a:rPr kumimoji="0" lang="zh-CN" altLang="en-US" sz="1400" b="1" i="0" u="none" strike="noStrike" cap="none" normalizeH="0" baseline="0" dirty="0" smtClean="0">
                          <a:ln>
                            <a:noFill/>
                          </a:ln>
                          <a:solidFill>
                            <a:srgbClr val="FF0000"/>
                          </a:solidFill>
                          <a:effectLst/>
                          <a:latin typeface="微软雅黑" pitchFamily="34" charset="-122"/>
                          <a:ea typeface="微软雅黑" pitchFamily="34" charset="-122"/>
                          <a:sym typeface="微软雅黑" pitchFamily="34" charset="-122"/>
                        </a:rPr>
                        <a:t>元</a:t>
                      </a:r>
                      <a:r>
                        <a:rPr kumimoji="0" lang="en-US" sz="1400" b="1" i="0" u="none" strike="noStrike" cap="none" normalizeH="0" baseline="0" dirty="0" smtClean="0">
                          <a:ln>
                            <a:noFill/>
                          </a:ln>
                          <a:solidFill>
                            <a:srgbClr val="FF0000"/>
                          </a:solidFill>
                          <a:effectLst/>
                          <a:latin typeface="微软雅黑" pitchFamily="34" charset="-122"/>
                          <a:ea typeface="微软雅黑" pitchFamily="34" charset="-122"/>
                          <a:sym typeface="微软雅黑" pitchFamily="34" charset="-122"/>
                        </a:rPr>
                        <a:t>/</a:t>
                      </a:r>
                      <a:r>
                        <a:rPr kumimoji="0" lang="zh-CN" altLang="en-US" sz="1400" b="1" i="0" u="none" strike="noStrike" cap="none" normalizeH="0" baseline="0" dirty="0" smtClean="0">
                          <a:ln>
                            <a:noFill/>
                          </a:ln>
                          <a:solidFill>
                            <a:srgbClr val="FF0000"/>
                          </a:solidFill>
                          <a:effectLst/>
                          <a:latin typeface="微软雅黑" pitchFamily="34" charset="-122"/>
                          <a:ea typeface="微软雅黑" pitchFamily="34" charset="-122"/>
                          <a:sym typeface="微软雅黑" pitchFamily="34" charset="-122"/>
                        </a:rPr>
                        <a:t>份</a:t>
                      </a:r>
                      <a:endParaRPr kumimoji="0" lang="zh-CN" altLang="en-US" sz="3200" b="0" i="0" u="none" strike="noStrike" cap="none" normalizeH="0" baseline="0" dirty="0" smtClean="0">
                        <a:ln>
                          <a:noFill/>
                        </a:ln>
                        <a:solidFill>
                          <a:srgbClr val="FF0000"/>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bevel/>
                      <a:headEnd type="none" w="med" len="med"/>
                      <a:tailEnd type="none" w="med" len="med"/>
                    </a:lnL>
                    <a:lnR w="12700" cap="flat" cmpd="sng" algn="ctr">
                      <a:solidFill>
                        <a:srgbClr val="000000"/>
                      </a:solidFill>
                      <a:prstDash val="solid"/>
                      <a:bevel/>
                      <a:headEnd type="none" w="med" len="med"/>
                      <a:tailEnd type="none" w="med" len="med"/>
                    </a:lnR>
                    <a:lnT w="12700" cap="flat" cmpd="sng" algn="ctr">
                      <a:solidFill>
                        <a:srgbClr val="000000"/>
                      </a:solidFill>
                      <a:prstDash val="solid"/>
                      <a:bevel/>
                      <a:headEnd type="none" w="med" len="med"/>
                      <a:tailEnd type="none" w="med" len="med"/>
                    </a:lnT>
                    <a:lnB w="12700" cap="flat" cmpd="sng" algn="ctr">
                      <a:solidFill>
                        <a:schemeClr val="tx1"/>
                      </a:solidFill>
                      <a:prstDash val="solid"/>
                      <a:bevel/>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922338">
                <a:tc gridSpan="6">
                  <a:txBody>
                    <a:bodyPr/>
                    <a:lstStyle/>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zh-CN" alt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参加本活动前已患有本活动规定的一种或多种女职工特殊疾病的会员，对既往疾病不再享受女工特病保障；</a:t>
                      </a:r>
                      <a:endParaRPr kumimoji="0" 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endParaRPr>
                    </a:p>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r>
                        <a:rPr kumimoji="0" lang="zh-CN" alt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rPr>
                        <a:t>*参加本活动并按照规定领取互助金的会员，互助期满后再次续保时，对既往疾病不再享受女工特病保障；</a:t>
                      </a:r>
                      <a:endParaRPr kumimoji="0" lang="en-US" sz="1400" b="1" i="0" u="none" strike="noStrike" cap="none" normalizeH="0" baseline="0" dirty="0" smtClean="0">
                        <a:ln>
                          <a:noFill/>
                        </a:ln>
                        <a:solidFill>
                          <a:srgbClr val="0066CC"/>
                        </a:solidFill>
                        <a:effectLst/>
                        <a:latin typeface="微软雅黑" pitchFamily="34" charset="-122"/>
                        <a:ea typeface="微软雅黑" pitchFamily="34" charset="-122"/>
                        <a:sym typeface="微软雅黑" pitchFamily="34" charset="-122"/>
                      </a:endParaRPr>
                    </a:p>
                    <a:p>
                      <a:pPr marL="342900" marR="0" lvl="0" indent="-342900" algn="ctr" defTabSz="0" rtl="0" eaLnBrk="1" fontAlgn="ctr" latinLnBrk="0" hangingPunct="1">
                        <a:lnSpc>
                          <a:spcPct val="100000"/>
                        </a:lnSpc>
                        <a:spcBef>
                          <a:spcPct val="0"/>
                        </a:spcBef>
                        <a:spcAft>
                          <a:spcPct val="0"/>
                        </a:spcAft>
                        <a:buClrTx/>
                        <a:buSzTx/>
                        <a:buFont typeface="Arial" pitchFamily="34" charset="0"/>
                        <a:buNone/>
                        <a:tabLst/>
                      </a:pPr>
                      <a:endParaRPr kumimoji="0" lang="zh-CN" altLang="en-US" sz="1400" b="1" i="0" u="none" strike="noStrike" cap="none" normalizeH="0" baseline="0" dirty="0" smtClean="0">
                        <a:ln>
                          <a:noFill/>
                        </a:ln>
                        <a:solidFill>
                          <a:srgbClr val="0066CC"/>
                        </a:solidFill>
                        <a:effectLst/>
                        <a:latin typeface="Calibri" pitchFamily="34" charset="0"/>
                        <a:ea typeface="宋体" pitchFamily="2" charset="-122"/>
                        <a:sym typeface="微软雅黑" pitchFamily="34" charset="-122"/>
                      </a:endParaRPr>
                    </a:p>
                  </a:txBody>
                  <a:tcPr marL="121920" marR="121920" marT="34290" marB="34290" anchor="ctr" horzOverflow="overflow">
                    <a:lnL w="12700" cap="flat" cmpd="sng" algn="ctr">
                      <a:solidFill>
                        <a:srgbClr val="000000"/>
                      </a:solidFill>
                      <a:prstDash val="solid"/>
                      <a:bevel/>
                      <a:headEnd type="none" w="med" len="med"/>
                      <a:tailEnd type="none" w="med" len="med"/>
                    </a:lnL>
                    <a:lnR w="12700" cap="flat" cmpd="sng" algn="ctr">
                      <a:solidFill>
                        <a:srgbClr val="000000"/>
                      </a:solidFill>
                      <a:prstDash val="solid"/>
                      <a:bevel/>
                      <a:headEnd type="none" w="med" len="med"/>
                      <a:tailEnd type="none" w="med" len="med"/>
                    </a:lnR>
                    <a:lnT w="12700" cap="flat" cmpd="sng" algn="ctr">
                      <a:solidFill>
                        <a:schemeClr val="tx1"/>
                      </a:solidFill>
                      <a:prstDash val="solid"/>
                      <a:bevel/>
                      <a:headEnd type="none" w="med" len="med"/>
                      <a:tailEnd type="none" w="med" len="med"/>
                    </a:lnT>
                    <a:lnB w="12700" cap="flat" cmpd="sng" algn="ctr">
                      <a:solidFill>
                        <a:srgbClr val="000000"/>
                      </a:solidFill>
                      <a:prstDash val="solid"/>
                      <a:bevel/>
                      <a:headEnd type="none" w="med" len="med"/>
                      <a:tailEnd type="none" w="med" len="med"/>
                    </a:lnB>
                    <a:lnTlToBr>
                      <a:noFill/>
                    </a:lnTlToBr>
                    <a:lnBlToTr>
                      <a:noFill/>
                    </a:lnBlToTr>
                    <a:blipFill dpi="0" rotWithShape="0">
                      <a:blip r:embed="rId3"/>
                      <a:srcRect/>
                      <a:tile tx="0" ty="0" sx="100000" sy="100000" flip="none" algn="tl"/>
                    </a:blip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5"/>
                  </a:ext>
                </a:extLst>
              </a:tr>
            </a:tbl>
          </a:graphicData>
        </a:graphic>
      </p:graphicFrame>
      <p:pic>
        <p:nvPicPr>
          <p:cNvPr id="17448" name="Picture 45" descr="图片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49" name="Picture 56" descr="269482shuidi2_50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270625"/>
            <a:ext cx="914400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50" name="Rectangle 64"/>
          <p:cNvSpPr>
            <a:spLocks noChangeArrowheads="1"/>
          </p:cNvSpPr>
          <p:nvPr/>
        </p:nvSpPr>
        <p:spPr bwMode="auto">
          <a:xfrm>
            <a:off x="0" y="6121400"/>
            <a:ext cx="9144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algn="ctr" eaLnBrk="1" hangingPunct="1">
              <a:spcBef>
                <a:spcPct val="0"/>
              </a:spcBef>
            </a:pPr>
            <a:r>
              <a:rPr lang="zh-CN" altLang="en-US" b="1">
                <a:solidFill>
                  <a:srgbClr val="FF3300"/>
                </a:solidFill>
                <a:latin typeface="楷体_GB2312" pitchFamily="49" charset="-122"/>
                <a:ea typeface="楷体_GB2312" pitchFamily="49" charset="-122"/>
                <a:sym typeface="楷体_GB2312" pitchFamily="49" charset="-122"/>
              </a:rPr>
              <a:t>平时注入一</a:t>
            </a:r>
            <a:r>
              <a:rPr lang="zh-CN" altLang="en-US" sz="2800" b="1">
                <a:solidFill>
                  <a:srgbClr val="FF3300"/>
                </a:solidFill>
                <a:latin typeface="华文隶书" panose="02010800040101010101" pitchFamily="2" charset="-122"/>
                <a:ea typeface="华文隶书" panose="02010800040101010101" pitchFamily="2" charset="-122"/>
                <a:sym typeface="华文隶书" panose="02010800040101010101" pitchFamily="2" charset="-122"/>
              </a:rPr>
              <a:t>滴</a:t>
            </a:r>
            <a:r>
              <a:rPr lang="zh-CN" altLang="en-US" b="1">
                <a:solidFill>
                  <a:srgbClr val="FF3300"/>
                </a:solidFill>
                <a:latin typeface="楷体_GB2312" pitchFamily="49" charset="-122"/>
                <a:ea typeface="楷体_GB2312" pitchFamily="49" charset="-122"/>
                <a:sym typeface="楷体_GB2312" pitchFamily="49" charset="-122"/>
              </a:rPr>
              <a:t>水  难时拥有</a:t>
            </a:r>
            <a:r>
              <a:rPr lang="zh-CN" altLang="en-US" sz="2800" b="1">
                <a:solidFill>
                  <a:srgbClr val="FF3300"/>
                </a:solidFill>
                <a:latin typeface="华文隶书" panose="02010800040101010101" pitchFamily="2" charset="-122"/>
                <a:ea typeface="华文隶书" panose="02010800040101010101" pitchFamily="2" charset="-122"/>
                <a:sym typeface="华文隶书" panose="02010800040101010101" pitchFamily="2" charset="-122"/>
              </a:rPr>
              <a:t>互助</a:t>
            </a:r>
            <a:r>
              <a:rPr lang="zh-CN" altLang="en-US" b="1">
                <a:solidFill>
                  <a:srgbClr val="FF3300"/>
                </a:solidFill>
                <a:latin typeface="楷体_GB2312" pitchFamily="49" charset="-122"/>
                <a:ea typeface="楷体_GB2312" pitchFamily="49" charset="-122"/>
                <a:sym typeface="楷体_GB2312" pitchFamily="49" charset="-122"/>
              </a:rPr>
              <a:t>情</a:t>
            </a:r>
            <a:endParaRPr lang="zh-CN" altLang="en-US"/>
          </a:p>
        </p:txBody>
      </p:sp>
      <p:sp>
        <p:nvSpPr>
          <p:cNvPr id="17451" name="矩形 10"/>
          <p:cNvSpPr>
            <a:spLocks noChangeArrowheads="1"/>
          </p:cNvSpPr>
          <p:nvPr/>
        </p:nvSpPr>
        <p:spPr bwMode="auto">
          <a:xfrm>
            <a:off x="357188" y="1214438"/>
            <a:ext cx="6940550"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eaLnBrk="1" hangingPunct="1"/>
            <a:r>
              <a:rPr lang="en-US" altLang="zh-CN" sz="2200" b="1" dirty="0" smtClean="0">
                <a:solidFill>
                  <a:srgbClr val="000066"/>
                </a:solidFill>
                <a:sym typeface="Calibri" panose="020F0502020204030204" pitchFamily="34" charset="0"/>
              </a:rPr>
              <a:t>《</a:t>
            </a:r>
            <a:r>
              <a:rPr lang="zh-CN" altLang="en-US" sz="2200" b="1" dirty="0">
                <a:solidFill>
                  <a:srgbClr val="000066"/>
                </a:solidFill>
                <a:sym typeface="宋体" panose="02010600030101010101" pitchFamily="2" charset="-122"/>
              </a:rPr>
              <a:t>在职女职工特殊疾病互助保障活动</a:t>
            </a:r>
            <a:r>
              <a:rPr lang="en-US" altLang="zh-CN" sz="2200" b="1" dirty="0">
                <a:solidFill>
                  <a:srgbClr val="000066"/>
                </a:solidFill>
                <a:sym typeface="Calibri" panose="020F0502020204030204" pitchFamily="34" charset="0"/>
              </a:rPr>
              <a:t>》</a:t>
            </a:r>
            <a:r>
              <a:rPr lang="zh-CN" altLang="en-US" sz="2200" b="1" dirty="0">
                <a:solidFill>
                  <a:srgbClr val="FF0000"/>
                </a:solidFill>
                <a:sym typeface="Calibri" panose="020F0502020204030204" pitchFamily="34" charset="0"/>
              </a:rPr>
              <a:t>（</a:t>
            </a:r>
            <a:r>
              <a:rPr lang="en-US" altLang="zh-CN" sz="2200" b="1" dirty="0">
                <a:solidFill>
                  <a:srgbClr val="FF0000"/>
                </a:solidFill>
                <a:sym typeface="Calibri" panose="020F0502020204030204" pitchFamily="34" charset="0"/>
              </a:rPr>
              <a:t>2018.1.1</a:t>
            </a:r>
            <a:r>
              <a:rPr lang="zh-CN" altLang="en-US" sz="2200" b="1" dirty="0">
                <a:solidFill>
                  <a:srgbClr val="FF0000"/>
                </a:solidFill>
                <a:sym typeface="Calibri" panose="020F0502020204030204" pitchFamily="34" charset="0"/>
              </a:rPr>
              <a:t>）</a:t>
            </a:r>
            <a:endParaRPr lang="en-US" altLang="zh-CN" sz="2200" b="1" dirty="0">
              <a:solidFill>
                <a:srgbClr val="FF0000"/>
              </a:solidFill>
              <a:sym typeface="Calibri" panose="020F0502020204030204" pitchFamily="34" charset="0"/>
            </a:endParaRPr>
          </a:p>
        </p:txBody>
      </p:sp>
      <p:sp>
        <p:nvSpPr>
          <p:cNvPr id="17452" name="矩形 10"/>
          <p:cNvSpPr>
            <a:spLocks noChangeArrowheads="1"/>
          </p:cNvSpPr>
          <p:nvPr/>
        </p:nvSpPr>
        <p:spPr bwMode="auto">
          <a:xfrm>
            <a:off x="714375" y="5572125"/>
            <a:ext cx="75723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eaLnBrk="1" hangingPunct="1"/>
            <a:endParaRPr lang="zh-CN" altLang="en-US">
              <a:solidFill>
                <a:srgbClr val="FF0000"/>
              </a:solidFill>
            </a:endParaRPr>
          </a:p>
        </p:txBody>
      </p:sp>
      <p:sp>
        <p:nvSpPr>
          <p:cNvPr id="12" name="Text Box 51"/>
          <p:cNvSpPr txBox="1">
            <a:spLocks noChangeArrowheads="1"/>
          </p:cNvSpPr>
          <p:nvPr/>
        </p:nvSpPr>
        <p:spPr bwMode="auto">
          <a:xfrm>
            <a:off x="280165" y="5346319"/>
            <a:ext cx="6265862" cy="1181862"/>
          </a:xfrm>
          <a:prstGeom prst="rect">
            <a:avLst/>
          </a:prstGeom>
          <a:noFill/>
          <a:ln w="9525" cap="rnd" algn="ctr">
            <a:noFill/>
            <a:prstDash val="sysDot"/>
            <a:miter lim="800000"/>
            <a:headEnd/>
            <a:tailEnd/>
          </a:ln>
        </p:spPr>
        <p:txBody>
          <a:bodyPr wrap="square">
            <a:spAutoFit/>
          </a:bodyPr>
          <a:lstStyle/>
          <a:p>
            <a:pPr marL="342900" indent="-342900">
              <a:spcBef>
                <a:spcPct val="20000"/>
              </a:spcBef>
            </a:pPr>
            <a:endParaRPr lang="en-US" altLang="zh-CN" dirty="0">
              <a:solidFill>
                <a:schemeClr val="tx1"/>
              </a:solidFill>
              <a:latin typeface="宋体" charset="-122"/>
              <a:ea typeface="宋体" charset="-122"/>
            </a:endParaRPr>
          </a:p>
          <a:p>
            <a:pPr marL="342900" indent="-342900">
              <a:spcBef>
                <a:spcPct val="20000"/>
              </a:spcBef>
            </a:pPr>
            <a:r>
              <a:rPr lang="zh-CN" altLang="en-US" sz="1200" i="1" dirty="0" smtClean="0">
                <a:solidFill>
                  <a:srgbClr val="0066CC"/>
                </a:solidFill>
              </a:rPr>
              <a:t>备注：参保职工要占全部职工比例</a:t>
            </a:r>
            <a:r>
              <a:rPr lang="en-US" altLang="zh-CN" sz="1200" i="1" dirty="0" smtClean="0">
                <a:solidFill>
                  <a:srgbClr val="0066CC"/>
                </a:solidFill>
              </a:rPr>
              <a:t>80</a:t>
            </a:r>
            <a:r>
              <a:rPr lang="zh-CN" altLang="en-US" sz="1200" i="1" dirty="0" smtClean="0">
                <a:solidFill>
                  <a:srgbClr val="0066CC"/>
                </a:solidFill>
              </a:rPr>
              <a:t>％，少于</a:t>
            </a:r>
            <a:r>
              <a:rPr lang="en-US" altLang="zh-CN" sz="1200" i="1" dirty="0" smtClean="0">
                <a:solidFill>
                  <a:srgbClr val="0066CC"/>
                </a:solidFill>
              </a:rPr>
              <a:t>100</a:t>
            </a:r>
            <a:r>
              <a:rPr lang="zh-CN" altLang="en-US" sz="1200" i="1" dirty="0" smtClean="0">
                <a:solidFill>
                  <a:srgbClr val="0066CC"/>
                </a:solidFill>
              </a:rPr>
              <a:t>人单位须</a:t>
            </a:r>
            <a:r>
              <a:rPr lang="en-US" altLang="zh-CN" sz="1200" i="1" dirty="0" smtClean="0">
                <a:solidFill>
                  <a:srgbClr val="0066CC"/>
                </a:solidFill>
              </a:rPr>
              <a:t>100</a:t>
            </a:r>
            <a:r>
              <a:rPr lang="zh-CN" altLang="en-US" sz="1200" i="1" dirty="0" smtClean="0">
                <a:solidFill>
                  <a:srgbClr val="0066CC"/>
                </a:solidFill>
              </a:rPr>
              <a:t>％投保。</a:t>
            </a:r>
            <a:endParaRPr lang="en-US" altLang="zh-CN" sz="1200" b="1" dirty="0">
              <a:solidFill>
                <a:schemeClr val="tx1"/>
              </a:solidFill>
            </a:endParaRPr>
          </a:p>
          <a:p>
            <a:pPr marL="342900" indent="-342900">
              <a:spcBef>
                <a:spcPct val="20000"/>
              </a:spcBef>
            </a:pPr>
            <a:endParaRPr lang="en-US" altLang="zh-CN" sz="1600" b="1" dirty="0" smtClean="0">
              <a:solidFill>
                <a:schemeClr val="tx1"/>
              </a:solidFill>
            </a:endParaRPr>
          </a:p>
          <a:p>
            <a:pPr marL="342900" indent="-342900">
              <a:spcBef>
                <a:spcPct val="20000"/>
              </a:spcBef>
            </a:pPr>
            <a:r>
              <a:rPr lang="en-US" altLang="zh-CN" sz="1600" b="1" dirty="0" smtClean="0">
                <a:solidFill>
                  <a:schemeClr val="tx1"/>
                </a:solidFill>
              </a:rPr>
              <a:t> </a:t>
            </a:r>
            <a:endParaRPr lang="en-US" altLang="zh-CN" sz="1600" b="1" dirty="0">
              <a:solidFill>
                <a:srgbClr val="000066"/>
              </a:solidFill>
            </a:endParaRPr>
          </a:p>
        </p:txBody>
      </p:sp>
    </p:spTree>
    <p:extLst>
      <p:ext uri="{BB962C8B-B14F-4D97-AF65-F5344CB8AC3E}">
        <p14:creationId xmlns:p14="http://schemas.microsoft.com/office/powerpoint/2010/main" val="592684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灯片编号占位符 5"/>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algn="r" eaLnBrk="1" hangingPunct="1"/>
            <a:fld id="{80304A86-86A9-4E05-83B4-A41F3830B368}" type="slidenum">
              <a:rPr lang="en-US" altLang="zh-CN" sz="1200">
                <a:solidFill>
                  <a:srgbClr val="898989"/>
                </a:solidFill>
                <a:latin typeface="Calibri" panose="020F0502020204030204" pitchFamily="34" charset="0"/>
              </a:rPr>
              <a:pPr algn="r" eaLnBrk="1" hangingPunct="1"/>
              <a:t>15</a:t>
            </a:fld>
            <a:endParaRPr lang="en-US" altLang="zh-CN" sz="1200">
              <a:solidFill>
                <a:srgbClr val="898989"/>
              </a:solidFill>
              <a:latin typeface="Calibri" panose="020F0502020204030204" pitchFamily="34" charset="0"/>
            </a:endParaRPr>
          </a:p>
        </p:txBody>
      </p:sp>
      <p:sp>
        <p:nvSpPr>
          <p:cNvPr id="19459" name="Line 4"/>
          <p:cNvSpPr>
            <a:spLocks noChangeShapeType="1"/>
          </p:cNvSpPr>
          <p:nvPr/>
        </p:nvSpPr>
        <p:spPr bwMode="auto">
          <a:xfrm>
            <a:off x="6030913" y="2263775"/>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60" name="Text Box 41"/>
          <p:cNvSpPr txBox="1">
            <a:spLocks noChangeArrowheads="1"/>
          </p:cNvSpPr>
          <p:nvPr/>
        </p:nvSpPr>
        <p:spPr bwMode="auto">
          <a:xfrm>
            <a:off x="0" y="500063"/>
            <a:ext cx="9144000" cy="7157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eaLnBrk="1" hangingPunct="1"/>
            <a:r>
              <a:rPr lang="zh-CN" altLang="en-US" sz="2800" b="1" dirty="0">
                <a:solidFill>
                  <a:srgbClr val="000066"/>
                </a:solidFill>
              </a:rPr>
              <a:t>                  </a:t>
            </a:r>
          </a:p>
          <a:p>
            <a:pPr eaLnBrk="1" hangingPunct="1"/>
            <a:r>
              <a:rPr lang="zh-CN" altLang="en-US" sz="2800" b="1" dirty="0">
                <a:solidFill>
                  <a:srgbClr val="000066"/>
                </a:solidFill>
              </a:rPr>
              <a:t>     </a:t>
            </a:r>
            <a:r>
              <a:rPr lang="en-US" altLang="zh-CN" sz="2000" b="1" dirty="0" smtClean="0">
                <a:solidFill>
                  <a:srgbClr val="000066"/>
                </a:solidFill>
                <a:sym typeface="微软雅黑" panose="020B0503020204020204" pitchFamily="34" charset="-122"/>
              </a:rPr>
              <a:t>2.《</a:t>
            </a:r>
            <a:r>
              <a:rPr lang="zh-CN" altLang="en-US" sz="2000" b="1" dirty="0">
                <a:solidFill>
                  <a:srgbClr val="000066"/>
                </a:solidFill>
                <a:sym typeface="微软雅黑" panose="020B0503020204020204" pitchFamily="34" charset="-122"/>
              </a:rPr>
              <a:t>在职职工重大疾病互助保障活动（一年期）</a:t>
            </a:r>
            <a:r>
              <a:rPr lang="en-US" altLang="zh-CN" sz="2000" b="1" dirty="0">
                <a:solidFill>
                  <a:srgbClr val="000066"/>
                </a:solidFill>
                <a:sym typeface="微软雅黑" panose="020B0503020204020204" pitchFamily="34" charset="-122"/>
              </a:rPr>
              <a:t>》</a:t>
            </a:r>
            <a:r>
              <a:rPr lang="zh-CN" altLang="en-US" sz="2000" b="1" dirty="0">
                <a:solidFill>
                  <a:srgbClr val="000066"/>
                </a:solidFill>
                <a:sym typeface="微软雅黑" panose="020B0503020204020204" pitchFamily="34" charset="-122"/>
              </a:rPr>
              <a:t>（2017.1.1）</a:t>
            </a:r>
            <a:endParaRPr lang="en-US" altLang="zh-CN" sz="2000" b="1" dirty="0">
              <a:solidFill>
                <a:srgbClr val="000066"/>
              </a:solidFill>
              <a:sym typeface="微软雅黑" panose="020B0503020204020204" pitchFamily="34" charset="-122"/>
            </a:endParaRPr>
          </a:p>
          <a:p>
            <a:pPr eaLnBrk="1" hangingPunct="1"/>
            <a:endParaRPr lang="zh-CN" altLang="en-US" sz="1100" b="1" dirty="0">
              <a:solidFill>
                <a:srgbClr val="000066"/>
              </a:solidFill>
            </a:endParaRPr>
          </a:p>
          <a:p>
            <a:pPr eaLnBrk="1" hangingPunct="1">
              <a:spcBef>
                <a:spcPct val="20000"/>
              </a:spcBef>
            </a:pPr>
            <a:r>
              <a:rPr lang="zh-CN" altLang="en-US" sz="1400" dirty="0">
                <a:solidFill>
                  <a:srgbClr val="000066"/>
                </a:solidFill>
              </a:rPr>
              <a:t>   </a:t>
            </a:r>
            <a:endParaRPr lang="en-US" altLang="zh-CN" sz="2000" b="1" dirty="0">
              <a:solidFill>
                <a:srgbClr val="254061"/>
              </a:solidFill>
            </a:endParaRPr>
          </a:p>
          <a:p>
            <a:pPr eaLnBrk="1" hangingPunct="1">
              <a:spcBef>
                <a:spcPct val="20000"/>
              </a:spcBef>
            </a:pPr>
            <a:r>
              <a:rPr lang="en-US" altLang="zh-CN" b="1" dirty="0">
                <a:solidFill>
                  <a:srgbClr val="254061"/>
                </a:solidFill>
              </a:rPr>
              <a:t>      ﹡</a:t>
            </a:r>
            <a:r>
              <a:rPr lang="zh-CN" altLang="en-US" b="1" dirty="0">
                <a:solidFill>
                  <a:srgbClr val="254061"/>
                </a:solidFill>
              </a:rPr>
              <a:t>急性心肌梗塞               </a:t>
            </a:r>
            <a:r>
              <a:rPr lang="en-US" altLang="zh-CN" b="1" dirty="0">
                <a:solidFill>
                  <a:srgbClr val="254061"/>
                </a:solidFill>
              </a:rPr>
              <a:t>﹡</a:t>
            </a:r>
            <a:r>
              <a:rPr lang="zh-CN" altLang="en-US" b="1" dirty="0">
                <a:solidFill>
                  <a:srgbClr val="254061"/>
                </a:solidFill>
              </a:rPr>
              <a:t>冠状动脉搭桥术   </a:t>
            </a:r>
            <a:r>
              <a:rPr lang="en-US" altLang="zh-CN" dirty="0">
                <a:solidFill>
                  <a:srgbClr val="000066"/>
                </a:solidFill>
              </a:rPr>
              <a:t>  </a:t>
            </a:r>
            <a:r>
              <a:rPr lang="en-US" altLang="zh-CN" b="1" dirty="0">
                <a:solidFill>
                  <a:srgbClr val="254061"/>
                </a:solidFill>
              </a:rPr>
              <a:t>﹡</a:t>
            </a:r>
            <a:r>
              <a:rPr lang="zh-CN" altLang="en-US" b="1" dirty="0">
                <a:solidFill>
                  <a:srgbClr val="254061"/>
                </a:solidFill>
              </a:rPr>
              <a:t>原发性恶性肿瘤 （类） </a:t>
            </a:r>
            <a:endParaRPr lang="en-US" altLang="zh-CN" b="1" dirty="0">
              <a:solidFill>
                <a:srgbClr val="254061"/>
              </a:solidFill>
            </a:endParaRPr>
          </a:p>
          <a:p>
            <a:pPr eaLnBrk="1" hangingPunct="1">
              <a:spcBef>
                <a:spcPct val="20000"/>
              </a:spcBef>
            </a:pPr>
            <a:r>
              <a:rPr lang="en-US" altLang="zh-CN" b="1" dirty="0">
                <a:solidFill>
                  <a:srgbClr val="254061"/>
                </a:solidFill>
              </a:rPr>
              <a:t>      ﹡</a:t>
            </a:r>
            <a:r>
              <a:rPr lang="zh-CN" altLang="en-US" b="1" dirty="0">
                <a:solidFill>
                  <a:srgbClr val="254061"/>
                </a:solidFill>
              </a:rPr>
              <a:t>慢性肾衰竭（尿毒症）  </a:t>
            </a:r>
            <a:r>
              <a:rPr lang="en-US" altLang="zh-CN" b="1" dirty="0">
                <a:solidFill>
                  <a:srgbClr val="254061"/>
                </a:solidFill>
              </a:rPr>
              <a:t>﹡</a:t>
            </a:r>
            <a:r>
              <a:rPr lang="zh-CN" altLang="en-US" b="1" dirty="0">
                <a:solidFill>
                  <a:srgbClr val="254061"/>
                </a:solidFill>
              </a:rPr>
              <a:t>重要器官移植        </a:t>
            </a:r>
            <a:r>
              <a:rPr lang="en-US" altLang="zh-CN" b="1" dirty="0">
                <a:solidFill>
                  <a:srgbClr val="254061"/>
                </a:solidFill>
              </a:rPr>
              <a:t>﹡</a:t>
            </a:r>
            <a:r>
              <a:rPr lang="zh-CN" altLang="en-US" b="1" dirty="0">
                <a:solidFill>
                  <a:srgbClr val="254061"/>
                </a:solidFill>
              </a:rPr>
              <a:t>白血病</a:t>
            </a:r>
            <a:r>
              <a:rPr lang="en-US" altLang="zh-CN" b="1" dirty="0">
                <a:solidFill>
                  <a:srgbClr val="254061"/>
                </a:solidFill>
              </a:rPr>
              <a:t>                     </a:t>
            </a:r>
          </a:p>
          <a:p>
            <a:pPr eaLnBrk="1" hangingPunct="1">
              <a:spcBef>
                <a:spcPct val="20000"/>
              </a:spcBef>
            </a:pPr>
            <a:r>
              <a:rPr lang="en-US" altLang="zh-CN" b="1" dirty="0">
                <a:solidFill>
                  <a:srgbClr val="254061"/>
                </a:solidFill>
              </a:rPr>
              <a:t>      ﹡</a:t>
            </a:r>
            <a:r>
              <a:rPr lang="zh-CN" altLang="en-US" b="1" dirty="0">
                <a:solidFill>
                  <a:srgbClr val="254061"/>
                </a:solidFill>
              </a:rPr>
              <a:t>颅内原发肿瘤手术         </a:t>
            </a:r>
            <a:r>
              <a:rPr lang="en-US" altLang="zh-CN" b="1" dirty="0">
                <a:solidFill>
                  <a:srgbClr val="254061"/>
                </a:solidFill>
              </a:rPr>
              <a:t>﹡</a:t>
            </a:r>
            <a:r>
              <a:rPr lang="zh-CN" altLang="en-US" b="1" dirty="0">
                <a:solidFill>
                  <a:srgbClr val="254061"/>
                </a:solidFill>
              </a:rPr>
              <a:t>严重烧、烫伤 </a:t>
            </a:r>
            <a:r>
              <a:rPr lang="en-US" altLang="zh-CN" b="1" dirty="0">
                <a:solidFill>
                  <a:srgbClr val="254061"/>
                </a:solidFill>
              </a:rPr>
              <a:t>       ﹡</a:t>
            </a:r>
            <a:r>
              <a:rPr lang="zh-CN" altLang="en-US" b="1" dirty="0">
                <a:solidFill>
                  <a:srgbClr val="254061"/>
                </a:solidFill>
              </a:rPr>
              <a:t>截瘫</a:t>
            </a:r>
            <a:endParaRPr lang="en-US" altLang="zh-CN" b="1" dirty="0">
              <a:solidFill>
                <a:srgbClr val="254061"/>
              </a:solidFill>
            </a:endParaRPr>
          </a:p>
          <a:p>
            <a:pPr eaLnBrk="1" hangingPunct="1">
              <a:spcBef>
                <a:spcPct val="20000"/>
              </a:spcBef>
            </a:pPr>
            <a:r>
              <a:rPr lang="en-US" altLang="zh-CN" b="1" dirty="0">
                <a:solidFill>
                  <a:srgbClr val="254061"/>
                </a:solidFill>
              </a:rPr>
              <a:t>      ﹡</a:t>
            </a:r>
            <a:r>
              <a:rPr lang="zh-CN" altLang="en-US" b="1" dirty="0">
                <a:solidFill>
                  <a:srgbClr val="254061"/>
                </a:solidFill>
              </a:rPr>
              <a:t>肢体缺失                      </a:t>
            </a:r>
            <a:r>
              <a:rPr lang="en-US" altLang="zh-CN" b="1" dirty="0">
                <a:solidFill>
                  <a:srgbClr val="254061"/>
                </a:solidFill>
              </a:rPr>
              <a:t>﹡</a:t>
            </a:r>
            <a:r>
              <a:rPr lang="zh-CN" altLang="en-US" b="1" dirty="0">
                <a:solidFill>
                  <a:srgbClr val="254061"/>
                </a:solidFill>
              </a:rPr>
              <a:t>严重运动神经元病 </a:t>
            </a:r>
            <a:r>
              <a:rPr lang="en-US" altLang="zh-CN" b="1" dirty="0">
                <a:solidFill>
                  <a:srgbClr val="254061"/>
                </a:solidFill>
              </a:rPr>
              <a:t>﹡</a:t>
            </a:r>
            <a:r>
              <a:rPr lang="zh-CN" altLang="en-US" b="1" dirty="0">
                <a:solidFill>
                  <a:srgbClr val="254061"/>
                </a:solidFill>
              </a:rPr>
              <a:t>双目失明 </a:t>
            </a:r>
            <a:endParaRPr lang="en-US" altLang="zh-CN" b="1" dirty="0">
              <a:solidFill>
                <a:srgbClr val="254061"/>
              </a:solidFill>
            </a:endParaRPr>
          </a:p>
          <a:p>
            <a:pPr eaLnBrk="1" hangingPunct="1">
              <a:spcBef>
                <a:spcPct val="20000"/>
              </a:spcBef>
            </a:pPr>
            <a:r>
              <a:rPr lang="en-US" altLang="zh-CN" b="1" dirty="0">
                <a:solidFill>
                  <a:srgbClr val="254061"/>
                </a:solidFill>
              </a:rPr>
              <a:t>      ﹡</a:t>
            </a:r>
            <a:r>
              <a:rPr lang="zh-CN" altLang="en-US" b="1" dirty="0">
                <a:solidFill>
                  <a:srgbClr val="254061"/>
                </a:solidFill>
              </a:rPr>
              <a:t>语言能力丧失               </a:t>
            </a:r>
            <a:r>
              <a:rPr lang="en-US" altLang="zh-CN" b="1" dirty="0">
                <a:solidFill>
                  <a:srgbClr val="254061"/>
                </a:solidFill>
              </a:rPr>
              <a:t>﹡</a:t>
            </a:r>
            <a:r>
              <a:rPr lang="zh-CN" altLang="en-US" b="1" dirty="0">
                <a:solidFill>
                  <a:srgbClr val="254061"/>
                </a:solidFill>
              </a:rPr>
              <a:t>重症帕金森病        </a:t>
            </a:r>
            <a:r>
              <a:rPr lang="en-US" altLang="zh-CN" b="1" dirty="0">
                <a:solidFill>
                  <a:srgbClr val="254061"/>
                </a:solidFill>
              </a:rPr>
              <a:t>﹡</a:t>
            </a:r>
            <a:r>
              <a:rPr lang="zh-CN" altLang="en-US" b="1" dirty="0">
                <a:solidFill>
                  <a:srgbClr val="254061"/>
                </a:solidFill>
              </a:rPr>
              <a:t>严重阿尔茨海默病</a:t>
            </a:r>
            <a:endParaRPr lang="en-US" altLang="zh-CN" b="1" dirty="0">
              <a:solidFill>
                <a:srgbClr val="254061"/>
              </a:solidFill>
            </a:endParaRPr>
          </a:p>
          <a:p>
            <a:pPr eaLnBrk="1" hangingPunct="1">
              <a:spcBef>
                <a:spcPct val="20000"/>
              </a:spcBef>
            </a:pPr>
            <a:endParaRPr lang="en-US" altLang="zh-CN" b="1" dirty="0">
              <a:solidFill>
                <a:srgbClr val="FF0000"/>
              </a:solidFill>
            </a:endParaRPr>
          </a:p>
          <a:p>
            <a:pPr eaLnBrk="1" hangingPunct="1"/>
            <a:r>
              <a:rPr lang="en-US" altLang="zh-CN" b="1" dirty="0">
                <a:solidFill>
                  <a:srgbClr val="FF0000"/>
                </a:solidFill>
              </a:rPr>
              <a:t>      ﹡ </a:t>
            </a:r>
            <a:r>
              <a:rPr lang="zh-CN" altLang="en-US" b="1" dirty="0">
                <a:solidFill>
                  <a:srgbClr val="FF0000"/>
                </a:solidFill>
              </a:rPr>
              <a:t>心脏瓣膜移植术      </a:t>
            </a:r>
            <a:r>
              <a:rPr lang="en-US" altLang="zh-CN" b="1" dirty="0">
                <a:solidFill>
                  <a:srgbClr val="FF0000"/>
                </a:solidFill>
              </a:rPr>
              <a:t>﹡</a:t>
            </a:r>
            <a:r>
              <a:rPr lang="zh-CN" altLang="en-US" b="1" dirty="0">
                <a:solidFill>
                  <a:srgbClr val="FF0000"/>
                </a:solidFill>
              </a:rPr>
              <a:t>系统性红斑狼疮     </a:t>
            </a:r>
            <a:r>
              <a:rPr lang="en-US" altLang="zh-CN" b="1" dirty="0">
                <a:solidFill>
                  <a:srgbClr val="FF0000"/>
                </a:solidFill>
              </a:rPr>
              <a:t>﹡</a:t>
            </a:r>
            <a:r>
              <a:rPr lang="zh-CN" altLang="en-US" b="1" dirty="0">
                <a:solidFill>
                  <a:srgbClr val="FF0000"/>
                </a:solidFill>
              </a:rPr>
              <a:t> 急性或亚急性重症肝炎  </a:t>
            </a:r>
            <a:endParaRPr lang="en-US" altLang="zh-CN" b="1" dirty="0">
              <a:solidFill>
                <a:srgbClr val="FF0000"/>
              </a:solidFill>
            </a:endParaRPr>
          </a:p>
          <a:p>
            <a:pPr eaLnBrk="1" hangingPunct="1"/>
            <a:r>
              <a:rPr lang="zh-CN" altLang="en-US" b="1" dirty="0">
                <a:solidFill>
                  <a:srgbClr val="FF0000"/>
                </a:solidFill>
              </a:rPr>
              <a:t>      </a:t>
            </a:r>
            <a:r>
              <a:rPr lang="en-US" altLang="zh-CN" b="1" dirty="0">
                <a:solidFill>
                  <a:srgbClr val="FF0000"/>
                </a:solidFill>
              </a:rPr>
              <a:t>﹡</a:t>
            </a:r>
            <a:r>
              <a:rPr lang="zh-CN" altLang="en-US" b="1" dirty="0">
                <a:solidFill>
                  <a:srgbClr val="FF0000"/>
                </a:solidFill>
              </a:rPr>
              <a:t> 严重重症肌无力</a:t>
            </a:r>
            <a:r>
              <a:rPr lang="en-US" altLang="zh-CN" b="1" dirty="0">
                <a:solidFill>
                  <a:srgbClr val="FF0000"/>
                </a:solidFill>
              </a:rPr>
              <a:t>      ﹡</a:t>
            </a:r>
            <a:r>
              <a:rPr lang="zh-CN" altLang="en-US" b="1" dirty="0">
                <a:solidFill>
                  <a:srgbClr val="FF0000"/>
                </a:solidFill>
              </a:rPr>
              <a:t> 慢性肝功能衰竭失代偿期       </a:t>
            </a:r>
            <a:r>
              <a:rPr lang="en-US" altLang="zh-CN" b="1" dirty="0">
                <a:solidFill>
                  <a:srgbClr val="FF0000"/>
                </a:solidFill>
              </a:rPr>
              <a:t>﹡</a:t>
            </a:r>
            <a:r>
              <a:rPr lang="zh-CN" altLang="en-US" b="1" dirty="0">
                <a:solidFill>
                  <a:srgbClr val="FF0000"/>
                </a:solidFill>
              </a:rPr>
              <a:t>双耳失聪</a:t>
            </a:r>
            <a:r>
              <a:rPr lang="en-US" altLang="zh-CN" b="1" dirty="0">
                <a:solidFill>
                  <a:srgbClr val="FF0000"/>
                </a:solidFill>
              </a:rPr>
              <a:t> </a:t>
            </a:r>
          </a:p>
          <a:p>
            <a:pPr eaLnBrk="1" hangingPunct="1"/>
            <a:r>
              <a:rPr lang="en-US" altLang="zh-CN" b="1" dirty="0">
                <a:solidFill>
                  <a:srgbClr val="FF0000"/>
                </a:solidFill>
              </a:rPr>
              <a:t>      ﹡</a:t>
            </a:r>
            <a:r>
              <a:rPr lang="zh-CN" altLang="en-US" b="1" dirty="0">
                <a:solidFill>
                  <a:srgbClr val="FF0000"/>
                </a:solidFill>
              </a:rPr>
              <a:t> 严重多发性硬化症   </a:t>
            </a:r>
            <a:r>
              <a:rPr lang="en-US" altLang="zh-CN" b="1" dirty="0">
                <a:solidFill>
                  <a:srgbClr val="FF0000"/>
                </a:solidFill>
              </a:rPr>
              <a:t>﹡</a:t>
            </a:r>
            <a:r>
              <a:rPr lang="zh-CN" altLang="en-US" b="1" dirty="0">
                <a:solidFill>
                  <a:srgbClr val="FF0000"/>
                </a:solidFill>
              </a:rPr>
              <a:t>深度昏迷               </a:t>
            </a:r>
            <a:r>
              <a:rPr lang="en-US" altLang="zh-CN" b="1" dirty="0">
                <a:solidFill>
                  <a:srgbClr val="FF0000"/>
                </a:solidFill>
              </a:rPr>
              <a:t>﹡</a:t>
            </a:r>
            <a:r>
              <a:rPr lang="zh-CN" altLang="en-US" b="1" dirty="0">
                <a:solidFill>
                  <a:srgbClr val="FF0000"/>
                </a:solidFill>
              </a:rPr>
              <a:t>严重原发性肺动脉高压</a:t>
            </a:r>
            <a:endParaRPr lang="en-US" altLang="zh-CN" b="1" dirty="0">
              <a:solidFill>
                <a:srgbClr val="FF0000"/>
              </a:solidFill>
            </a:endParaRPr>
          </a:p>
          <a:p>
            <a:pPr eaLnBrk="1" hangingPunct="1"/>
            <a:r>
              <a:rPr lang="en-US" altLang="zh-CN" b="1" dirty="0">
                <a:solidFill>
                  <a:srgbClr val="FF0000"/>
                </a:solidFill>
              </a:rPr>
              <a:t>      ﹡</a:t>
            </a:r>
            <a:r>
              <a:rPr lang="zh-CN" altLang="en-US" b="1" dirty="0">
                <a:solidFill>
                  <a:srgbClr val="FF0000"/>
                </a:solidFill>
              </a:rPr>
              <a:t> 脑炎后遗症或脑膜炎后遗症</a:t>
            </a:r>
            <a:endParaRPr lang="en-US" altLang="zh-CN" b="1" dirty="0">
              <a:solidFill>
                <a:srgbClr val="FF0000"/>
              </a:solidFill>
            </a:endParaRPr>
          </a:p>
          <a:p>
            <a:pPr eaLnBrk="1" hangingPunct="1">
              <a:spcBef>
                <a:spcPct val="20000"/>
              </a:spcBef>
            </a:pPr>
            <a:endParaRPr lang="zh-CN" altLang="en-US" sz="1400" b="1" dirty="0">
              <a:solidFill>
                <a:srgbClr val="254061"/>
              </a:solidFill>
            </a:endParaRPr>
          </a:p>
          <a:p>
            <a:pPr eaLnBrk="1" hangingPunct="1">
              <a:spcBef>
                <a:spcPct val="20000"/>
              </a:spcBef>
            </a:pPr>
            <a:r>
              <a:rPr lang="zh-CN" altLang="en-US" sz="1400" dirty="0">
                <a:solidFill>
                  <a:srgbClr val="000066"/>
                </a:solidFill>
              </a:rPr>
              <a:t>  </a:t>
            </a:r>
            <a:endParaRPr lang="en-US" altLang="zh-CN" b="1" dirty="0">
              <a:solidFill>
                <a:srgbClr val="000066"/>
              </a:solidFill>
            </a:endParaRPr>
          </a:p>
          <a:p>
            <a:pPr eaLnBrk="1" hangingPunct="1">
              <a:spcBef>
                <a:spcPct val="20000"/>
              </a:spcBef>
            </a:pPr>
            <a:r>
              <a:rPr lang="zh-CN" altLang="en-US" b="1" dirty="0">
                <a:solidFill>
                  <a:srgbClr val="000066"/>
                </a:solidFill>
              </a:rPr>
              <a:t> </a:t>
            </a:r>
            <a:endParaRPr lang="en-US" altLang="zh-CN" sz="1400" dirty="0">
              <a:solidFill>
                <a:srgbClr val="000066"/>
              </a:solidFill>
            </a:endParaRPr>
          </a:p>
          <a:p>
            <a:pPr eaLnBrk="1" hangingPunct="1">
              <a:spcBef>
                <a:spcPct val="20000"/>
              </a:spcBef>
            </a:pPr>
            <a:endParaRPr lang="zh-CN" altLang="en-US" sz="1400" dirty="0">
              <a:solidFill>
                <a:srgbClr val="000066"/>
              </a:solidFill>
            </a:endParaRPr>
          </a:p>
          <a:p>
            <a:pPr eaLnBrk="1" hangingPunct="1">
              <a:spcBef>
                <a:spcPct val="20000"/>
              </a:spcBef>
            </a:pPr>
            <a:endParaRPr lang="zh-CN" altLang="en-US" sz="1600" dirty="0">
              <a:solidFill>
                <a:srgbClr val="000066"/>
              </a:solidFill>
              <a:latin typeface="楷体_GB2312" pitchFamily="49" charset="-122"/>
              <a:ea typeface="楷体_GB2312" pitchFamily="49" charset="-122"/>
            </a:endParaRPr>
          </a:p>
          <a:p>
            <a:pPr eaLnBrk="1" hangingPunct="1"/>
            <a:endParaRPr lang="en-US" altLang="zh-CN" dirty="0">
              <a:solidFill>
                <a:srgbClr val="000066"/>
              </a:solidFill>
              <a:latin typeface="楷体_GB2312" pitchFamily="49" charset="-122"/>
              <a:ea typeface="楷体_GB2312" pitchFamily="49" charset="-122"/>
            </a:endParaRPr>
          </a:p>
        </p:txBody>
      </p:sp>
      <p:pic>
        <p:nvPicPr>
          <p:cNvPr id="19461" name="Picture 42" descr="图片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TextBox 11"/>
          <p:cNvSpPr txBox="1">
            <a:spLocks noChangeArrowheads="1"/>
          </p:cNvSpPr>
          <p:nvPr/>
        </p:nvSpPr>
        <p:spPr bwMode="auto">
          <a:xfrm>
            <a:off x="3071813" y="5857875"/>
            <a:ext cx="57864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eaLnBrk="1" hangingPunct="1"/>
            <a:r>
              <a:rPr lang="en-US" altLang="zh-CN" sz="1200">
                <a:solidFill>
                  <a:srgbClr val="FF0000"/>
                </a:solidFill>
              </a:rPr>
              <a:t>  </a:t>
            </a:r>
            <a:endParaRPr lang="zh-CN" altLang="en-US" sz="1400">
              <a:solidFill>
                <a:srgbClr val="FF0000"/>
              </a:solidFill>
            </a:endParaRPr>
          </a:p>
        </p:txBody>
      </p:sp>
      <p:sp>
        <p:nvSpPr>
          <p:cNvPr id="19463" name="TextBox 1"/>
          <p:cNvSpPr txBox="1">
            <a:spLocks noChangeArrowheads="1"/>
          </p:cNvSpPr>
          <p:nvPr/>
        </p:nvSpPr>
        <p:spPr bwMode="auto">
          <a:xfrm>
            <a:off x="4071938" y="1285875"/>
            <a:ext cx="50720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eaLnBrk="1" hangingPunct="1"/>
            <a:r>
              <a:rPr lang="zh-CN" altLang="en-US" sz="1400" b="1">
                <a:solidFill>
                  <a:srgbClr val="254061"/>
                </a:solidFill>
              </a:rPr>
              <a:t> </a:t>
            </a:r>
            <a:endParaRPr lang="zh-CN" altLang="en-US">
              <a:solidFill>
                <a:srgbClr val="FF0000"/>
              </a:solidFill>
            </a:endParaRPr>
          </a:p>
        </p:txBody>
      </p:sp>
    </p:spTree>
    <p:extLst>
      <p:ext uri="{BB962C8B-B14F-4D97-AF65-F5344CB8AC3E}">
        <p14:creationId xmlns:p14="http://schemas.microsoft.com/office/powerpoint/2010/main" val="316209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82" descr="图片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Text Box 5"/>
          <p:cNvSpPr txBox="1">
            <a:spLocks noChangeArrowheads="1"/>
          </p:cNvSpPr>
          <p:nvPr/>
        </p:nvSpPr>
        <p:spPr bwMode="auto">
          <a:xfrm>
            <a:off x="900113" y="3068638"/>
            <a:ext cx="74882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eaLnBrk="1" hangingPunct="1"/>
            <a:endParaRPr lang="zh-CN" altLang="en-US"/>
          </a:p>
        </p:txBody>
      </p:sp>
      <p:sp>
        <p:nvSpPr>
          <p:cNvPr id="20484" name="TextBox 3"/>
          <p:cNvSpPr txBox="1">
            <a:spLocks noChangeArrowheads="1"/>
          </p:cNvSpPr>
          <p:nvPr/>
        </p:nvSpPr>
        <p:spPr bwMode="auto">
          <a:xfrm>
            <a:off x="214313" y="1714500"/>
            <a:ext cx="89296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eaLnBrk="1" hangingPunct="1"/>
            <a:r>
              <a:rPr lang="zh-CN" altLang="en-US" sz="7200" b="1">
                <a:solidFill>
                  <a:schemeClr val="hlink"/>
                </a:solidFill>
              </a:rPr>
              <a:t>         </a:t>
            </a:r>
            <a:endParaRPr lang="zh-CN" altLang="en-US" sz="6600" b="1">
              <a:solidFill>
                <a:schemeClr val="hlink"/>
              </a:solidFill>
            </a:endParaRPr>
          </a:p>
        </p:txBody>
      </p:sp>
      <p:graphicFrame>
        <p:nvGraphicFramePr>
          <p:cNvPr id="34821" name="Group 5"/>
          <p:cNvGraphicFramePr>
            <a:graphicFrameLocks noGrp="1"/>
          </p:cNvGraphicFramePr>
          <p:nvPr/>
        </p:nvGraphicFramePr>
        <p:xfrm>
          <a:off x="0" y="1357313"/>
          <a:ext cx="9144000" cy="4200528"/>
        </p:xfrm>
        <a:graphic>
          <a:graphicData uri="http://schemas.openxmlformats.org/drawingml/2006/table">
            <a:tbl>
              <a:tblPr/>
              <a:tblGrid>
                <a:gridCol w="928688">
                  <a:extLst>
                    <a:ext uri="{9D8B030D-6E8A-4147-A177-3AD203B41FA5}">
                      <a16:colId xmlns:a16="http://schemas.microsoft.com/office/drawing/2014/main" val="20000"/>
                    </a:ext>
                  </a:extLst>
                </a:gridCol>
                <a:gridCol w="1247775">
                  <a:extLst>
                    <a:ext uri="{9D8B030D-6E8A-4147-A177-3AD203B41FA5}">
                      <a16:colId xmlns:a16="http://schemas.microsoft.com/office/drawing/2014/main" val="20001"/>
                    </a:ext>
                  </a:extLst>
                </a:gridCol>
                <a:gridCol w="1038225">
                  <a:extLst>
                    <a:ext uri="{9D8B030D-6E8A-4147-A177-3AD203B41FA5}">
                      <a16:colId xmlns:a16="http://schemas.microsoft.com/office/drawing/2014/main" val="20002"/>
                    </a:ext>
                  </a:extLst>
                </a:gridCol>
                <a:gridCol w="1284287">
                  <a:extLst>
                    <a:ext uri="{9D8B030D-6E8A-4147-A177-3AD203B41FA5}">
                      <a16:colId xmlns:a16="http://schemas.microsoft.com/office/drawing/2014/main" val="20003"/>
                    </a:ext>
                  </a:extLst>
                </a:gridCol>
                <a:gridCol w="798513">
                  <a:extLst>
                    <a:ext uri="{9D8B030D-6E8A-4147-A177-3AD203B41FA5}">
                      <a16:colId xmlns:a16="http://schemas.microsoft.com/office/drawing/2014/main" val="20004"/>
                    </a:ext>
                  </a:extLst>
                </a:gridCol>
                <a:gridCol w="942975">
                  <a:extLst>
                    <a:ext uri="{9D8B030D-6E8A-4147-A177-3AD203B41FA5}">
                      <a16:colId xmlns:a16="http://schemas.microsoft.com/office/drawing/2014/main" val="20005"/>
                    </a:ext>
                  </a:extLst>
                </a:gridCol>
                <a:gridCol w="944562">
                  <a:extLst>
                    <a:ext uri="{9D8B030D-6E8A-4147-A177-3AD203B41FA5}">
                      <a16:colId xmlns:a16="http://schemas.microsoft.com/office/drawing/2014/main" val="20006"/>
                    </a:ext>
                  </a:extLst>
                </a:gridCol>
                <a:gridCol w="942975">
                  <a:extLst>
                    <a:ext uri="{9D8B030D-6E8A-4147-A177-3AD203B41FA5}">
                      <a16:colId xmlns:a16="http://schemas.microsoft.com/office/drawing/2014/main" val="20007"/>
                    </a:ext>
                  </a:extLst>
                </a:gridCol>
                <a:gridCol w="1016000">
                  <a:extLst>
                    <a:ext uri="{9D8B030D-6E8A-4147-A177-3AD203B41FA5}">
                      <a16:colId xmlns:a16="http://schemas.microsoft.com/office/drawing/2014/main" val="20008"/>
                    </a:ext>
                  </a:extLst>
                </a:gridCol>
              </a:tblGrid>
              <a:tr h="600075">
                <a:tc>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zh-CN" sz="1800" b="1"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保障期</a:t>
                      </a:r>
                      <a:endParaRPr kumimoji="0" lang="zh-CN" sz="2800" b="1"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0000" marR="120000" marT="35100" marB="351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zh-CN" altLang="en-US" sz="1800" b="1"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会费</a:t>
                      </a:r>
                      <a:endParaRPr kumimoji="0" lang="en-US" sz="2800" b="1"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0000" marR="120000" marT="35100" marB="351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gridSpan="7">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zh-CN" altLang="en-US" sz="1800" b="1"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保  障  待  遇 </a:t>
                      </a:r>
                      <a:r>
                        <a:rPr kumimoji="0" lang="en-US" sz="1800" b="1"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a:t>
                      </a:r>
                      <a:r>
                        <a:rPr kumimoji="0" lang="zh-CN" altLang="en-US" sz="1800" b="1"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元</a:t>
                      </a:r>
                      <a:r>
                        <a:rPr kumimoji="0" lang="en-US" sz="1800" b="1"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a:t>
                      </a:r>
                      <a:endParaRPr kumimoji="0" lang="en-US" sz="2800" b="1"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411163">
                <a:tc rowSpan="7">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zh-CN" alt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一年</a:t>
                      </a:r>
                      <a:endParaRPr kumimoji="0" lang="zh-CN" altLang="en-US" sz="2800" b="0"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4"/>
                      <a:srcRect/>
                      <a:tile tx="0" ty="0" sx="100000" sy="100000" flip="none" algn="tl"/>
                    </a:blipFill>
                  </a:tcPr>
                </a:tc>
                <a:tc rowSpan="7">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40</a:t>
                      </a:r>
                      <a:r>
                        <a:rPr kumimoji="0" lang="zh-CN" alt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元</a:t>
                      </a:r>
                      <a:endParaRPr kumimoji="0" 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endParaRPr>
                    </a:p>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en-US" sz="16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a:t>
                      </a:r>
                      <a:r>
                        <a:rPr kumimoji="0" lang="zh-CN" altLang="en-US" sz="16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最多四份</a:t>
                      </a:r>
                      <a:r>
                        <a:rPr kumimoji="0" lang="en-US" sz="16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a:t>
                      </a:r>
                      <a:endParaRPr kumimoji="0" lang="zh-CN" alt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endParaRPr>
                    </a:p>
                    <a:p>
                      <a:pPr marL="0" marR="0" lvl="0" indent="0" algn="ctr" defTabSz="0" rtl="0" eaLnBrk="1" fontAlgn="ctr" latinLnBrk="0" hangingPunct="1">
                        <a:lnSpc>
                          <a:spcPct val="100000"/>
                        </a:lnSpc>
                        <a:spcBef>
                          <a:spcPct val="0"/>
                        </a:spcBef>
                        <a:spcAft>
                          <a:spcPct val="0"/>
                        </a:spcAft>
                        <a:buClrTx/>
                        <a:buSzTx/>
                        <a:buFont typeface="Arial" pitchFamily="34" charset="0"/>
                        <a:buNone/>
                        <a:tabLst/>
                      </a:pPr>
                      <a:endParaRPr kumimoji="0" lang="zh-CN" altLang="en-US" sz="2800" b="0"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4"/>
                      <a:srcRect/>
                      <a:tile tx="0" ty="0" sx="100000" sy="100000" flip="none" algn="tl"/>
                    </a:blipFill>
                  </a:tcPr>
                </a:tc>
                <a:tc>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zh-CN"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免责期</a:t>
                      </a:r>
                      <a:endParaRPr kumimoji="0" lang="zh-CN" sz="2800" b="0"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6">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  30</a:t>
                      </a:r>
                      <a:r>
                        <a:rPr kumimoji="0" lang="zh-CN" alt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天（含）</a:t>
                      </a:r>
                      <a:endParaRPr kumimoji="0" lang="zh-CN" altLang="en-US" sz="2800" b="0"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1"/>
                  </a:ext>
                </a:extLst>
              </a:tr>
              <a:tr h="617538">
                <a:tc vMerge="1">
                  <a:txBody>
                    <a:bodyPr/>
                    <a:lstStyle/>
                    <a:p>
                      <a:endParaRPr lang="zh-CN" altLang="en-US"/>
                    </a:p>
                  </a:txBody>
                  <a:tcPr/>
                </a:tc>
                <a:tc vMerge="1">
                  <a:txBody>
                    <a:bodyPr/>
                    <a:lstStyle/>
                    <a:p>
                      <a:endParaRPr lang="zh-CN" altLang="en-US"/>
                    </a:p>
                  </a:txBody>
                  <a:tcPr/>
                </a:tc>
                <a:tc>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zh-CN"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减责期</a:t>
                      </a:r>
                      <a:endParaRPr kumimoji="0" lang="zh-CN" sz="2800" b="0"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smtClean="0">
                          <a:ln>
                            <a:noFill/>
                          </a:ln>
                          <a:solidFill>
                            <a:srgbClr val="FF0000"/>
                          </a:solidFill>
                          <a:effectLst/>
                          <a:latin typeface="微软雅黑" pitchFamily="34" charset="-122"/>
                          <a:ea typeface="微软雅黑" pitchFamily="34" charset="-122"/>
                          <a:sym typeface="Calibri" pitchFamily="34" charset="0"/>
                        </a:rPr>
                        <a:t>31--60</a:t>
                      </a:r>
                      <a:r>
                        <a:rPr kumimoji="0" lang="zh-CN" altLang="en-US" sz="1800" b="0" i="0" u="none" strike="noStrike" cap="none" normalizeH="0" baseline="0" smtClean="0">
                          <a:ln>
                            <a:noFill/>
                          </a:ln>
                          <a:solidFill>
                            <a:srgbClr val="FF0000"/>
                          </a:solidFill>
                          <a:effectLst/>
                          <a:latin typeface="微软雅黑" pitchFamily="34" charset="-122"/>
                          <a:ea typeface="微软雅黑" pitchFamily="34" charset="-122"/>
                          <a:sym typeface="Calibri" pitchFamily="34" charset="0"/>
                        </a:rPr>
                        <a:t>天（含）</a:t>
                      </a:r>
                      <a:endParaRPr kumimoji="0" lang="zh-CN" altLang="en-US" sz="2800" b="0" i="0" u="none" strike="noStrike" cap="none" normalizeH="0" baseline="0" smtClean="0">
                        <a:ln>
                          <a:noFill/>
                        </a:ln>
                        <a:solidFill>
                          <a:srgbClr val="FF0000"/>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0" rtl="0" eaLnBrk="1" fontAlgn="ctr" latinLnBrk="0" hangingPunct="1">
                        <a:lnSpc>
                          <a:spcPct val="100000"/>
                        </a:lnSpc>
                        <a:spcBef>
                          <a:spcPct val="0"/>
                        </a:spcBef>
                        <a:spcAft>
                          <a:spcPct val="0"/>
                        </a:spcAft>
                        <a:buClrTx/>
                        <a:buSzTx/>
                        <a:buFont typeface="Arial" pitchFamily="34" charset="0"/>
                        <a:buNone/>
                        <a:tabLst/>
                      </a:pPr>
                      <a:r>
                        <a:rPr kumimoji="0" lang="zh-CN"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慰问金</a:t>
                      </a:r>
                      <a:endParaRPr kumimoji="0" lang="zh-CN" sz="2800" b="0"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0" rtl="0" eaLnBrk="1" fontAlgn="ctr"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500/1</a:t>
                      </a:r>
                      <a:r>
                        <a:rPr kumimoji="0" lang="zh-CN" alt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份</a:t>
                      </a:r>
                      <a:endParaRPr kumimoji="0" lang="zh-CN" altLang="en-US" sz="2800" b="0"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0" rtl="0" eaLnBrk="1" fontAlgn="ctr"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1000/2</a:t>
                      </a:r>
                      <a:r>
                        <a:rPr kumimoji="0" lang="zh-CN" alt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份</a:t>
                      </a:r>
                      <a:endParaRPr kumimoji="0" lang="zh-CN" altLang="en-US" sz="2800" b="0"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0" rtl="0" eaLnBrk="1" fontAlgn="ctr"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1500/3</a:t>
                      </a:r>
                      <a:r>
                        <a:rPr kumimoji="0" lang="zh-CN" alt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份</a:t>
                      </a:r>
                      <a:endParaRPr kumimoji="0" lang="zh-CN" altLang="en-US" sz="2800" b="0"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0" rtl="0" eaLnBrk="1" fontAlgn="ctr"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2000/4</a:t>
                      </a:r>
                      <a:r>
                        <a:rPr kumimoji="0" lang="zh-CN" alt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份</a:t>
                      </a:r>
                      <a:endParaRPr kumimoji="0" lang="zh-CN" altLang="en-US" sz="2800" b="0"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42938">
                <a:tc vMerge="1">
                  <a:txBody>
                    <a:bodyPr/>
                    <a:lstStyle/>
                    <a:p>
                      <a:endParaRPr lang="zh-CN" altLang="en-US"/>
                    </a:p>
                  </a:txBody>
                  <a:tcPr/>
                </a:tc>
                <a:tc vMerge="1">
                  <a:txBody>
                    <a:bodyPr/>
                    <a:lstStyle/>
                    <a:p>
                      <a:endParaRPr lang="zh-CN" altLang="en-US"/>
                    </a:p>
                  </a:txBody>
                  <a:tcPr/>
                </a:tc>
                <a:tc rowSpan="5">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zh-CN"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责任期</a:t>
                      </a:r>
                      <a:endParaRPr kumimoji="0" lang="zh-CN" sz="2800" b="0"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5">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smtClean="0">
                          <a:ln>
                            <a:noFill/>
                          </a:ln>
                          <a:solidFill>
                            <a:srgbClr val="FF0000"/>
                          </a:solidFill>
                          <a:effectLst/>
                          <a:latin typeface="微软雅黑" pitchFamily="34" charset="-122"/>
                          <a:ea typeface="微软雅黑" pitchFamily="34" charset="-122"/>
                          <a:sym typeface="Calibri" pitchFamily="34" charset="0"/>
                        </a:rPr>
                        <a:t>60</a:t>
                      </a:r>
                      <a:r>
                        <a:rPr kumimoji="0" lang="zh-CN" altLang="en-US" sz="1800" b="0" i="0" u="none" strike="noStrike" cap="none" normalizeH="0" baseline="0" smtClean="0">
                          <a:ln>
                            <a:noFill/>
                          </a:ln>
                          <a:solidFill>
                            <a:srgbClr val="FF0000"/>
                          </a:solidFill>
                          <a:effectLst/>
                          <a:latin typeface="微软雅黑" pitchFamily="34" charset="-122"/>
                          <a:ea typeface="微软雅黑" pitchFamily="34" charset="-122"/>
                          <a:sym typeface="Calibri" pitchFamily="34" charset="0"/>
                        </a:rPr>
                        <a:t>天后</a:t>
                      </a:r>
                      <a:endParaRPr kumimoji="0" lang="zh-CN" altLang="en-US" sz="2800" b="0" i="0" u="none" strike="noStrike" cap="none" normalizeH="0" baseline="0" smtClean="0">
                        <a:ln>
                          <a:noFill/>
                        </a:ln>
                        <a:solidFill>
                          <a:srgbClr val="FF0000"/>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zh-CN" alt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会费</a:t>
                      </a:r>
                      <a:r>
                        <a:rPr kumimoji="0" 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a:t>
                      </a:r>
                      <a:r>
                        <a:rPr kumimoji="0" lang="zh-CN" alt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份数</a:t>
                      </a:r>
                      <a:endParaRPr kumimoji="0" lang="zh-CN" altLang="en-US" sz="2800" b="0"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gridSpan="2">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zh-CN" sz="1800" b="0" i="0" u="none" strike="noStrike" cap="none" normalizeH="0" baseline="0" smtClean="0">
                          <a:ln>
                            <a:noFill/>
                          </a:ln>
                          <a:solidFill>
                            <a:srgbClr val="FF0000"/>
                          </a:solidFill>
                          <a:effectLst/>
                          <a:latin typeface="微软雅黑" pitchFamily="34" charset="-122"/>
                          <a:ea typeface="微软雅黑" pitchFamily="34" charset="-122"/>
                          <a:sym typeface="Calibri" pitchFamily="34" charset="0"/>
                        </a:rPr>
                        <a:t>互助金</a:t>
                      </a:r>
                      <a:endParaRPr kumimoji="0" lang="zh-CN" sz="2800" b="0" i="0" u="none" strike="noStrike" cap="none" normalizeH="0" baseline="0" smtClean="0">
                        <a:ln>
                          <a:noFill/>
                        </a:ln>
                        <a:solidFill>
                          <a:srgbClr val="FF0000"/>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extLst>
                  <a:ext uri="{0D108BD9-81ED-4DB2-BD59-A6C34878D82A}">
                    <a16:rowId xmlns:a16="http://schemas.microsoft.com/office/drawing/2014/main" val="10003"/>
                  </a:ext>
                </a:extLst>
              </a:tr>
              <a:tr h="554038">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gridSpan="3">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40</a:t>
                      </a:r>
                      <a:r>
                        <a:rPr kumimoji="0" lang="zh-CN" alt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元（一份）</a:t>
                      </a:r>
                      <a:endParaRPr kumimoji="0" lang="zh-CN" altLang="en-US" sz="2800" b="0"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gridSpan="2">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smtClean="0">
                          <a:ln>
                            <a:noFill/>
                          </a:ln>
                          <a:solidFill>
                            <a:srgbClr val="FF0000"/>
                          </a:solidFill>
                          <a:effectLst/>
                          <a:latin typeface="微软雅黑" pitchFamily="34" charset="-122"/>
                          <a:ea typeface="微软雅黑" pitchFamily="34" charset="-122"/>
                          <a:sym typeface="Calibri" pitchFamily="34" charset="0"/>
                        </a:rPr>
                        <a:t>10000</a:t>
                      </a:r>
                      <a:r>
                        <a:rPr kumimoji="0" lang="zh-CN" altLang="en-US" sz="1800" b="0" i="0" u="none" strike="noStrike" cap="none" normalizeH="0" baseline="0" smtClean="0">
                          <a:ln>
                            <a:noFill/>
                          </a:ln>
                          <a:solidFill>
                            <a:srgbClr val="FF0000"/>
                          </a:solidFill>
                          <a:effectLst/>
                          <a:latin typeface="微软雅黑" pitchFamily="34" charset="-122"/>
                          <a:ea typeface="微软雅黑" pitchFamily="34" charset="-122"/>
                          <a:sym typeface="Calibri" pitchFamily="34" charset="0"/>
                        </a:rPr>
                        <a:t>元</a:t>
                      </a:r>
                      <a:endParaRPr kumimoji="0" lang="zh-CN" altLang="en-US" sz="2800" b="0" i="0" u="none" strike="noStrike" cap="none" normalizeH="0" baseline="0" smtClean="0">
                        <a:ln>
                          <a:noFill/>
                        </a:ln>
                        <a:solidFill>
                          <a:srgbClr val="FF0000"/>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extLst>
                  <a:ext uri="{0D108BD9-81ED-4DB2-BD59-A6C34878D82A}">
                    <a16:rowId xmlns:a16="http://schemas.microsoft.com/office/drawing/2014/main" val="10004"/>
                  </a:ext>
                </a:extLst>
              </a:tr>
              <a:tr h="55245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gridSpan="3">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80</a:t>
                      </a:r>
                      <a:r>
                        <a:rPr kumimoji="0" lang="zh-CN" alt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元（二份）</a:t>
                      </a:r>
                      <a:endParaRPr kumimoji="0" lang="zh-CN" altLang="en-US" sz="2800" b="0"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gridSpan="2">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smtClean="0">
                          <a:ln>
                            <a:noFill/>
                          </a:ln>
                          <a:solidFill>
                            <a:srgbClr val="FF0000"/>
                          </a:solidFill>
                          <a:effectLst/>
                          <a:latin typeface="微软雅黑" pitchFamily="34" charset="-122"/>
                          <a:ea typeface="微软雅黑" pitchFamily="34" charset="-122"/>
                          <a:sym typeface="Calibri" pitchFamily="34" charset="0"/>
                        </a:rPr>
                        <a:t>20000</a:t>
                      </a:r>
                      <a:r>
                        <a:rPr kumimoji="0" lang="zh-CN" altLang="en-US" sz="1800" b="0" i="0" u="none" strike="noStrike" cap="none" normalizeH="0" baseline="0" smtClean="0">
                          <a:ln>
                            <a:noFill/>
                          </a:ln>
                          <a:solidFill>
                            <a:srgbClr val="FF0000"/>
                          </a:solidFill>
                          <a:effectLst/>
                          <a:latin typeface="微软雅黑" pitchFamily="34" charset="-122"/>
                          <a:ea typeface="微软雅黑" pitchFamily="34" charset="-122"/>
                          <a:sym typeface="Calibri" pitchFamily="34" charset="0"/>
                        </a:rPr>
                        <a:t>元</a:t>
                      </a:r>
                      <a:endParaRPr kumimoji="0" lang="zh-CN" altLang="en-US" sz="2800" b="0" i="0" u="none" strike="noStrike" cap="none" normalizeH="0" baseline="0" smtClean="0">
                        <a:ln>
                          <a:noFill/>
                        </a:ln>
                        <a:solidFill>
                          <a:srgbClr val="FF0000"/>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extLst>
                  <a:ext uri="{0D108BD9-81ED-4DB2-BD59-A6C34878D82A}">
                    <a16:rowId xmlns:a16="http://schemas.microsoft.com/office/drawing/2014/main" val="10005"/>
                  </a:ext>
                </a:extLst>
              </a:tr>
              <a:tr h="411163">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gridSpan="3">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120</a:t>
                      </a:r>
                      <a:r>
                        <a:rPr kumimoji="0" lang="zh-CN" alt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元（三份）</a:t>
                      </a:r>
                      <a:endParaRPr kumimoji="0" lang="zh-CN" altLang="en-US" sz="2800" b="0"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gridSpan="2">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smtClean="0">
                          <a:ln>
                            <a:noFill/>
                          </a:ln>
                          <a:solidFill>
                            <a:srgbClr val="FF0000"/>
                          </a:solidFill>
                          <a:effectLst/>
                          <a:latin typeface="微软雅黑" pitchFamily="34" charset="-122"/>
                          <a:ea typeface="微软雅黑" pitchFamily="34" charset="-122"/>
                          <a:sym typeface="Calibri" pitchFamily="34" charset="0"/>
                        </a:rPr>
                        <a:t>30000</a:t>
                      </a:r>
                      <a:r>
                        <a:rPr kumimoji="0" lang="zh-CN" altLang="en-US" sz="1800" b="0" i="0" u="none" strike="noStrike" cap="none" normalizeH="0" baseline="0" smtClean="0">
                          <a:ln>
                            <a:noFill/>
                          </a:ln>
                          <a:solidFill>
                            <a:srgbClr val="FF0000"/>
                          </a:solidFill>
                          <a:effectLst/>
                          <a:latin typeface="微软雅黑" pitchFamily="34" charset="-122"/>
                          <a:ea typeface="微软雅黑" pitchFamily="34" charset="-122"/>
                          <a:sym typeface="Calibri" pitchFamily="34" charset="0"/>
                        </a:rPr>
                        <a:t>元</a:t>
                      </a:r>
                      <a:endParaRPr kumimoji="0" lang="zh-CN" altLang="en-US" sz="2800" b="0" i="0" u="none" strike="noStrike" cap="none" normalizeH="0" baseline="0" smtClean="0">
                        <a:ln>
                          <a:noFill/>
                        </a:ln>
                        <a:solidFill>
                          <a:srgbClr val="FF0000"/>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extLst>
                  <a:ext uri="{0D108BD9-81ED-4DB2-BD59-A6C34878D82A}">
                    <a16:rowId xmlns:a16="http://schemas.microsoft.com/office/drawing/2014/main" val="10006"/>
                  </a:ext>
                </a:extLst>
              </a:tr>
              <a:tr h="411163">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gridSpan="3">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160</a:t>
                      </a:r>
                      <a:r>
                        <a:rPr kumimoji="0" lang="zh-CN" altLang="en-US" sz="1800" b="0" i="0" u="none" strike="noStrike" cap="none" normalizeH="0" baseline="0" smtClean="0">
                          <a:ln>
                            <a:noFill/>
                          </a:ln>
                          <a:solidFill>
                            <a:srgbClr val="0066CC"/>
                          </a:solidFill>
                          <a:effectLst/>
                          <a:latin typeface="微软雅黑" pitchFamily="34" charset="-122"/>
                          <a:ea typeface="微软雅黑" pitchFamily="34" charset="-122"/>
                          <a:sym typeface="Calibri" pitchFamily="34" charset="0"/>
                        </a:rPr>
                        <a:t>元（四份）</a:t>
                      </a:r>
                      <a:endParaRPr kumimoji="0" lang="zh-CN" altLang="en-US" sz="2800" b="0" i="0" u="none" strike="noStrike" cap="none" normalizeH="0" baseline="0" smtClean="0">
                        <a:ln>
                          <a:noFill/>
                        </a:ln>
                        <a:solidFill>
                          <a:srgbClr val="0066CC"/>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gridSpan="2">
                  <a:txBody>
                    <a:bodyPr/>
                    <a:lstStyle/>
                    <a:p>
                      <a:pPr marL="0" marR="0" lvl="0" indent="0" algn="ctr" defTabSz="0" rtl="0" eaLnBrk="1" fontAlgn="ctr" latinLnBrk="0" hangingPunct="1">
                        <a:lnSpc>
                          <a:spcPct val="100000"/>
                        </a:lnSpc>
                        <a:spcBef>
                          <a:spcPct val="0"/>
                        </a:spcBef>
                        <a:spcAft>
                          <a:spcPct val="0"/>
                        </a:spcAft>
                        <a:buClrTx/>
                        <a:buSzTx/>
                        <a:buFont typeface="Arial" pitchFamily="34" charset="0"/>
                        <a:buNone/>
                        <a:tabLst/>
                      </a:pPr>
                      <a:r>
                        <a:rPr kumimoji="0" lang="en-US" sz="1800" b="0" i="0" u="none" strike="noStrike" cap="none" normalizeH="0" baseline="0" smtClean="0">
                          <a:ln>
                            <a:noFill/>
                          </a:ln>
                          <a:solidFill>
                            <a:srgbClr val="FF0000"/>
                          </a:solidFill>
                          <a:effectLst/>
                          <a:latin typeface="微软雅黑" pitchFamily="34" charset="-122"/>
                          <a:ea typeface="微软雅黑" pitchFamily="34" charset="-122"/>
                          <a:sym typeface="Calibri" pitchFamily="34" charset="0"/>
                        </a:rPr>
                        <a:t>40000</a:t>
                      </a:r>
                      <a:r>
                        <a:rPr kumimoji="0" lang="zh-CN" altLang="en-US" sz="1800" b="0" i="0" u="none" strike="noStrike" cap="none" normalizeH="0" baseline="0" smtClean="0">
                          <a:ln>
                            <a:noFill/>
                          </a:ln>
                          <a:solidFill>
                            <a:srgbClr val="FF0000"/>
                          </a:solidFill>
                          <a:effectLst/>
                          <a:latin typeface="微软雅黑" pitchFamily="34" charset="-122"/>
                          <a:ea typeface="微软雅黑" pitchFamily="34" charset="-122"/>
                          <a:sym typeface="Calibri" pitchFamily="34" charset="0"/>
                        </a:rPr>
                        <a:t>元</a:t>
                      </a:r>
                      <a:endParaRPr kumimoji="0" lang="zh-CN" altLang="en-US" sz="2800" b="0" i="0" u="none" strike="noStrike" cap="none" normalizeH="0" baseline="0" smtClean="0">
                        <a:ln>
                          <a:noFill/>
                        </a:ln>
                        <a:solidFill>
                          <a:srgbClr val="FF0000"/>
                        </a:solidFill>
                        <a:effectLst/>
                        <a:latin typeface="Calibri" pitchFamily="34" charset="0"/>
                        <a:ea typeface="宋体" pitchFamily="2" charset="-122"/>
                        <a:sym typeface="Calibri" pitchFamily="34" charset="0"/>
                      </a:endParaRP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extLst>
                  <a:ext uri="{0D108BD9-81ED-4DB2-BD59-A6C34878D82A}">
                    <a16:rowId xmlns:a16="http://schemas.microsoft.com/office/drawing/2014/main" val="10007"/>
                  </a:ext>
                </a:extLst>
              </a:tr>
            </a:tbl>
          </a:graphicData>
        </a:graphic>
      </p:graphicFrame>
      <p:sp>
        <p:nvSpPr>
          <p:cNvPr id="20531" name="TextBox 13"/>
          <p:cNvSpPr txBox="1">
            <a:spLocks noChangeArrowheads="1"/>
          </p:cNvSpPr>
          <p:nvPr/>
        </p:nvSpPr>
        <p:spPr bwMode="auto">
          <a:xfrm>
            <a:off x="214313" y="5857875"/>
            <a:ext cx="82153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eaLnBrk="1" hangingPunct="1"/>
            <a:r>
              <a:rPr lang="zh-CN" altLang="en-US" sz="1400" b="1">
                <a:solidFill>
                  <a:srgbClr val="FF0000"/>
                </a:solidFill>
              </a:rPr>
              <a:t> </a:t>
            </a:r>
            <a:r>
              <a:rPr lang="zh-CN" altLang="en-US" b="1">
                <a:solidFill>
                  <a:srgbClr val="FF0000"/>
                </a:solidFill>
              </a:rPr>
              <a:t>确诊患有原位癌的给予慰问金</a:t>
            </a:r>
            <a:r>
              <a:rPr lang="en-US" altLang="zh-CN" b="1">
                <a:solidFill>
                  <a:srgbClr val="FF0000"/>
                </a:solidFill>
              </a:rPr>
              <a:t>2000</a:t>
            </a:r>
            <a:r>
              <a:rPr lang="zh-CN" altLang="en-US" b="1">
                <a:solidFill>
                  <a:srgbClr val="FF0000"/>
                </a:solidFill>
              </a:rPr>
              <a:t>元（份）</a:t>
            </a:r>
          </a:p>
        </p:txBody>
      </p:sp>
      <p:sp>
        <p:nvSpPr>
          <p:cNvPr id="20532" name="五角星 6"/>
          <p:cNvSpPr>
            <a:spLocks noChangeArrowheads="1"/>
          </p:cNvSpPr>
          <p:nvPr/>
        </p:nvSpPr>
        <p:spPr bwMode="auto">
          <a:xfrm>
            <a:off x="0" y="5929313"/>
            <a:ext cx="285750" cy="214312"/>
          </a:xfrm>
          <a:custGeom>
            <a:avLst/>
            <a:gdLst>
              <a:gd name="T0" fmla="*/ 142875 w 285750"/>
              <a:gd name="T1" fmla="*/ 0 h 214312"/>
              <a:gd name="T2" fmla="*/ 0 w 285750"/>
              <a:gd name="T3" fmla="*/ 81860 h 214312"/>
              <a:gd name="T4" fmla="*/ 54573 w 285750"/>
              <a:gd name="T5" fmla="*/ 214311 h 214312"/>
              <a:gd name="T6" fmla="*/ 231177 w 285750"/>
              <a:gd name="T7" fmla="*/ 214311 h 214312"/>
              <a:gd name="T8" fmla="*/ 285750 w 285750"/>
              <a:gd name="T9" fmla="*/ 81860 h 214312"/>
              <a:gd name="T10" fmla="*/ 17694720 60000 65536"/>
              <a:gd name="T11" fmla="*/ 11796480 60000 65536"/>
              <a:gd name="T12" fmla="*/ 5898240 60000 65536"/>
              <a:gd name="T13" fmla="*/ 5898240 60000 65536"/>
              <a:gd name="T14" fmla="*/ 0 60000 65536"/>
              <a:gd name="T15" fmla="*/ 88303 w 285750"/>
              <a:gd name="T16" fmla="*/ 81860 h 214312"/>
              <a:gd name="T17" fmla="*/ 197447 w 285750"/>
              <a:gd name="T18" fmla="*/ 163719 h 214312"/>
            </a:gdLst>
            <a:ahLst/>
            <a:cxnLst>
              <a:cxn ang="T10">
                <a:pos x="T0" y="T1"/>
              </a:cxn>
              <a:cxn ang="T11">
                <a:pos x="T2" y="T3"/>
              </a:cxn>
              <a:cxn ang="T12">
                <a:pos x="T4" y="T5"/>
              </a:cxn>
              <a:cxn ang="T13">
                <a:pos x="T6" y="T7"/>
              </a:cxn>
              <a:cxn ang="T14">
                <a:pos x="T8" y="T9"/>
              </a:cxn>
            </a:cxnLst>
            <a:rect l="T15" t="T16" r="T17" b="T18"/>
            <a:pathLst>
              <a:path w="285750" h="214312">
                <a:moveTo>
                  <a:pt x="0" y="81860"/>
                </a:moveTo>
                <a:lnTo>
                  <a:pt x="109147" y="81860"/>
                </a:lnTo>
                <a:lnTo>
                  <a:pt x="142875" y="0"/>
                </a:lnTo>
                <a:lnTo>
                  <a:pt x="176603" y="81860"/>
                </a:lnTo>
                <a:lnTo>
                  <a:pt x="285750" y="81860"/>
                </a:lnTo>
                <a:lnTo>
                  <a:pt x="197447" y="132451"/>
                </a:lnTo>
                <a:lnTo>
                  <a:pt x="231177" y="214311"/>
                </a:lnTo>
                <a:lnTo>
                  <a:pt x="142875" y="163719"/>
                </a:lnTo>
                <a:lnTo>
                  <a:pt x="54573" y="214311"/>
                </a:lnTo>
                <a:lnTo>
                  <a:pt x="88303" y="132451"/>
                </a:lnTo>
                <a:close/>
              </a:path>
            </a:pathLst>
          </a:custGeom>
          <a:solidFill>
            <a:srgbClr val="FF0000"/>
          </a:solidFill>
          <a:ln w="9525">
            <a:solidFill>
              <a:schemeClr val="tx1"/>
            </a:solidFill>
            <a:miter lim="800000"/>
            <a:headEnd/>
            <a:tailEnd/>
          </a:ln>
        </p:spPr>
        <p:txBody>
          <a:bodyPr/>
          <a:lstStyle/>
          <a:p>
            <a:endParaRPr lang="zh-CN" altLang="en-US"/>
          </a:p>
        </p:txBody>
      </p:sp>
      <p:sp>
        <p:nvSpPr>
          <p:cNvPr id="9" name="Text Box 51"/>
          <p:cNvSpPr txBox="1">
            <a:spLocks noChangeArrowheads="1"/>
          </p:cNvSpPr>
          <p:nvPr/>
        </p:nvSpPr>
        <p:spPr bwMode="auto">
          <a:xfrm>
            <a:off x="210026" y="5266944"/>
            <a:ext cx="6265862" cy="1181862"/>
          </a:xfrm>
          <a:prstGeom prst="rect">
            <a:avLst/>
          </a:prstGeom>
          <a:noFill/>
          <a:ln w="9525" cap="rnd" algn="ctr">
            <a:noFill/>
            <a:prstDash val="sysDot"/>
            <a:miter lim="800000"/>
            <a:headEnd/>
            <a:tailEnd/>
          </a:ln>
        </p:spPr>
        <p:txBody>
          <a:bodyPr wrap="square">
            <a:spAutoFit/>
          </a:bodyPr>
          <a:lstStyle/>
          <a:p>
            <a:pPr marL="342900" indent="-342900">
              <a:spcBef>
                <a:spcPct val="20000"/>
              </a:spcBef>
            </a:pPr>
            <a:endParaRPr lang="en-US" altLang="zh-CN" dirty="0">
              <a:solidFill>
                <a:schemeClr val="tx1"/>
              </a:solidFill>
              <a:latin typeface="宋体" charset="-122"/>
              <a:ea typeface="宋体" charset="-122"/>
            </a:endParaRPr>
          </a:p>
          <a:p>
            <a:pPr marL="342900" indent="-342900">
              <a:spcBef>
                <a:spcPct val="20000"/>
              </a:spcBef>
            </a:pPr>
            <a:r>
              <a:rPr lang="zh-CN" altLang="en-US" sz="1200" i="1" dirty="0" smtClean="0">
                <a:solidFill>
                  <a:srgbClr val="0066CC"/>
                </a:solidFill>
              </a:rPr>
              <a:t>备注：参保职工要占全部职工比例</a:t>
            </a:r>
            <a:r>
              <a:rPr lang="en-US" altLang="zh-CN" sz="1200" i="1" dirty="0" smtClean="0">
                <a:solidFill>
                  <a:srgbClr val="0066CC"/>
                </a:solidFill>
              </a:rPr>
              <a:t>80</a:t>
            </a:r>
            <a:r>
              <a:rPr lang="zh-CN" altLang="en-US" sz="1200" i="1" dirty="0" smtClean="0">
                <a:solidFill>
                  <a:srgbClr val="0066CC"/>
                </a:solidFill>
              </a:rPr>
              <a:t>％，少于</a:t>
            </a:r>
            <a:r>
              <a:rPr lang="en-US" altLang="zh-CN" sz="1200" i="1" dirty="0" smtClean="0">
                <a:solidFill>
                  <a:srgbClr val="0066CC"/>
                </a:solidFill>
              </a:rPr>
              <a:t>100</a:t>
            </a:r>
            <a:r>
              <a:rPr lang="zh-CN" altLang="en-US" sz="1200" i="1" dirty="0" smtClean="0">
                <a:solidFill>
                  <a:srgbClr val="0066CC"/>
                </a:solidFill>
              </a:rPr>
              <a:t>人单位须</a:t>
            </a:r>
            <a:r>
              <a:rPr lang="en-US" altLang="zh-CN" sz="1200" i="1" dirty="0" smtClean="0">
                <a:solidFill>
                  <a:srgbClr val="0066CC"/>
                </a:solidFill>
              </a:rPr>
              <a:t>100</a:t>
            </a:r>
            <a:r>
              <a:rPr lang="zh-CN" altLang="en-US" sz="1200" i="1" dirty="0" smtClean="0">
                <a:solidFill>
                  <a:srgbClr val="0066CC"/>
                </a:solidFill>
              </a:rPr>
              <a:t>％投保。</a:t>
            </a:r>
            <a:endParaRPr lang="en-US" altLang="zh-CN" sz="1200" b="1" dirty="0">
              <a:solidFill>
                <a:schemeClr val="tx1"/>
              </a:solidFill>
            </a:endParaRPr>
          </a:p>
          <a:p>
            <a:pPr marL="342900" indent="-342900">
              <a:spcBef>
                <a:spcPct val="20000"/>
              </a:spcBef>
            </a:pPr>
            <a:endParaRPr lang="en-US" altLang="zh-CN" sz="1600" b="1" dirty="0" smtClean="0">
              <a:solidFill>
                <a:schemeClr val="tx1"/>
              </a:solidFill>
            </a:endParaRPr>
          </a:p>
          <a:p>
            <a:pPr marL="342900" indent="-342900">
              <a:spcBef>
                <a:spcPct val="20000"/>
              </a:spcBef>
            </a:pPr>
            <a:r>
              <a:rPr lang="en-US" altLang="zh-CN" sz="1600" b="1" dirty="0" smtClean="0">
                <a:solidFill>
                  <a:schemeClr val="tx1"/>
                </a:solidFill>
              </a:rPr>
              <a:t> </a:t>
            </a:r>
            <a:endParaRPr lang="en-US" altLang="zh-CN" sz="1600" b="1" dirty="0">
              <a:solidFill>
                <a:srgbClr val="000066"/>
              </a:solidFill>
            </a:endParaRPr>
          </a:p>
        </p:txBody>
      </p:sp>
      <p:sp>
        <p:nvSpPr>
          <p:cNvPr id="10" name="矩形 10"/>
          <p:cNvSpPr>
            <a:spLocks noChangeArrowheads="1"/>
          </p:cNvSpPr>
          <p:nvPr/>
        </p:nvSpPr>
        <p:spPr bwMode="auto">
          <a:xfrm>
            <a:off x="210026" y="780259"/>
            <a:ext cx="60324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eaLnBrk="1" hangingPunct="1"/>
            <a:r>
              <a:rPr lang="zh-CN" altLang="en-US" sz="2400" b="1" dirty="0" smtClean="0">
                <a:solidFill>
                  <a:srgbClr val="000066"/>
                </a:solidFill>
                <a:sym typeface="微软雅黑" panose="020B0503020204020204" pitchFamily="34" charset="-122"/>
              </a:rPr>
              <a:t>在职</a:t>
            </a:r>
            <a:r>
              <a:rPr lang="zh-CN" altLang="en-US" sz="2400" b="1" dirty="0">
                <a:solidFill>
                  <a:srgbClr val="000066"/>
                </a:solidFill>
                <a:sym typeface="微软雅黑" panose="020B0503020204020204" pitchFamily="34" charset="-122"/>
              </a:rPr>
              <a:t>职工重大疾病互助保障活动（一年期）</a:t>
            </a:r>
            <a:endParaRPr lang="en-US" altLang="zh-CN" sz="2200" b="1" dirty="0">
              <a:solidFill>
                <a:srgbClr val="FF0000"/>
              </a:solidFill>
              <a:sym typeface="Calibri" panose="020F0502020204030204" pitchFamily="34" charset="0"/>
            </a:endParaRPr>
          </a:p>
        </p:txBody>
      </p:sp>
    </p:spTree>
    <p:extLst>
      <p:ext uri="{BB962C8B-B14F-4D97-AF65-F5344CB8AC3E}">
        <p14:creationId xmlns:p14="http://schemas.microsoft.com/office/powerpoint/2010/main" val="26056703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灯片编号占位符 5"/>
          <p:cNvSpPr>
            <a:spLocks noGrp="1"/>
          </p:cNvSpPr>
          <p:nvPr>
            <p:ph type="sldNum" sz="quarter" idx="12"/>
          </p:nvPr>
        </p:nvSpPr>
        <p:spPr/>
        <p:txBody>
          <a:bodyPr/>
          <a:lstStyle/>
          <a:p>
            <a:pPr>
              <a:defRPr/>
            </a:pPr>
            <a:fld id="{41269D33-78B2-4D3B-8E53-1339FB808906}" type="slidenum">
              <a:rPr lang="en-US" altLang="zh-CN"/>
              <a:pPr>
                <a:defRPr/>
              </a:pPr>
              <a:t>17</a:t>
            </a:fld>
            <a:endParaRPr lang="en-US" altLang="zh-CN"/>
          </a:p>
        </p:txBody>
      </p:sp>
      <p:sp>
        <p:nvSpPr>
          <p:cNvPr id="19459" name="Rectangle 2"/>
          <p:cNvSpPr>
            <a:spLocks noGrp="1" noChangeArrowheads="1"/>
          </p:cNvSpPr>
          <p:nvPr>
            <p:ph type="title"/>
          </p:nvPr>
        </p:nvSpPr>
        <p:spPr>
          <a:xfrm>
            <a:off x="428596" y="428604"/>
            <a:ext cx="8229600" cy="714375"/>
          </a:xfrm>
        </p:spPr>
        <p:txBody>
          <a:bodyPr rtlCol="0">
            <a:normAutofit fontScale="90000"/>
          </a:bodyPr>
          <a:lstStyle/>
          <a:p>
            <a:pPr algn="l" eaLnBrk="1" fontAlgn="auto" hangingPunct="1">
              <a:spcAft>
                <a:spcPts val="0"/>
              </a:spcAft>
              <a:defRPr/>
            </a:pPr>
            <a:r>
              <a:rPr lang="en-US" altLang="zh-CN" sz="2000" dirty="0" smtClean="0">
                <a:latin typeface="宋体" pitchFamily="2" charset="-122"/>
              </a:rPr>
              <a:t/>
            </a:r>
            <a:br>
              <a:rPr lang="en-US" altLang="zh-CN" sz="2000" dirty="0" smtClean="0">
                <a:latin typeface="宋体" pitchFamily="2" charset="-122"/>
              </a:rPr>
            </a:br>
            <a:r>
              <a:rPr lang="en-US" altLang="zh-CN" sz="2000" dirty="0" smtClean="0">
                <a:latin typeface="宋体" pitchFamily="2" charset="-122"/>
              </a:rPr>
              <a:t/>
            </a:r>
            <a:br>
              <a:rPr lang="en-US" altLang="zh-CN" sz="2000" dirty="0" smtClean="0">
                <a:latin typeface="宋体" pitchFamily="2" charset="-122"/>
              </a:rPr>
            </a:br>
            <a:r>
              <a:rPr lang="en-US" altLang="zh-CN" sz="2200" b="1" dirty="0" smtClean="0">
                <a:solidFill>
                  <a:srgbClr val="000066"/>
                </a:solidFill>
                <a:latin typeface="微软雅黑" pitchFamily="34" charset="-122"/>
                <a:ea typeface="微软雅黑" pitchFamily="34" charset="-122"/>
              </a:rPr>
              <a:t>4.《</a:t>
            </a:r>
            <a:r>
              <a:rPr lang="zh-CN" altLang="en-US" sz="2200" b="1" dirty="0" smtClean="0">
                <a:solidFill>
                  <a:srgbClr val="000066"/>
                </a:solidFill>
                <a:latin typeface="微软雅黑" pitchFamily="34" charset="-122"/>
                <a:ea typeface="微软雅黑" pitchFamily="34" charset="-122"/>
              </a:rPr>
              <a:t>在职职工住院医疗互助保障活动</a:t>
            </a:r>
            <a:r>
              <a:rPr lang="en-US" altLang="zh-CN" sz="2200" b="1" dirty="0" smtClean="0">
                <a:solidFill>
                  <a:srgbClr val="000066"/>
                </a:solidFill>
                <a:latin typeface="微软雅黑" pitchFamily="34" charset="-122"/>
                <a:ea typeface="微软雅黑" pitchFamily="34" charset="-122"/>
              </a:rPr>
              <a:t>》</a:t>
            </a:r>
          </a:p>
        </p:txBody>
      </p:sp>
      <p:sp>
        <p:nvSpPr>
          <p:cNvPr id="43011" name="Line 3"/>
          <p:cNvSpPr>
            <a:spLocks noChangeShapeType="1"/>
          </p:cNvSpPr>
          <p:nvPr/>
        </p:nvSpPr>
        <p:spPr bwMode="auto">
          <a:xfrm>
            <a:off x="6030913" y="2263775"/>
            <a:ext cx="0" cy="0"/>
          </a:xfrm>
          <a:prstGeom prst="line">
            <a:avLst/>
          </a:prstGeom>
          <a:noFill/>
          <a:ln w="12700" cap="rnd">
            <a:solidFill>
              <a:srgbClr val="000000"/>
            </a:solidFill>
            <a:round/>
            <a:headEnd/>
            <a:tailEnd/>
          </a:ln>
        </p:spPr>
        <p:txBody>
          <a:bodyPr/>
          <a:lstStyle/>
          <a:p>
            <a:endParaRPr lang="zh-CN" altLang="en-US"/>
          </a:p>
        </p:txBody>
      </p:sp>
      <p:graphicFrame>
        <p:nvGraphicFramePr>
          <p:cNvPr id="177303" name="Group 151"/>
          <p:cNvGraphicFramePr>
            <a:graphicFrameLocks noGrp="1"/>
          </p:cNvGraphicFramePr>
          <p:nvPr>
            <p:extLst/>
          </p:nvPr>
        </p:nvGraphicFramePr>
        <p:xfrm>
          <a:off x="357158" y="1500174"/>
          <a:ext cx="8358246" cy="3357586"/>
        </p:xfrm>
        <a:graphic>
          <a:graphicData uri="http://schemas.openxmlformats.org/drawingml/2006/table">
            <a:tbl>
              <a:tblPr/>
              <a:tblGrid>
                <a:gridCol w="857256">
                  <a:extLst>
                    <a:ext uri="{9D8B030D-6E8A-4147-A177-3AD203B41FA5}">
                      <a16:colId xmlns:a16="http://schemas.microsoft.com/office/drawing/2014/main" val="20000"/>
                    </a:ext>
                  </a:extLst>
                </a:gridCol>
                <a:gridCol w="1214446">
                  <a:extLst>
                    <a:ext uri="{9D8B030D-6E8A-4147-A177-3AD203B41FA5}">
                      <a16:colId xmlns:a16="http://schemas.microsoft.com/office/drawing/2014/main" val="20001"/>
                    </a:ext>
                  </a:extLst>
                </a:gridCol>
                <a:gridCol w="802619">
                  <a:extLst>
                    <a:ext uri="{9D8B030D-6E8A-4147-A177-3AD203B41FA5}">
                      <a16:colId xmlns:a16="http://schemas.microsoft.com/office/drawing/2014/main" val="20002"/>
                    </a:ext>
                  </a:extLst>
                </a:gridCol>
                <a:gridCol w="756618">
                  <a:extLst>
                    <a:ext uri="{9D8B030D-6E8A-4147-A177-3AD203B41FA5}">
                      <a16:colId xmlns:a16="http://schemas.microsoft.com/office/drawing/2014/main" val="20003"/>
                    </a:ext>
                  </a:extLst>
                </a:gridCol>
                <a:gridCol w="871291">
                  <a:extLst>
                    <a:ext uri="{9D8B030D-6E8A-4147-A177-3AD203B41FA5}">
                      <a16:colId xmlns:a16="http://schemas.microsoft.com/office/drawing/2014/main" val="20004"/>
                    </a:ext>
                  </a:extLst>
                </a:gridCol>
                <a:gridCol w="984863">
                  <a:extLst>
                    <a:ext uri="{9D8B030D-6E8A-4147-A177-3AD203B41FA5}">
                      <a16:colId xmlns:a16="http://schemas.microsoft.com/office/drawing/2014/main" val="20005"/>
                    </a:ext>
                  </a:extLst>
                </a:gridCol>
                <a:gridCol w="1125557">
                  <a:extLst>
                    <a:ext uri="{9D8B030D-6E8A-4147-A177-3AD203B41FA5}">
                      <a16:colId xmlns:a16="http://schemas.microsoft.com/office/drawing/2014/main" val="20006"/>
                    </a:ext>
                  </a:extLst>
                </a:gridCol>
                <a:gridCol w="844168">
                  <a:extLst>
                    <a:ext uri="{9D8B030D-6E8A-4147-A177-3AD203B41FA5}">
                      <a16:colId xmlns:a16="http://schemas.microsoft.com/office/drawing/2014/main" val="20007"/>
                    </a:ext>
                  </a:extLst>
                </a:gridCol>
                <a:gridCol w="901428">
                  <a:extLst>
                    <a:ext uri="{9D8B030D-6E8A-4147-A177-3AD203B41FA5}">
                      <a16:colId xmlns:a16="http://schemas.microsoft.com/office/drawing/2014/main" val="20008"/>
                    </a:ext>
                  </a:extLst>
                </a:gridCol>
              </a:tblGrid>
              <a:tr h="59572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保障期</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会费</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元</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份</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a:t>
                      </a:r>
                    </a:p>
                  </a:txBody>
                  <a:tcPr marL="120000" marR="120000" marT="35100" marB="351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gridSpan="7">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保  障  待  遇 </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元</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a:t>
                      </a:r>
                    </a:p>
                  </a:txBody>
                  <a:tcPr marL="120000" marR="120000" marT="35100" marB="351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356190">
                <a:tc rowSpan="6">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一年</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rowSpan="6">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56</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元</a:t>
                      </a:r>
                    </a:p>
                    <a:p>
                      <a:pPr marL="342900" marR="0" lvl="0" indent="-342900" algn="ctr" defTabSz="914400" rtl="0" eaLnBrk="1" fontAlgn="ctr" latinLnBrk="0" hangingPunct="1">
                        <a:lnSpc>
                          <a:spcPct val="100000"/>
                        </a:lnSpc>
                        <a:spcBef>
                          <a:spcPct val="0"/>
                        </a:spcBef>
                        <a:spcAft>
                          <a:spcPct val="0"/>
                        </a:spcAft>
                        <a:buClrTx/>
                        <a:buSzTx/>
                        <a:buFontTx/>
                        <a:buNone/>
                        <a:tabLst/>
                      </a:pPr>
                      <a:endPar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endParaRP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按自然</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年投保</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a:t>
                      </a:r>
                    </a:p>
                  </a:txBody>
                  <a:tcPr marL="120000" marR="120000" marT="35100" marB="351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免责期</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6">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30 </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天</a:t>
                      </a:r>
                    </a:p>
                  </a:txBody>
                  <a:tcPr marL="120000" marR="120000" marT="35100" marB="351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1"/>
                  </a:ext>
                </a:extLst>
              </a:tr>
              <a:tr h="611298">
                <a:tc vMerge="1">
                  <a:txBody>
                    <a:bodyPr/>
                    <a:lstStyle/>
                    <a:p>
                      <a:endParaRPr lang="zh-CN" altLang="en-US"/>
                    </a:p>
                  </a:txBody>
                  <a:tcPr/>
                </a:tc>
                <a:tc vMerge="1">
                  <a:txBody>
                    <a:bodyPr/>
                    <a:lstStyle/>
                    <a:p>
                      <a:endParaRPr lang="zh-CN" altLang="en-US"/>
                    </a:p>
                  </a:txBody>
                  <a:tcPr/>
                </a:tc>
                <a:tc rowSpan="5">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责任期</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5">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30</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天后</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住 院 次 数</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hMerge="1">
                  <a:txBody>
                    <a:bodyPr/>
                    <a:lstStyle/>
                    <a:p>
                      <a:endParaRPr lang="zh-CN" altLang="en-US"/>
                    </a:p>
                  </a:txBody>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rgbClr val="0066CC"/>
                          </a:solidFill>
                          <a:effectLst/>
                          <a:latin typeface="微软雅黑" pitchFamily="34" charset="-122"/>
                          <a:ea typeface="微软雅黑" pitchFamily="34" charset="-122"/>
                        </a:rPr>
                        <a:t>起付线</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rgbClr val="0066CC"/>
                          </a:solidFill>
                          <a:effectLst/>
                          <a:latin typeface="微软雅黑" pitchFamily="34" charset="-122"/>
                          <a:ea typeface="微软雅黑" pitchFamily="34" charset="-122"/>
                        </a:rPr>
                        <a:t>扣除</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rgbClr val="0066CC"/>
                          </a:solidFill>
                          <a:effectLst/>
                          <a:latin typeface="微软雅黑" pitchFamily="34" charset="-122"/>
                          <a:ea typeface="微软雅黑" pitchFamily="34" charset="-122"/>
                        </a:rPr>
                        <a:t>给付</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rgbClr val="0066CC"/>
                          </a:solidFill>
                          <a:effectLst/>
                          <a:latin typeface="微软雅黑" pitchFamily="34" charset="-122"/>
                          <a:ea typeface="微软雅黑" pitchFamily="34" charset="-122"/>
                        </a:rPr>
                        <a:t>比例</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最高互助金</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extLst>
                  <a:ext uri="{0D108BD9-81ED-4DB2-BD59-A6C34878D82A}">
                    <a16:rowId xmlns:a16="http://schemas.microsoft.com/office/drawing/2014/main" val="10002"/>
                  </a:ext>
                </a:extLst>
              </a:tr>
              <a:tr h="681994">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rowSpan="2">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首次</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  </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普通、</a:t>
                      </a:r>
                      <a:endPar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endParaRPr>
                    </a:p>
                    <a:p>
                      <a:pPr marL="342900" marR="0" lvl="0" indent="-342900" algn="ctr" defTabSz="914400" rtl="0" eaLnBrk="1" fontAlgn="b"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特病住院</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1300</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60%</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22983</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元</a:t>
                      </a:r>
                    </a:p>
                    <a:p>
                      <a:pPr marL="342900" marR="0" lvl="0" indent="-342900" algn="ctr" defTabSz="914400" rtl="0" eaLnBrk="1" fontAlgn="b" latinLnBrk="0" hangingPunct="1">
                        <a:lnSpc>
                          <a:spcPct val="100000"/>
                        </a:lnSpc>
                        <a:spcBef>
                          <a:spcPct val="0"/>
                        </a:spcBef>
                        <a:spcAft>
                          <a:spcPct val="0"/>
                        </a:spcAft>
                        <a:buClrTx/>
                        <a:buSzTx/>
                        <a:buFontTx/>
                        <a:buNone/>
                        <a:tabLst/>
                      </a:pPr>
                      <a:endPar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endParaRP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53911">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特病门诊</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1300</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50%</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extLst>
                  <a:ext uri="{0D108BD9-81ED-4DB2-BD59-A6C34878D82A}">
                    <a16:rowId xmlns:a16="http://schemas.microsoft.com/office/drawing/2014/main" val="10004"/>
                  </a:ext>
                </a:extLst>
              </a:tr>
              <a:tr h="353911">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rowSpan="2">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二次</a:t>
                      </a:r>
                    </a:p>
                    <a:p>
                      <a:pPr marL="342900" marR="0" lvl="0" indent="-342900" algn="l"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  及以上</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rgbClr val="0066CC"/>
                          </a:solidFill>
                          <a:effectLst/>
                          <a:latin typeface="微软雅黑" pitchFamily="34" charset="-122"/>
                          <a:ea typeface="微软雅黑" pitchFamily="34" charset="-122"/>
                        </a:rPr>
                        <a:t>普通住院</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650</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50%</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extLst>
                  <a:ext uri="{0D108BD9-81ED-4DB2-BD59-A6C34878D82A}">
                    <a16:rowId xmlns:a16="http://schemas.microsoft.com/office/drawing/2014/main" val="10005"/>
                  </a:ext>
                </a:extLst>
              </a:tr>
              <a:tr h="404557">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特病住院</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0</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50%</a:t>
                      </a:r>
                    </a:p>
                  </a:txBody>
                  <a:tcPr marL="121920" marR="121920" marT="34290" marB="3429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zh-CN" altLang="en-US"/>
                    </a:p>
                  </a:txBody>
                  <a:tcPr/>
                </a:tc>
                <a:extLst>
                  <a:ext uri="{0D108BD9-81ED-4DB2-BD59-A6C34878D82A}">
                    <a16:rowId xmlns:a16="http://schemas.microsoft.com/office/drawing/2014/main" val="10006"/>
                  </a:ext>
                </a:extLst>
              </a:tr>
            </a:tbl>
          </a:graphicData>
        </a:graphic>
      </p:graphicFrame>
      <p:sp>
        <p:nvSpPr>
          <p:cNvPr id="43059" name="Text Box 51"/>
          <p:cNvSpPr txBox="1">
            <a:spLocks noChangeArrowheads="1"/>
          </p:cNvSpPr>
          <p:nvPr/>
        </p:nvSpPr>
        <p:spPr bwMode="auto">
          <a:xfrm>
            <a:off x="285720" y="4714884"/>
            <a:ext cx="6265862" cy="1181862"/>
          </a:xfrm>
          <a:prstGeom prst="rect">
            <a:avLst/>
          </a:prstGeom>
          <a:noFill/>
          <a:ln w="9525" cap="rnd" algn="ctr">
            <a:noFill/>
            <a:prstDash val="sysDot"/>
            <a:miter lim="800000"/>
            <a:headEnd/>
            <a:tailEnd/>
          </a:ln>
        </p:spPr>
        <p:txBody>
          <a:bodyPr wrap="square">
            <a:spAutoFit/>
          </a:bodyPr>
          <a:lstStyle/>
          <a:p>
            <a:pPr marL="342900" indent="-342900">
              <a:spcBef>
                <a:spcPct val="20000"/>
              </a:spcBef>
            </a:pPr>
            <a:endParaRPr lang="en-US" altLang="zh-CN" dirty="0">
              <a:solidFill>
                <a:schemeClr val="tx1"/>
              </a:solidFill>
              <a:latin typeface="宋体" charset="-122"/>
              <a:ea typeface="宋体" charset="-122"/>
            </a:endParaRPr>
          </a:p>
          <a:p>
            <a:pPr marL="342900" indent="-342900">
              <a:spcBef>
                <a:spcPct val="20000"/>
              </a:spcBef>
            </a:pPr>
            <a:r>
              <a:rPr lang="zh-CN" altLang="en-US" sz="1200" i="1" dirty="0" smtClean="0">
                <a:solidFill>
                  <a:srgbClr val="0066CC"/>
                </a:solidFill>
              </a:rPr>
              <a:t>备注：参北京市基本医疗保险单位职工占全部职工比例</a:t>
            </a:r>
            <a:r>
              <a:rPr lang="en-US" altLang="zh-CN" sz="1200" i="1" dirty="0" smtClean="0">
                <a:solidFill>
                  <a:srgbClr val="0066CC"/>
                </a:solidFill>
              </a:rPr>
              <a:t>80</a:t>
            </a:r>
            <a:r>
              <a:rPr lang="zh-CN" altLang="en-US" sz="1200" i="1" dirty="0" smtClean="0">
                <a:solidFill>
                  <a:srgbClr val="0066CC"/>
                </a:solidFill>
              </a:rPr>
              <a:t>％，少于</a:t>
            </a:r>
            <a:r>
              <a:rPr lang="en-US" altLang="zh-CN" sz="1200" i="1" dirty="0" smtClean="0">
                <a:solidFill>
                  <a:srgbClr val="0066CC"/>
                </a:solidFill>
              </a:rPr>
              <a:t>100</a:t>
            </a:r>
            <a:r>
              <a:rPr lang="zh-CN" altLang="en-US" sz="1200" i="1" dirty="0" smtClean="0">
                <a:solidFill>
                  <a:srgbClr val="0066CC"/>
                </a:solidFill>
              </a:rPr>
              <a:t>人单位须</a:t>
            </a:r>
            <a:r>
              <a:rPr lang="en-US" altLang="zh-CN" sz="1200" i="1" dirty="0" smtClean="0">
                <a:solidFill>
                  <a:srgbClr val="0066CC"/>
                </a:solidFill>
              </a:rPr>
              <a:t>100</a:t>
            </a:r>
            <a:r>
              <a:rPr lang="zh-CN" altLang="en-US" sz="1200" i="1" dirty="0" smtClean="0">
                <a:solidFill>
                  <a:srgbClr val="0066CC"/>
                </a:solidFill>
              </a:rPr>
              <a:t>％投保。</a:t>
            </a:r>
            <a:endParaRPr lang="en-US" altLang="zh-CN" sz="1200" b="1" dirty="0">
              <a:solidFill>
                <a:schemeClr val="tx1"/>
              </a:solidFill>
            </a:endParaRPr>
          </a:p>
          <a:p>
            <a:pPr marL="342900" indent="-342900">
              <a:spcBef>
                <a:spcPct val="20000"/>
              </a:spcBef>
            </a:pPr>
            <a:endParaRPr lang="en-US" altLang="zh-CN" sz="1600" b="1" dirty="0" smtClean="0">
              <a:solidFill>
                <a:schemeClr val="tx1"/>
              </a:solidFill>
            </a:endParaRPr>
          </a:p>
          <a:p>
            <a:pPr marL="342900" indent="-342900">
              <a:spcBef>
                <a:spcPct val="20000"/>
              </a:spcBef>
            </a:pPr>
            <a:r>
              <a:rPr lang="en-US" altLang="zh-CN" sz="1600" b="1" dirty="0" smtClean="0">
                <a:solidFill>
                  <a:schemeClr val="tx1"/>
                </a:solidFill>
              </a:rPr>
              <a:t> </a:t>
            </a:r>
            <a:endParaRPr lang="en-US" altLang="zh-CN" sz="1600" b="1" dirty="0">
              <a:solidFill>
                <a:srgbClr val="000066"/>
              </a:solidFill>
            </a:endParaRPr>
          </a:p>
        </p:txBody>
      </p:sp>
      <p:sp>
        <p:nvSpPr>
          <p:cNvPr id="43060" name="Text Box 52"/>
          <p:cNvSpPr txBox="1">
            <a:spLocks noChangeArrowheads="1"/>
          </p:cNvSpPr>
          <p:nvPr/>
        </p:nvSpPr>
        <p:spPr bwMode="auto">
          <a:xfrm>
            <a:off x="-8890" y="4292307"/>
            <a:ext cx="8256588" cy="369888"/>
          </a:xfrm>
          <a:prstGeom prst="rect">
            <a:avLst/>
          </a:prstGeom>
          <a:noFill/>
          <a:ln w="9525" cap="rnd" algn="ctr">
            <a:noFill/>
            <a:prstDash val="sysDot"/>
            <a:miter lim="800000"/>
            <a:headEnd/>
            <a:tailEnd/>
          </a:ln>
        </p:spPr>
        <p:txBody>
          <a:bodyPr>
            <a:spAutoFit/>
          </a:bodyPr>
          <a:lstStyle/>
          <a:p>
            <a:pPr marL="342900" indent="-342900">
              <a:spcBef>
                <a:spcPct val="20000"/>
              </a:spcBef>
            </a:pPr>
            <a:endParaRPr lang="zh-CN" altLang="zh-CN">
              <a:solidFill>
                <a:schemeClr val="tx1"/>
              </a:solidFill>
              <a:latin typeface="宋体" charset="-122"/>
              <a:ea typeface="宋体" charset="-122"/>
            </a:endParaRPr>
          </a:p>
        </p:txBody>
      </p:sp>
      <p:sp>
        <p:nvSpPr>
          <p:cNvPr id="43061" name="Line 53"/>
          <p:cNvSpPr>
            <a:spLocks noChangeShapeType="1"/>
          </p:cNvSpPr>
          <p:nvPr/>
        </p:nvSpPr>
        <p:spPr bwMode="auto">
          <a:xfrm>
            <a:off x="6030913" y="2263775"/>
            <a:ext cx="0" cy="0"/>
          </a:xfrm>
          <a:prstGeom prst="line">
            <a:avLst/>
          </a:prstGeom>
          <a:noFill/>
          <a:ln w="12700" cap="rnd">
            <a:solidFill>
              <a:srgbClr val="000000"/>
            </a:solidFill>
            <a:round/>
            <a:headEnd/>
            <a:tailEnd/>
          </a:ln>
        </p:spPr>
        <p:txBody>
          <a:bodyPr/>
          <a:lstStyle/>
          <a:p>
            <a:endParaRPr lang="zh-CN" altLang="en-US"/>
          </a:p>
        </p:txBody>
      </p:sp>
      <p:pic>
        <p:nvPicPr>
          <p:cNvPr id="43090" name="Picture 82" descr="图片1"/>
          <p:cNvPicPr>
            <a:picLocks noChangeAspect="1" noChangeArrowheads="1"/>
          </p:cNvPicPr>
          <p:nvPr/>
        </p:nvPicPr>
        <p:blipFill>
          <a:blip r:embed="rId4" cstate="print"/>
          <a:srcRect/>
          <a:stretch>
            <a:fillRect/>
          </a:stretch>
        </p:blipFill>
        <p:spPr bwMode="auto">
          <a:xfrm>
            <a:off x="0" y="0"/>
            <a:ext cx="9144000" cy="548680"/>
          </a:xfrm>
          <a:prstGeom prst="rect">
            <a:avLst/>
          </a:prstGeom>
          <a:noFill/>
          <a:ln w="9525">
            <a:noFill/>
            <a:miter lim="800000"/>
            <a:headEnd/>
            <a:tailEnd/>
          </a:ln>
        </p:spPr>
      </p:pic>
      <p:sp>
        <p:nvSpPr>
          <p:cNvPr id="43091" name="Rectangle 84"/>
          <p:cNvSpPr>
            <a:spLocks noChangeArrowheads="1"/>
          </p:cNvSpPr>
          <p:nvPr/>
        </p:nvSpPr>
        <p:spPr bwMode="auto">
          <a:xfrm>
            <a:off x="347663" y="6470650"/>
            <a:ext cx="7270750" cy="276225"/>
          </a:xfrm>
          <a:prstGeom prst="rect">
            <a:avLst/>
          </a:prstGeom>
          <a:noFill/>
          <a:ln w="9525">
            <a:noFill/>
            <a:miter lim="800000"/>
            <a:headEnd/>
            <a:tailEnd/>
          </a:ln>
        </p:spPr>
        <p:txBody>
          <a:bodyPr>
            <a:spAutoFit/>
          </a:bodyPr>
          <a:lstStyle/>
          <a:p>
            <a:pPr>
              <a:spcBef>
                <a:spcPct val="0"/>
              </a:spcBef>
            </a:pPr>
            <a:r>
              <a:rPr lang="zh-CN" altLang="en-US" sz="1200" b="1">
                <a:solidFill>
                  <a:srgbClr val="0066CC"/>
                </a:solidFill>
                <a:latin typeface="Calibri" pitchFamily="34" charset="0"/>
                <a:ea typeface="宋体" charset="-122"/>
              </a:rPr>
              <a:t>备注：参保职工要占全部职工比例</a:t>
            </a:r>
            <a:r>
              <a:rPr lang="en-US" altLang="zh-CN" sz="1200" b="1">
                <a:solidFill>
                  <a:srgbClr val="0066CC"/>
                </a:solidFill>
                <a:latin typeface="Calibri" pitchFamily="34" charset="0"/>
                <a:ea typeface="宋体" charset="-122"/>
              </a:rPr>
              <a:t>70</a:t>
            </a:r>
            <a:r>
              <a:rPr lang="zh-CN" altLang="en-US" sz="1200" b="1">
                <a:solidFill>
                  <a:srgbClr val="0066CC"/>
                </a:solidFill>
                <a:latin typeface="Calibri" pitchFamily="34" charset="0"/>
                <a:ea typeface="宋体" charset="-122"/>
              </a:rPr>
              <a:t>％以上，少于</a:t>
            </a:r>
            <a:r>
              <a:rPr lang="en-US" altLang="zh-CN" sz="1200" b="1">
                <a:solidFill>
                  <a:srgbClr val="0066CC"/>
                </a:solidFill>
                <a:latin typeface="Calibri" pitchFamily="34" charset="0"/>
                <a:ea typeface="宋体" charset="-122"/>
              </a:rPr>
              <a:t>30</a:t>
            </a:r>
            <a:r>
              <a:rPr lang="zh-CN" altLang="en-US" sz="1200" b="1">
                <a:solidFill>
                  <a:srgbClr val="0066CC"/>
                </a:solidFill>
                <a:latin typeface="Calibri" pitchFamily="34" charset="0"/>
                <a:ea typeface="宋体" charset="-122"/>
              </a:rPr>
              <a:t>人单位须</a:t>
            </a:r>
            <a:r>
              <a:rPr lang="en-US" altLang="zh-CN" sz="1200" b="1">
                <a:solidFill>
                  <a:srgbClr val="0066CC"/>
                </a:solidFill>
                <a:latin typeface="Calibri" pitchFamily="34" charset="0"/>
                <a:ea typeface="宋体" charset="-122"/>
              </a:rPr>
              <a:t>100</a:t>
            </a:r>
            <a:r>
              <a:rPr lang="zh-CN" altLang="en-US" sz="1200" b="1">
                <a:solidFill>
                  <a:srgbClr val="0066CC"/>
                </a:solidFill>
                <a:latin typeface="Calibri" pitchFamily="34" charset="0"/>
                <a:ea typeface="宋体" charset="-122"/>
              </a:rPr>
              <a:t>％投保。</a:t>
            </a:r>
          </a:p>
        </p:txBody>
      </p:sp>
      <p:pic>
        <p:nvPicPr>
          <p:cNvPr id="43092" name="Picture 102" descr="269482shuidi2_506"/>
          <p:cNvPicPr>
            <a:picLocks noChangeAspect="1" noChangeArrowheads="1"/>
          </p:cNvPicPr>
          <p:nvPr/>
        </p:nvPicPr>
        <p:blipFill>
          <a:blip r:embed="rId5" cstate="print"/>
          <a:srcRect/>
          <a:stretch>
            <a:fillRect/>
          </a:stretch>
        </p:blipFill>
        <p:spPr bwMode="auto">
          <a:xfrm>
            <a:off x="0" y="6270625"/>
            <a:ext cx="9144000" cy="587375"/>
          </a:xfrm>
          <a:prstGeom prst="rect">
            <a:avLst/>
          </a:prstGeom>
          <a:noFill/>
          <a:ln w="9525">
            <a:noFill/>
            <a:miter lim="800000"/>
            <a:headEnd/>
            <a:tailEnd/>
          </a:ln>
        </p:spPr>
      </p:pic>
      <p:sp>
        <p:nvSpPr>
          <p:cNvPr id="43093" name="Rectangle 103"/>
          <p:cNvSpPr>
            <a:spLocks noChangeArrowheads="1"/>
          </p:cNvSpPr>
          <p:nvPr/>
        </p:nvSpPr>
        <p:spPr bwMode="auto">
          <a:xfrm>
            <a:off x="1211263" y="6121400"/>
            <a:ext cx="7032625"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spTree>
    <p:extLst>
      <p:ext uri="{BB962C8B-B14F-4D97-AF65-F5344CB8AC3E}">
        <p14:creationId xmlns:p14="http://schemas.microsoft.com/office/powerpoint/2010/main" val="32264123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灯片编号占位符 5"/>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solidFill>
                  <a:schemeClr val="bg1"/>
                </a:solidFill>
                <a:latin typeface="微软雅黑" panose="020B0503020204020204" pitchFamily="34" charset="-122"/>
                <a:ea typeface="微软雅黑" panose="020B0503020204020204" pitchFamily="34" charset="-122"/>
              </a:defRPr>
            </a:lvl2pPr>
            <a:lvl3pPr marL="1143000" indent="-228600" eaLnBrk="0" hangingPunct="0">
              <a:defRPr>
                <a:solidFill>
                  <a:schemeClr val="bg1"/>
                </a:solidFill>
                <a:latin typeface="微软雅黑" panose="020B0503020204020204" pitchFamily="34" charset="-122"/>
                <a:ea typeface="微软雅黑" panose="020B0503020204020204" pitchFamily="34" charset="-122"/>
              </a:defRPr>
            </a:lvl3pPr>
            <a:lvl4pPr marL="1600200" indent="-228600" eaLnBrk="0" hangingPunct="0">
              <a:defRPr>
                <a:solidFill>
                  <a:schemeClr val="bg1"/>
                </a:solidFill>
                <a:latin typeface="微软雅黑" panose="020B0503020204020204" pitchFamily="34" charset="-122"/>
                <a:ea typeface="微软雅黑" panose="020B0503020204020204" pitchFamily="34" charset="-122"/>
              </a:defRPr>
            </a:lvl4pPr>
            <a:lvl5pPr marL="2057400" indent="-228600" eaLnBrk="0" hangingPunct="0">
              <a:defRPr>
                <a:solidFill>
                  <a:schemeClr val="bg1"/>
                </a:solidFill>
                <a:latin typeface="微软雅黑" panose="020B0503020204020204" pitchFamily="34" charset="-122"/>
                <a:ea typeface="微软雅黑" panose="020B0503020204020204" pitchFamily="34" charset="-122"/>
              </a:defRPr>
            </a:lvl5pPr>
            <a:lvl6pPr marL="25146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6pPr>
            <a:lvl7pPr marL="29718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7pPr>
            <a:lvl8pPr marL="34290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8pPr>
            <a:lvl9pPr marL="3886200" indent="-228600" eaLnBrk="0" fontAlgn="base" hangingPunct="0">
              <a:spcBef>
                <a:spcPct val="50000"/>
              </a:spcBef>
              <a:spcAft>
                <a:spcPct val="0"/>
              </a:spcAft>
              <a:buFont typeface="Arial" panose="020B0604020202020204" pitchFamily="34" charset="0"/>
              <a:defRPr>
                <a:solidFill>
                  <a:schemeClr val="bg1"/>
                </a:solidFill>
                <a:latin typeface="微软雅黑" panose="020B0503020204020204" pitchFamily="34" charset="-122"/>
                <a:ea typeface="微软雅黑" panose="020B0503020204020204" pitchFamily="34" charset="-122"/>
              </a:defRPr>
            </a:lvl9pPr>
          </a:lstStyle>
          <a:p>
            <a:pPr algn="r" eaLnBrk="1" hangingPunct="1"/>
            <a:fld id="{22FDA38B-4C14-4073-A22E-B1939275FB10}" type="slidenum">
              <a:rPr lang="en-US" altLang="zh-CN" sz="1200">
                <a:solidFill>
                  <a:srgbClr val="898989"/>
                </a:solidFill>
                <a:latin typeface="Calibri" panose="020F0502020204030204" pitchFamily="34" charset="0"/>
                <a:sym typeface="Calibri" panose="020F0502020204030204" pitchFamily="34" charset="0"/>
              </a:rPr>
              <a:pPr algn="r" eaLnBrk="1" hangingPunct="1"/>
              <a:t>18</a:t>
            </a:fld>
            <a:endParaRPr lang="en-US" altLang="zh-CN" sz="1200">
              <a:solidFill>
                <a:srgbClr val="898989"/>
              </a:solidFill>
              <a:latin typeface="Calibri" panose="020F0502020204030204" pitchFamily="34" charset="0"/>
              <a:sym typeface="Calibri" panose="020F0502020204030204" pitchFamily="34" charset="0"/>
            </a:endParaRPr>
          </a:p>
        </p:txBody>
      </p:sp>
      <p:sp>
        <p:nvSpPr>
          <p:cNvPr id="23556" name="Line 3"/>
          <p:cNvSpPr>
            <a:spLocks noChangeShapeType="1"/>
          </p:cNvSpPr>
          <p:nvPr/>
        </p:nvSpPr>
        <p:spPr bwMode="auto">
          <a:xfrm>
            <a:off x="6030913" y="2263775"/>
            <a:ext cx="1587"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557" name="Line 4"/>
          <p:cNvSpPr>
            <a:spLocks noChangeShapeType="1"/>
          </p:cNvSpPr>
          <p:nvPr/>
        </p:nvSpPr>
        <p:spPr bwMode="auto">
          <a:xfrm>
            <a:off x="9993313" y="1411288"/>
            <a:ext cx="1587" cy="1587"/>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612" name="Line 60"/>
          <p:cNvSpPr>
            <a:spLocks noChangeShapeType="1"/>
          </p:cNvSpPr>
          <p:nvPr/>
        </p:nvSpPr>
        <p:spPr bwMode="auto">
          <a:xfrm>
            <a:off x="5657850" y="46863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23613" name="Picture 113" descr="图片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2"/>
          <p:cNvSpPr txBox="1">
            <a:spLocks noChangeArrowheads="1"/>
          </p:cNvSpPr>
          <p:nvPr/>
        </p:nvSpPr>
        <p:spPr>
          <a:xfrm>
            <a:off x="252413" y="371796"/>
            <a:ext cx="8229600" cy="856135"/>
          </a:xfrm>
          <a:prstGeom prst="rect">
            <a:avLst/>
          </a:prstGeom>
        </p:spPr>
        <p:txBody>
          <a:bodyPr rtlCol="0">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a:lstStyle>
          <a:p>
            <a:pPr algn="l" eaLnBrk="1" fontAlgn="auto" hangingPunct="1">
              <a:spcAft>
                <a:spcPts val="0"/>
              </a:spcAft>
              <a:defRPr/>
            </a:pPr>
            <a:r>
              <a:rPr lang="en-US" altLang="zh-CN" sz="2000" dirty="0" smtClean="0">
                <a:latin typeface="宋体" pitchFamily="2" charset="-122"/>
              </a:rPr>
              <a:t/>
            </a:r>
            <a:br>
              <a:rPr lang="en-US" altLang="zh-CN" sz="2000" dirty="0" smtClean="0">
                <a:latin typeface="宋体" pitchFamily="2" charset="-122"/>
              </a:rPr>
            </a:br>
            <a:r>
              <a:rPr lang="en-US" altLang="zh-CN" sz="2000" b="1" dirty="0" smtClean="0">
                <a:solidFill>
                  <a:srgbClr val="000066"/>
                </a:solidFill>
                <a:latin typeface="微软雅黑" pitchFamily="34" charset="-122"/>
                <a:ea typeface="微软雅黑" pitchFamily="34" charset="-122"/>
              </a:rPr>
              <a:t>5.《</a:t>
            </a:r>
            <a:r>
              <a:rPr lang="zh-CN" altLang="en-US" sz="2000" b="1" dirty="0" smtClean="0">
                <a:solidFill>
                  <a:srgbClr val="000066"/>
                </a:solidFill>
                <a:latin typeface="微软雅黑" pitchFamily="34" charset="-122"/>
                <a:ea typeface="微软雅黑" pitchFamily="34" charset="-122"/>
              </a:rPr>
              <a:t>在职职工住院津贴互助保障活动</a:t>
            </a:r>
            <a:r>
              <a:rPr lang="en-US" altLang="zh-CN" sz="2000" b="1" dirty="0" smtClean="0">
                <a:solidFill>
                  <a:srgbClr val="000066"/>
                </a:solidFill>
                <a:latin typeface="微软雅黑" pitchFamily="34" charset="-122"/>
                <a:ea typeface="微软雅黑" pitchFamily="34" charset="-122"/>
              </a:rPr>
              <a:t>》</a:t>
            </a:r>
          </a:p>
        </p:txBody>
      </p:sp>
      <p:graphicFrame>
        <p:nvGraphicFramePr>
          <p:cNvPr id="14" name="Group 133"/>
          <p:cNvGraphicFramePr>
            <a:graphicFrameLocks noGrp="1"/>
          </p:cNvGraphicFramePr>
          <p:nvPr>
            <p:extLst/>
          </p:nvPr>
        </p:nvGraphicFramePr>
        <p:xfrm>
          <a:off x="252413" y="1234262"/>
          <a:ext cx="8429685" cy="1928826"/>
        </p:xfrm>
        <a:graphic>
          <a:graphicData uri="http://schemas.openxmlformats.org/drawingml/2006/table">
            <a:tbl>
              <a:tblPr/>
              <a:tblGrid>
                <a:gridCol w="884037">
                  <a:extLst>
                    <a:ext uri="{9D8B030D-6E8A-4147-A177-3AD203B41FA5}">
                      <a16:colId xmlns:a16="http://schemas.microsoft.com/office/drawing/2014/main" val="20000"/>
                    </a:ext>
                  </a:extLst>
                </a:gridCol>
                <a:gridCol w="1209356">
                  <a:extLst>
                    <a:ext uri="{9D8B030D-6E8A-4147-A177-3AD203B41FA5}">
                      <a16:colId xmlns:a16="http://schemas.microsoft.com/office/drawing/2014/main" val="20001"/>
                    </a:ext>
                  </a:extLst>
                </a:gridCol>
                <a:gridCol w="1265512">
                  <a:extLst>
                    <a:ext uri="{9D8B030D-6E8A-4147-A177-3AD203B41FA5}">
                      <a16:colId xmlns:a16="http://schemas.microsoft.com/office/drawing/2014/main" val="20002"/>
                    </a:ext>
                  </a:extLst>
                </a:gridCol>
                <a:gridCol w="944558">
                  <a:extLst>
                    <a:ext uri="{9D8B030D-6E8A-4147-A177-3AD203B41FA5}">
                      <a16:colId xmlns:a16="http://schemas.microsoft.com/office/drawing/2014/main" val="20003"/>
                    </a:ext>
                  </a:extLst>
                </a:gridCol>
                <a:gridCol w="2107420">
                  <a:extLst>
                    <a:ext uri="{9D8B030D-6E8A-4147-A177-3AD203B41FA5}">
                      <a16:colId xmlns:a16="http://schemas.microsoft.com/office/drawing/2014/main" val="20004"/>
                    </a:ext>
                  </a:extLst>
                </a:gridCol>
                <a:gridCol w="2018802">
                  <a:extLst>
                    <a:ext uri="{9D8B030D-6E8A-4147-A177-3AD203B41FA5}">
                      <a16:colId xmlns:a16="http://schemas.microsoft.com/office/drawing/2014/main" val="20005"/>
                    </a:ext>
                  </a:extLst>
                </a:gridCol>
              </a:tblGrid>
              <a:tr h="592881">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保障期</a:t>
                      </a:r>
                    </a:p>
                  </a:txBody>
                  <a:tcPr marL="120000" marR="120000" marT="35100" marB="351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会费</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a:t>
                      </a: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元</a:t>
                      </a: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a:t>
                      </a: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份</a:t>
                      </a: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a:t>
                      </a:r>
                    </a:p>
                  </a:txBody>
                  <a:tcPr marL="120000" marR="120000" marT="35100" marB="351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gridSpan="4">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保  障  待  遇 </a:t>
                      </a: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a:t>
                      </a: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元</a:t>
                      </a: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348356">
                <a:tc rowSpan="3">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一年</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4"/>
                      <a:srcRect/>
                      <a:tile tx="0" ty="0" sx="100000" sy="100000" flip="none" algn="tl"/>
                    </a:blipFill>
                  </a:tcPr>
                </a:tc>
                <a:tc rowSpan="3">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60</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4"/>
                      <a:srcRect/>
                      <a:tile tx="0" ty="0" sx="100000" sy="100000" flip="none" algn="tl"/>
                    </a:blip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免责期</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30</a:t>
                      </a: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天 </a:t>
                      </a: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a:t>
                      </a: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因意外伤害导致住院不执行免责期</a:t>
                      </a: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1"/>
                  </a:ext>
                </a:extLst>
              </a:tr>
              <a:tr h="640419">
                <a:tc vMerge="1">
                  <a:txBody>
                    <a:bodyPr/>
                    <a:lstStyle/>
                    <a:p>
                      <a:endParaRPr lang="zh-CN" altLang="en-US"/>
                    </a:p>
                  </a:txBody>
                  <a:tcPr/>
                </a:tc>
                <a:tc vMerge="1">
                  <a:txBody>
                    <a:bodyPr/>
                    <a:lstStyle/>
                    <a:p>
                      <a:endParaRPr lang="zh-CN" altLang="en-US"/>
                    </a:p>
                  </a:txBody>
                  <a:tcPr/>
                </a:tc>
                <a:tc rowSpan="2">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责任期</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30</a:t>
                      </a: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天后</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 </a:t>
                      </a: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住院津贴</a:t>
                      </a: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a:t>
                      </a: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每日</a:t>
                      </a: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a:t>
                      </a:r>
                    </a:p>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 </a:t>
                      </a: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最长</a:t>
                      </a: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180</a:t>
                      </a: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天</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40×(</a:t>
                      </a: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住院有效天数 </a:t>
                      </a: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 </a:t>
                      </a:r>
                      <a:r>
                        <a:rPr kumimoji="0" lang="en-US" altLang="zh-CN" sz="1200" b="0" i="0" u="none" strike="noStrike" kern="1200" cap="none" normalizeH="0" baseline="0" dirty="0" smtClean="0">
                          <a:ln>
                            <a:noFill/>
                          </a:ln>
                          <a:solidFill>
                            <a:srgbClr val="FF0000"/>
                          </a:solidFill>
                          <a:effectLst/>
                          <a:latin typeface="微软雅黑" pitchFamily="34" charset="-122"/>
                          <a:ea typeface="微软雅黑" pitchFamily="34" charset="-122"/>
                          <a:cs typeface="+mn-cs"/>
                        </a:rPr>
                        <a:t>1</a:t>
                      </a: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天</a:t>
                      </a: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a:t>
                      </a:r>
                    </a:p>
                  </a:txBody>
                  <a:tcPr marL="121920" marR="121920" marT="34290" marB="34290"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4717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 </a:t>
                      </a:r>
                      <a:r>
                        <a:rPr kumimoji="0" lang="zh-CN" altLang="en-US"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最高互助金领取额 </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kern="1200" cap="none" normalizeH="0" baseline="0" dirty="0" smtClean="0">
                          <a:ln>
                            <a:noFill/>
                          </a:ln>
                          <a:solidFill>
                            <a:srgbClr val="0066CC"/>
                          </a:solidFill>
                          <a:effectLst/>
                          <a:latin typeface="微软雅黑" pitchFamily="34" charset="-122"/>
                          <a:ea typeface="微软雅黑" pitchFamily="34" charset="-122"/>
                          <a:cs typeface="+mn-cs"/>
                        </a:rPr>
                        <a:t>  7200</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15" name="Text Box 51"/>
          <p:cNvSpPr txBox="1">
            <a:spLocks noChangeArrowheads="1"/>
          </p:cNvSpPr>
          <p:nvPr/>
        </p:nvSpPr>
        <p:spPr bwMode="auto">
          <a:xfrm>
            <a:off x="107504" y="2997823"/>
            <a:ext cx="6265862" cy="590931"/>
          </a:xfrm>
          <a:prstGeom prst="rect">
            <a:avLst/>
          </a:prstGeom>
          <a:noFill/>
          <a:ln w="9525" cap="rnd" algn="ctr">
            <a:noFill/>
            <a:prstDash val="sysDot"/>
            <a:miter lim="800000"/>
            <a:headEnd/>
            <a:tailEnd/>
          </a:ln>
        </p:spPr>
        <p:txBody>
          <a:bodyPr wrap="square">
            <a:spAutoFit/>
          </a:bodyPr>
          <a:lstStyle/>
          <a:p>
            <a:pPr marL="342900" indent="-342900">
              <a:spcBef>
                <a:spcPct val="20000"/>
              </a:spcBef>
            </a:pPr>
            <a:endParaRPr lang="en-US" altLang="zh-CN" dirty="0">
              <a:solidFill>
                <a:schemeClr val="tx1"/>
              </a:solidFill>
              <a:latin typeface="宋体" charset="-122"/>
              <a:ea typeface="宋体" charset="-122"/>
            </a:endParaRPr>
          </a:p>
          <a:p>
            <a:pPr marL="342900" indent="-342900">
              <a:spcBef>
                <a:spcPct val="20000"/>
              </a:spcBef>
            </a:pPr>
            <a:r>
              <a:rPr lang="zh-CN" altLang="en-US" sz="1200" i="1" dirty="0" smtClean="0">
                <a:solidFill>
                  <a:srgbClr val="0066CC"/>
                </a:solidFill>
              </a:rPr>
              <a:t>备注：参保职工要占全部职工比例</a:t>
            </a:r>
            <a:r>
              <a:rPr lang="en-US" altLang="zh-CN" sz="1200" i="1" dirty="0" smtClean="0">
                <a:solidFill>
                  <a:srgbClr val="0066CC"/>
                </a:solidFill>
              </a:rPr>
              <a:t>80</a:t>
            </a:r>
            <a:r>
              <a:rPr lang="zh-CN" altLang="en-US" sz="1200" i="1" dirty="0" smtClean="0">
                <a:solidFill>
                  <a:srgbClr val="0066CC"/>
                </a:solidFill>
              </a:rPr>
              <a:t>％，少于</a:t>
            </a:r>
            <a:r>
              <a:rPr lang="en-US" altLang="zh-CN" sz="1200" i="1" dirty="0" smtClean="0">
                <a:solidFill>
                  <a:srgbClr val="0066CC"/>
                </a:solidFill>
              </a:rPr>
              <a:t>100</a:t>
            </a:r>
            <a:r>
              <a:rPr lang="zh-CN" altLang="en-US" sz="1200" i="1" dirty="0" smtClean="0">
                <a:solidFill>
                  <a:srgbClr val="0066CC"/>
                </a:solidFill>
              </a:rPr>
              <a:t>人单位须</a:t>
            </a:r>
            <a:r>
              <a:rPr lang="en-US" altLang="zh-CN" sz="1200" i="1" dirty="0" smtClean="0">
                <a:solidFill>
                  <a:srgbClr val="0066CC"/>
                </a:solidFill>
              </a:rPr>
              <a:t>100</a:t>
            </a:r>
            <a:r>
              <a:rPr lang="zh-CN" altLang="en-US" sz="1200" i="1" dirty="0" smtClean="0">
                <a:solidFill>
                  <a:srgbClr val="0066CC"/>
                </a:solidFill>
              </a:rPr>
              <a:t>％投保。</a:t>
            </a:r>
            <a:endParaRPr lang="en-US" altLang="zh-CN" sz="1200" b="1" dirty="0">
              <a:solidFill>
                <a:schemeClr val="tx1"/>
              </a:solidFill>
            </a:endParaRPr>
          </a:p>
        </p:txBody>
      </p:sp>
    </p:spTree>
    <p:extLst>
      <p:ext uri="{BB962C8B-B14F-4D97-AF65-F5344CB8AC3E}">
        <p14:creationId xmlns:p14="http://schemas.microsoft.com/office/powerpoint/2010/main" val="39613090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灯片编号占位符 5"/>
          <p:cNvSpPr>
            <a:spLocks noGrp="1"/>
          </p:cNvSpPr>
          <p:nvPr>
            <p:ph type="sldNum" sz="quarter" idx="12"/>
          </p:nvPr>
        </p:nvSpPr>
        <p:spPr/>
        <p:txBody>
          <a:bodyPr/>
          <a:lstStyle/>
          <a:p>
            <a:pPr>
              <a:defRPr/>
            </a:pPr>
            <a:fld id="{C3D031B6-3BE2-4C4C-95D8-A08BD0CC6E72}" type="slidenum">
              <a:rPr lang="en-US" altLang="zh-CN"/>
              <a:pPr>
                <a:defRPr/>
              </a:pPr>
              <a:t>19</a:t>
            </a:fld>
            <a:endParaRPr lang="en-US" altLang="zh-CN"/>
          </a:p>
        </p:txBody>
      </p:sp>
      <p:sp>
        <p:nvSpPr>
          <p:cNvPr id="44034" name="Rectangle 2"/>
          <p:cNvSpPr>
            <a:spLocks noGrp="1" noChangeArrowheads="1"/>
          </p:cNvSpPr>
          <p:nvPr>
            <p:ph type="title"/>
          </p:nvPr>
        </p:nvSpPr>
        <p:spPr>
          <a:xfrm>
            <a:off x="357158" y="500042"/>
            <a:ext cx="8301038" cy="428625"/>
          </a:xfrm>
        </p:spPr>
        <p:txBody>
          <a:bodyPr/>
          <a:lstStyle/>
          <a:p>
            <a:pPr algn="l" eaLnBrk="1" hangingPunct="1"/>
            <a:r>
              <a:rPr lang="en-US" altLang="zh-CN" sz="2000" b="1" dirty="0" smtClean="0">
                <a:solidFill>
                  <a:srgbClr val="000066"/>
                </a:solidFill>
                <a:latin typeface="微软雅黑" pitchFamily="34" charset="-122"/>
                <a:ea typeface="微软雅黑" pitchFamily="34" charset="-122"/>
              </a:rPr>
              <a:t>6.《</a:t>
            </a:r>
            <a:r>
              <a:rPr lang="zh-CN" altLang="en-US" sz="2000" b="1" dirty="0" smtClean="0">
                <a:solidFill>
                  <a:srgbClr val="000066"/>
                </a:solidFill>
                <a:latin typeface="微软雅黑" pitchFamily="34" charset="-122"/>
                <a:ea typeface="微软雅黑" pitchFamily="34" charset="-122"/>
              </a:rPr>
              <a:t>在职职工意外伤害互助保障活动</a:t>
            </a:r>
            <a:r>
              <a:rPr lang="en-US" altLang="zh-CN" sz="2000" b="1" dirty="0" smtClean="0">
                <a:solidFill>
                  <a:srgbClr val="000066"/>
                </a:solidFill>
                <a:latin typeface="微软雅黑" pitchFamily="34" charset="-122"/>
                <a:ea typeface="微软雅黑" pitchFamily="34" charset="-122"/>
              </a:rPr>
              <a:t>》</a:t>
            </a:r>
            <a:endParaRPr lang="en-US" altLang="zh-CN" sz="1800" b="1" dirty="0" smtClean="0">
              <a:solidFill>
                <a:srgbClr val="000066"/>
              </a:solidFill>
              <a:latin typeface="微软雅黑" pitchFamily="34" charset="-122"/>
              <a:ea typeface="微软雅黑" pitchFamily="34" charset="-122"/>
            </a:endParaRPr>
          </a:p>
        </p:txBody>
      </p:sp>
      <p:sp>
        <p:nvSpPr>
          <p:cNvPr id="44035" name="Line 3"/>
          <p:cNvSpPr>
            <a:spLocks noChangeShapeType="1"/>
          </p:cNvSpPr>
          <p:nvPr/>
        </p:nvSpPr>
        <p:spPr bwMode="auto">
          <a:xfrm>
            <a:off x="6030913" y="2263775"/>
            <a:ext cx="0" cy="0"/>
          </a:xfrm>
          <a:prstGeom prst="line">
            <a:avLst/>
          </a:prstGeom>
          <a:noFill/>
          <a:ln w="12700" cap="rnd">
            <a:solidFill>
              <a:srgbClr val="000000"/>
            </a:solidFill>
            <a:round/>
            <a:headEnd/>
            <a:tailEnd/>
          </a:ln>
        </p:spPr>
        <p:txBody>
          <a:bodyPr/>
          <a:lstStyle/>
          <a:p>
            <a:endParaRPr lang="zh-CN" altLang="en-US"/>
          </a:p>
        </p:txBody>
      </p:sp>
      <p:sp>
        <p:nvSpPr>
          <p:cNvPr id="44036" name="Line 4"/>
          <p:cNvSpPr>
            <a:spLocks noChangeShapeType="1"/>
          </p:cNvSpPr>
          <p:nvPr/>
        </p:nvSpPr>
        <p:spPr bwMode="auto">
          <a:xfrm>
            <a:off x="9993313" y="1411288"/>
            <a:ext cx="0" cy="0"/>
          </a:xfrm>
          <a:prstGeom prst="line">
            <a:avLst/>
          </a:prstGeom>
          <a:noFill/>
          <a:ln w="12700" cap="rnd">
            <a:solidFill>
              <a:srgbClr val="000000"/>
            </a:solidFill>
            <a:round/>
            <a:headEnd/>
            <a:tailEnd/>
          </a:ln>
        </p:spPr>
        <p:txBody>
          <a:bodyPr/>
          <a:lstStyle/>
          <a:p>
            <a:endParaRPr lang="zh-CN" altLang="en-US"/>
          </a:p>
        </p:txBody>
      </p:sp>
      <p:graphicFrame>
        <p:nvGraphicFramePr>
          <p:cNvPr id="178336" name="Group 160"/>
          <p:cNvGraphicFramePr>
            <a:graphicFrameLocks noGrp="1"/>
          </p:cNvGraphicFramePr>
          <p:nvPr>
            <p:extLst/>
          </p:nvPr>
        </p:nvGraphicFramePr>
        <p:xfrm>
          <a:off x="252413" y="928686"/>
          <a:ext cx="8447617" cy="2143126"/>
        </p:xfrm>
        <a:graphic>
          <a:graphicData uri="http://schemas.openxmlformats.org/drawingml/2006/table">
            <a:tbl>
              <a:tblPr/>
              <a:tblGrid>
                <a:gridCol w="823383">
                  <a:extLst>
                    <a:ext uri="{9D8B030D-6E8A-4147-A177-3AD203B41FA5}">
                      <a16:colId xmlns:a16="http://schemas.microsoft.com/office/drawing/2014/main" val="20000"/>
                    </a:ext>
                  </a:extLst>
                </a:gridCol>
                <a:gridCol w="2055284">
                  <a:extLst>
                    <a:ext uri="{9D8B030D-6E8A-4147-A177-3AD203B41FA5}">
                      <a16:colId xmlns:a16="http://schemas.microsoft.com/office/drawing/2014/main" val="20001"/>
                    </a:ext>
                  </a:extLst>
                </a:gridCol>
                <a:gridCol w="1809749">
                  <a:extLst>
                    <a:ext uri="{9D8B030D-6E8A-4147-A177-3AD203B41FA5}">
                      <a16:colId xmlns:a16="http://schemas.microsoft.com/office/drawing/2014/main" val="20002"/>
                    </a:ext>
                  </a:extLst>
                </a:gridCol>
                <a:gridCol w="984251">
                  <a:extLst>
                    <a:ext uri="{9D8B030D-6E8A-4147-A177-3AD203B41FA5}">
                      <a16:colId xmlns:a16="http://schemas.microsoft.com/office/drawing/2014/main" val="20003"/>
                    </a:ext>
                  </a:extLst>
                </a:gridCol>
                <a:gridCol w="988483">
                  <a:extLst>
                    <a:ext uri="{9D8B030D-6E8A-4147-A177-3AD203B41FA5}">
                      <a16:colId xmlns:a16="http://schemas.microsoft.com/office/drawing/2014/main" val="20004"/>
                    </a:ext>
                  </a:extLst>
                </a:gridCol>
                <a:gridCol w="857251">
                  <a:extLst>
                    <a:ext uri="{9D8B030D-6E8A-4147-A177-3AD203B41FA5}">
                      <a16:colId xmlns:a16="http://schemas.microsoft.com/office/drawing/2014/main" val="20005"/>
                    </a:ext>
                  </a:extLst>
                </a:gridCol>
                <a:gridCol w="929216">
                  <a:extLst>
                    <a:ext uri="{9D8B030D-6E8A-4147-A177-3AD203B41FA5}">
                      <a16:colId xmlns:a16="http://schemas.microsoft.com/office/drawing/2014/main" val="20006"/>
                    </a:ext>
                  </a:extLst>
                </a:gridCol>
              </a:tblGrid>
              <a:tr h="256232">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保障期</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会费</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元</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档次</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gridSpan="5">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保  障  待  遇 </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元</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277727">
                <a:tc rowSpan="5">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一年</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rowSpan="5">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26</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50</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74</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100</a:t>
                      </a:r>
                    </a:p>
                    <a:p>
                      <a:pPr marL="342900" marR="0" lvl="0" indent="-342900" algn="ctr" defTabSz="914400" rtl="0" eaLnBrk="1" fontAlgn="ctr" latinLnBrk="0" hangingPunct="1">
                        <a:lnSpc>
                          <a:spcPct val="100000"/>
                        </a:lnSpc>
                        <a:spcBef>
                          <a:spcPct val="0"/>
                        </a:spcBef>
                        <a:spcAft>
                          <a:spcPct val="0"/>
                        </a:spcAft>
                        <a:buClrTx/>
                        <a:buSzTx/>
                        <a:buFontTx/>
                        <a:buNone/>
                        <a:tabLst/>
                      </a:pPr>
                      <a:endPar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endParaRP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高危险行业</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32</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62</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93</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124 </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  </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缴费标准</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cs typeface="Times New Roman" pitchFamily="18" charset="0"/>
                        </a:rPr>
                        <a:t>26 / 32 </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cs typeface="Times New Roman" pitchFamily="18" charset="0"/>
                        </a:rPr>
                        <a:t>50 / 62</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cs typeface="Times New Roman" pitchFamily="18" charset="0"/>
                        </a:rPr>
                        <a:t>74 / 93</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cs typeface="Times New Roman" pitchFamily="18" charset="0"/>
                        </a:rPr>
                        <a:t>100 /124</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56232">
                <a:tc vMerge="1">
                  <a:txBody>
                    <a:bodyPr/>
                    <a:lstStyle/>
                    <a:p>
                      <a:endParaRPr lang="zh-CN" altLang="en-US"/>
                    </a:p>
                  </a:txBody>
                  <a:tcPr/>
                </a:tc>
                <a:tc vMerge="1">
                  <a:txBody>
                    <a:bodyPr/>
                    <a:lstStyle/>
                    <a:p>
                      <a:endParaRPr lang="zh-CN" altLang="en-US"/>
                    </a:p>
                  </a:txBody>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伤残补助金（最高）</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20000</a:t>
                      </a: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40000</a:t>
                      </a: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60000</a:t>
                      </a: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80000</a:t>
                      </a: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0202">
                <a:tc vMerge="1">
                  <a:txBody>
                    <a:bodyPr/>
                    <a:lstStyle/>
                    <a:p>
                      <a:endParaRPr lang="zh-CN" altLang="en-US"/>
                    </a:p>
                  </a:txBody>
                  <a:tcPr/>
                </a:tc>
                <a:tc vMerge="1">
                  <a:txBody>
                    <a:bodyPr/>
                    <a:lstStyle/>
                    <a:p>
                      <a:endParaRPr lang="zh-CN" altLang="en-US"/>
                    </a:p>
                  </a:txBody>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住院补助金（每日）</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最长</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180</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天</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微软雅黑" pitchFamily="34" charset="-122"/>
                          <a:ea typeface="微软雅黑" pitchFamily="34" charset="-122"/>
                        </a:rPr>
                        <a:t>60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微软雅黑" pitchFamily="34" charset="-122"/>
                          <a:ea typeface="微软雅黑" pitchFamily="34" charset="-122"/>
                        </a:rPr>
                        <a:t>80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微软雅黑" pitchFamily="34" charset="-122"/>
                          <a:ea typeface="微软雅黑" pitchFamily="34" charset="-122"/>
                        </a:rPr>
                        <a:t>110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微软雅黑" pitchFamily="34" charset="-122"/>
                          <a:ea typeface="微软雅黑" pitchFamily="34" charset="-122"/>
                        </a:rPr>
                        <a:t>160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6872">
                <a:tc vMerge="1">
                  <a:txBody>
                    <a:bodyPr/>
                    <a:lstStyle/>
                    <a:p>
                      <a:endParaRPr lang="zh-CN" altLang="en-US"/>
                    </a:p>
                  </a:txBody>
                  <a:tcPr/>
                </a:tc>
                <a:tc vMerge="1">
                  <a:txBody>
                    <a:bodyPr/>
                    <a:lstStyle/>
                    <a:p>
                      <a:endParaRPr lang="zh-CN" altLang="en-US"/>
                    </a:p>
                  </a:txBody>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身故和丧葬互助金</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20000 </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40000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60000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80000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75861">
                <a:tc vMerge="1">
                  <a:txBody>
                    <a:bodyPr/>
                    <a:lstStyle/>
                    <a:p>
                      <a:endParaRPr lang="zh-CN" altLang="en-US"/>
                    </a:p>
                  </a:txBody>
                  <a:tcPr/>
                </a:tc>
                <a:tc vMerge="1">
                  <a:txBody>
                    <a:bodyPr/>
                    <a:lstStyle/>
                    <a:p>
                      <a:endParaRPr lang="zh-CN" altLang="en-US"/>
                    </a:p>
                  </a:txBody>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最高互助金领取金额</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微软雅黑" pitchFamily="34" charset="-122"/>
                          <a:ea typeface="微软雅黑" pitchFamily="34" charset="-122"/>
                        </a:rPr>
                        <a:t>30800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微软雅黑" pitchFamily="34" charset="-122"/>
                          <a:ea typeface="微软雅黑" pitchFamily="34" charset="-122"/>
                        </a:rPr>
                        <a:t>54400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微软雅黑" pitchFamily="34" charset="-122"/>
                          <a:ea typeface="微软雅黑" pitchFamily="34" charset="-122"/>
                        </a:rPr>
                        <a:t>79800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微软雅黑" pitchFamily="34" charset="-122"/>
                          <a:ea typeface="微软雅黑" pitchFamily="34" charset="-122"/>
                        </a:rPr>
                        <a:t>108800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44090" name="Text Box 58"/>
          <p:cNvSpPr txBox="1">
            <a:spLocks noChangeArrowheads="1"/>
          </p:cNvSpPr>
          <p:nvPr/>
        </p:nvSpPr>
        <p:spPr bwMode="auto">
          <a:xfrm>
            <a:off x="252413" y="3071813"/>
            <a:ext cx="8159750" cy="830997"/>
          </a:xfrm>
          <a:prstGeom prst="rect">
            <a:avLst/>
          </a:prstGeom>
          <a:noFill/>
          <a:ln w="9525" cap="rnd" algn="ctr">
            <a:noFill/>
            <a:prstDash val="sysDot"/>
            <a:miter lim="800000"/>
            <a:headEnd/>
            <a:tailEnd/>
          </a:ln>
        </p:spPr>
        <p:txBody>
          <a:bodyPr>
            <a:spAutoFit/>
          </a:bodyPr>
          <a:lstStyle/>
          <a:p>
            <a:pPr marL="342900" indent="-342900"/>
            <a:r>
              <a:rPr lang="en-US" altLang="zh-CN" dirty="0">
                <a:solidFill>
                  <a:schemeClr val="tx1"/>
                </a:solidFill>
                <a:latin typeface="宋体" charset="-122"/>
                <a:ea typeface="宋体" charset="-122"/>
              </a:rPr>
              <a:t>  </a:t>
            </a:r>
          </a:p>
          <a:p>
            <a:pPr marL="342900" indent="-342900"/>
            <a:r>
              <a:rPr lang="en-US" altLang="zh-CN" dirty="0">
                <a:solidFill>
                  <a:schemeClr val="tx1"/>
                </a:solidFill>
              </a:rPr>
              <a:t>  </a:t>
            </a:r>
            <a:r>
              <a:rPr lang="en-US" altLang="zh-CN" sz="2000" b="1" dirty="0" smtClean="0">
                <a:solidFill>
                  <a:srgbClr val="000066"/>
                </a:solidFill>
              </a:rPr>
              <a:t>7.《</a:t>
            </a:r>
            <a:r>
              <a:rPr lang="zh-CN" altLang="en-US" sz="2000" b="1" dirty="0" smtClean="0">
                <a:solidFill>
                  <a:srgbClr val="000066"/>
                </a:solidFill>
              </a:rPr>
              <a:t>在职职工子女意外伤害互助保障活动</a:t>
            </a:r>
            <a:r>
              <a:rPr lang="en-US" altLang="zh-CN" sz="2000" b="1" dirty="0" smtClean="0">
                <a:solidFill>
                  <a:srgbClr val="000066"/>
                </a:solidFill>
              </a:rPr>
              <a:t>》</a:t>
            </a:r>
            <a:r>
              <a:rPr lang="en-US" altLang="zh-CN" sz="2000" dirty="0" smtClean="0">
                <a:solidFill>
                  <a:srgbClr val="000066"/>
                </a:solidFill>
              </a:rPr>
              <a:t> </a:t>
            </a:r>
            <a:endParaRPr lang="en-US" altLang="zh-CN" sz="2000" dirty="0">
              <a:solidFill>
                <a:srgbClr val="000066"/>
              </a:solidFill>
            </a:endParaRPr>
          </a:p>
        </p:txBody>
      </p:sp>
      <p:sp>
        <p:nvSpPr>
          <p:cNvPr id="44091" name="Text Box 59"/>
          <p:cNvSpPr txBox="1">
            <a:spLocks noChangeArrowheads="1"/>
          </p:cNvSpPr>
          <p:nvPr/>
        </p:nvSpPr>
        <p:spPr bwMode="auto">
          <a:xfrm>
            <a:off x="252413" y="3914775"/>
            <a:ext cx="8639175" cy="369888"/>
          </a:xfrm>
          <a:prstGeom prst="rect">
            <a:avLst/>
          </a:prstGeom>
          <a:noFill/>
          <a:ln w="9525" cap="rnd" algn="ctr">
            <a:noFill/>
            <a:prstDash val="sysDot"/>
            <a:miter lim="800000"/>
            <a:headEnd/>
            <a:tailEnd/>
          </a:ln>
        </p:spPr>
        <p:txBody>
          <a:bodyPr>
            <a:spAutoFit/>
          </a:bodyPr>
          <a:lstStyle/>
          <a:p>
            <a:pPr marL="342900" indent="-342900">
              <a:spcBef>
                <a:spcPct val="20000"/>
              </a:spcBef>
            </a:pPr>
            <a:endParaRPr lang="zh-CN" altLang="zh-CN">
              <a:solidFill>
                <a:schemeClr val="tx1"/>
              </a:solidFill>
              <a:latin typeface="宋体" charset="-122"/>
              <a:ea typeface="宋体" charset="-122"/>
            </a:endParaRPr>
          </a:p>
        </p:txBody>
      </p:sp>
      <p:sp>
        <p:nvSpPr>
          <p:cNvPr id="44092" name="Line 60"/>
          <p:cNvSpPr>
            <a:spLocks noChangeShapeType="1"/>
          </p:cNvSpPr>
          <p:nvPr/>
        </p:nvSpPr>
        <p:spPr bwMode="auto">
          <a:xfrm>
            <a:off x="5657850" y="4686300"/>
            <a:ext cx="0" cy="0"/>
          </a:xfrm>
          <a:prstGeom prst="line">
            <a:avLst/>
          </a:prstGeom>
          <a:noFill/>
          <a:ln w="12700" cap="rnd">
            <a:solidFill>
              <a:srgbClr val="000000"/>
            </a:solidFill>
            <a:round/>
            <a:headEnd/>
            <a:tailEnd/>
          </a:ln>
        </p:spPr>
        <p:txBody>
          <a:bodyPr/>
          <a:lstStyle/>
          <a:p>
            <a:endParaRPr lang="zh-CN" altLang="en-US"/>
          </a:p>
        </p:txBody>
      </p:sp>
      <p:graphicFrame>
        <p:nvGraphicFramePr>
          <p:cNvPr id="178335" name="Group 159"/>
          <p:cNvGraphicFramePr>
            <a:graphicFrameLocks noGrp="1"/>
          </p:cNvGraphicFramePr>
          <p:nvPr>
            <p:extLst/>
          </p:nvPr>
        </p:nvGraphicFramePr>
        <p:xfrm>
          <a:off x="285750" y="3854450"/>
          <a:ext cx="8544982" cy="2242799"/>
        </p:xfrm>
        <a:graphic>
          <a:graphicData uri="http://schemas.openxmlformats.org/drawingml/2006/table">
            <a:tbl>
              <a:tblPr/>
              <a:tblGrid>
                <a:gridCol w="960967">
                  <a:extLst>
                    <a:ext uri="{9D8B030D-6E8A-4147-A177-3AD203B41FA5}">
                      <a16:colId xmlns:a16="http://schemas.microsoft.com/office/drawing/2014/main" val="20000"/>
                    </a:ext>
                  </a:extLst>
                </a:gridCol>
                <a:gridCol w="1727200">
                  <a:extLst>
                    <a:ext uri="{9D8B030D-6E8A-4147-A177-3AD203B41FA5}">
                      <a16:colId xmlns:a16="http://schemas.microsoft.com/office/drawing/2014/main" val="20001"/>
                    </a:ext>
                  </a:extLst>
                </a:gridCol>
                <a:gridCol w="2319867">
                  <a:extLst>
                    <a:ext uri="{9D8B030D-6E8A-4147-A177-3AD203B41FA5}">
                      <a16:colId xmlns:a16="http://schemas.microsoft.com/office/drawing/2014/main" val="20002"/>
                    </a:ext>
                  </a:extLst>
                </a:gridCol>
                <a:gridCol w="918633">
                  <a:extLst>
                    <a:ext uri="{9D8B030D-6E8A-4147-A177-3AD203B41FA5}">
                      <a16:colId xmlns:a16="http://schemas.microsoft.com/office/drawing/2014/main" val="20003"/>
                    </a:ext>
                  </a:extLst>
                </a:gridCol>
                <a:gridCol w="918633">
                  <a:extLst>
                    <a:ext uri="{9D8B030D-6E8A-4147-A177-3AD203B41FA5}">
                      <a16:colId xmlns:a16="http://schemas.microsoft.com/office/drawing/2014/main" val="20004"/>
                    </a:ext>
                  </a:extLst>
                </a:gridCol>
                <a:gridCol w="918633">
                  <a:extLst>
                    <a:ext uri="{9D8B030D-6E8A-4147-A177-3AD203B41FA5}">
                      <a16:colId xmlns:a16="http://schemas.microsoft.com/office/drawing/2014/main" val="20005"/>
                    </a:ext>
                  </a:extLst>
                </a:gridCol>
                <a:gridCol w="781049">
                  <a:extLst>
                    <a:ext uri="{9D8B030D-6E8A-4147-A177-3AD203B41FA5}">
                      <a16:colId xmlns:a16="http://schemas.microsoft.com/office/drawing/2014/main" val="20006"/>
                    </a:ext>
                  </a:extLst>
                </a:gridCol>
              </a:tblGrid>
              <a:tr h="23185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保障期</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会费</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元</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份</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gridSpan="5">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rgbClr val="0066CC"/>
                          </a:solidFill>
                          <a:effectLst/>
                          <a:latin typeface="微软雅黑" pitchFamily="34" charset="-122"/>
                          <a:ea typeface="微软雅黑" pitchFamily="34" charset="-122"/>
                        </a:rPr>
                        <a:t>保  障  待  遇 </a:t>
                      </a: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rPr>
                        <a:t>(</a:t>
                      </a:r>
                      <a:r>
                        <a:rPr kumimoji="0" lang="zh-CN" altLang="en-US" sz="1200" b="0" i="0" u="none" strike="noStrike" cap="none" normalizeH="0" baseline="0" smtClean="0">
                          <a:ln>
                            <a:noFill/>
                          </a:ln>
                          <a:solidFill>
                            <a:srgbClr val="0066CC"/>
                          </a:solidFill>
                          <a:effectLst/>
                          <a:latin typeface="微软雅黑" pitchFamily="34" charset="-122"/>
                          <a:ea typeface="微软雅黑" pitchFamily="34" charset="-122"/>
                        </a:rPr>
                        <a:t>元</a:t>
                      </a: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rPr>
                        <a:t>)</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233347">
                <a:tc rowSpan="6">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一年</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rowSpan="6">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50</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cs typeface="Times New Roman" pitchFamily="18" charset="0"/>
                        </a:rPr>
                        <a:t>元（最多四份）</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rgbClr val="0066CC"/>
                          </a:solidFill>
                          <a:effectLst/>
                          <a:latin typeface="微软雅黑" pitchFamily="34" charset="-122"/>
                          <a:ea typeface="微软雅黑" pitchFamily="34" charset="-122"/>
                        </a:rPr>
                        <a:t>缴费标准</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cs typeface="Times New Roman" pitchFamily="18" charset="0"/>
                        </a:rPr>
                        <a:t>50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cs typeface="Times New Roman" pitchFamily="18" charset="0"/>
                        </a:rPr>
                        <a:t>100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cs typeface="Times New Roman" pitchFamily="18" charset="0"/>
                        </a:rPr>
                        <a:t>150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cs typeface="Times New Roman" pitchFamily="18" charset="0"/>
                        </a:rPr>
                        <a:t>200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31853">
                <a:tc vMerge="1">
                  <a:txBody>
                    <a:bodyPr/>
                    <a:lstStyle/>
                    <a:p>
                      <a:endParaRPr lang="zh-CN" altLang="en-US"/>
                    </a:p>
                  </a:txBody>
                  <a:tcPr/>
                </a:tc>
                <a:tc vMerge="1">
                  <a:txBody>
                    <a:bodyPr/>
                    <a:lstStyle/>
                    <a:p>
                      <a:endParaRPr lang="zh-CN" altLang="en-US"/>
                    </a:p>
                  </a:txBody>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伤残补助（最高）</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rPr>
                        <a:t>10000</a:t>
                      </a: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rPr>
                        <a:t>20000</a:t>
                      </a: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rPr>
                        <a:t>30000</a:t>
                      </a: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rPr>
                        <a:t>40000</a:t>
                      </a:r>
                    </a:p>
                  </a:txBody>
                  <a:tcPr marL="0" marR="0" marT="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0474">
                <a:tc vMerge="1">
                  <a:txBody>
                    <a:bodyPr/>
                    <a:lstStyle/>
                    <a:p>
                      <a:endParaRPr lang="zh-CN" altLang="en-US"/>
                    </a:p>
                  </a:txBody>
                  <a:tcPr/>
                </a:tc>
                <a:tc vMerge="1">
                  <a:txBody>
                    <a:bodyPr/>
                    <a:lstStyle/>
                    <a:p>
                      <a:endParaRPr lang="zh-CN" altLang="en-US"/>
                    </a:p>
                  </a:txBody>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康复照顾助金（每日）</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最长</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180</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天</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40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80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120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160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00474">
                <a:tc vMerge="1">
                  <a:txBody>
                    <a:bodyPr/>
                    <a:lstStyle/>
                    <a:p>
                      <a:endParaRPr lang="zh-CN" altLang="en-US"/>
                    </a:p>
                  </a:txBody>
                  <a:tcPr/>
                </a:tc>
                <a:tc vMerge="1">
                  <a:txBody>
                    <a:bodyPr/>
                    <a:lstStyle/>
                    <a:p>
                      <a:endParaRPr lang="zh-CN" altLang="en-US"/>
                    </a:p>
                  </a:txBody>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住院补助金（每日）</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最长</a:t>
                      </a: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180</a:t>
                      </a: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天</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40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80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120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160 </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33347">
                <a:tc vMerge="1">
                  <a:txBody>
                    <a:bodyPr/>
                    <a:lstStyle/>
                    <a:p>
                      <a:endParaRPr lang="zh-CN" altLang="en-US"/>
                    </a:p>
                  </a:txBody>
                  <a:tcPr/>
                </a:tc>
                <a:tc vMerge="1">
                  <a:txBody>
                    <a:bodyPr/>
                    <a:lstStyle/>
                    <a:p>
                      <a:endParaRPr lang="zh-CN" altLang="en-US"/>
                    </a:p>
                  </a:txBody>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精神慰问和丧葬互助金</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rPr>
                        <a:t>20000 </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rPr>
                        <a:t>40000 </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rPr>
                        <a:t>60000 </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66CC"/>
                          </a:solidFill>
                          <a:effectLst/>
                          <a:latin typeface="微软雅黑" pitchFamily="34" charset="-122"/>
                          <a:ea typeface="微软雅黑" pitchFamily="34" charset="-122"/>
                        </a:rPr>
                        <a:t>80000 </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65039">
                <a:tc vMerge="1">
                  <a:txBody>
                    <a:bodyPr/>
                    <a:lstStyle/>
                    <a:p>
                      <a:endParaRPr lang="zh-CN" altLang="en-US"/>
                    </a:p>
                  </a:txBody>
                  <a:tcPr/>
                </a:tc>
                <a:tc vMerge="1">
                  <a:txBody>
                    <a:bodyPr/>
                    <a:lstStyle/>
                    <a:p>
                      <a:endParaRPr lang="zh-CN" altLang="en-US"/>
                    </a:p>
                  </a:txBody>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66CC"/>
                          </a:solidFill>
                          <a:effectLst/>
                          <a:latin typeface="微软雅黑" pitchFamily="34" charset="-122"/>
                          <a:ea typeface="微软雅黑" pitchFamily="34" charset="-122"/>
                        </a:rPr>
                        <a:t>最高互助金领取金额</a:t>
                      </a:r>
                    </a:p>
                  </a:txBody>
                  <a:tcPr marL="121920" marR="121920"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34400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68800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103200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0066CC"/>
                          </a:solidFill>
                          <a:effectLst/>
                          <a:latin typeface="微软雅黑" pitchFamily="34" charset="-122"/>
                          <a:ea typeface="微软雅黑" pitchFamily="34" charset="-122"/>
                        </a:rPr>
                        <a:t>137600</a:t>
                      </a:r>
                    </a:p>
                  </a:txBody>
                  <a:tcPr marL="120000" marR="120000" marT="35100" marB="351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pic>
        <p:nvPicPr>
          <p:cNvPr id="44145" name="Picture 113" descr="图片1"/>
          <p:cNvPicPr>
            <a:picLocks noChangeAspect="1" noChangeArrowheads="1"/>
          </p:cNvPicPr>
          <p:nvPr/>
        </p:nvPicPr>
        <p:blipFill>
          <a:blip r:embed="rId4" cstate="print"/>
          <a:srcRect/>
          <a:stretch>
            <a:fillRect/>
          </a:stretch>
        </p:blipFill>
        <p:spPr bwMode="auto">
          <a:xfrm>
            <a:off x="0" y="0"/>
            <a:ext cx="9144000" cy="465138"/>
          </a:xfrm>
          <a:prstGeom prst="rect">
            <a:avLst/>
          </a:prstGeom>
          <a:noFill/>
          <a:ln w="9525">
            <a:noFill/>
            <a:miter lim="800000"/>
            <a:headEnd/>
            <a:tailEnd/>
          </a:ln>
        </p:spPr>
      </p:pic>
      <p:sp>
        <p:nvSpPr>
          <p:cNvPr id="44146" name="Rectangle 114"/>
          <p:cNvSpPr>
            <a:spLocks noChangeArrowheads="1"/>
          </p:cNvSpPr>
          <p:nvPr/>
        </p:nvSpPr>
        <p:spPr bwMode="auto">
          <a:xfrm>
            <a:off x="347663" y="3143250"/>
            <a:ext cx="7272337" cy="276225"/>
          </a:xfrm>
          <a:prstGeom prst="rect">
            <a:avLst/>
          </a:prstGeom>
          <a:noFill/>
          <a:ln w="9525">
            <a:noFill/>
            <a:miter lim="800000"/>
            <a:headEnd/>
            <a:tailEnd/>
          </a:ln>
        </p:spPr>
        <p:txBody>
          <a:bodyPr>
            <a:spAutoFit/>
          </a:bodyPr>
          <a:lstStyle/>
          <a:p>
            <a:pPr>
              <a:spcBef>
                <a:spcPct val="0"/>
              </a:spcBef>
            </a:pPr>
            <a:r>
              <a:rPr lang="zh-CN" altLang="en-US" sz="1200" i="1" dirty="0">
                <a:solidFill>
                  <a:srgbClr val="0066CC"/>
                </a:solidFill>
              </a:rPr>
              <a:t>备注：参保职工要占全部职工</a:t>
            </a:r>
            <a:r>
              <a:rPr lang="zh-CN" altLang="en-US" sz="1200" i="1" dirty="0" smtClean="0">
                <a:solidFill>
                  <a:srgbClr val="0066CC"/>
                </a:solidFill>
              </a:rPr>
              <a:t>比例</a:t>
            </a:r>
            <a:r>
              <a:rPr lang="en-US" altLang="zh-CN" sz="1200" i="1" dirty="0" smtClean="0">
                <a:solidFill>
                  <a:srgbClr val="0066CC"/>
                </a:solidFill>
              </a:rPr>
              <a:t>80</a:t>
            </a:r>
            <a:r>
              <a:rPr lang="zh-CN" altLang="en-US" sz="1200" i="1" dirty="0" smtClean="0">
                <a:solidFill>
                  <a:srgbClr val="0066CC"/>
                </a:solidFill>
              </a:rPr>
              <a:t>％</a:t>
            </a:r>
            <a:r>
              <a:rPr lang="zh-CN" altLang="en-US" sz="1200" i="1" dirty="0">
                <a:solidFill>
                  <a:srgbClr val="0066CC"/>
                </a:solidFill>
              </a:rPr>
              <a:t>以上，</a:t>
            </a:r>
            <a:r>
              <a:rPr lang="zh-CN" altLang="en-US" sz="1200" i="1" dirty="0" smtClean="0">
                <a:solidFill>
                  <a:srgbClr val="0066CC"/>
                </a:solidFill>
              </a:rPr>
              <a:t>少于</a:t>
            </a:r>
            <a:r>
              <a:rPr lang="en-US" altLang="zh-CN" sz="1200" i="1" dirty="0" smtClean="0">
                <a:solidFill>
                  <a:srgbClr val="0066CC"/>
                </a:solidFill>
              </a:rPr>
              <a:t>100</a:t>
            </a:r>
            <a:r>
              <a:rPr lang="zh-CN" altLang="en-US" sz="1200" i="1" dirty="0" smtClean="0">
                <a:solidFill>
                  <a:srgbClr val="0066CC"/>
                </a:solidFill>
              </a:rPr>
              <a:t>人</a:t>
            </a:r>
            <a:r>
              <a:rPr lang="zh-CN" altLang="en-US" sz="1200" i="1" dirty="0">
                <a:solidFill>
                  <a:srgbClr val="0066CC"/>
                </a:solidFill>
              </a:rPr>
              <a:t>单位须</a:t>
            </a:r>
            <a:r>
              <a:rPr lang="en-US" altLang="zh-CN" sz="1200" i="1" dirty="0">
                <a:solidFill>
                  <a:srgbClr val="0066CC"/>
                </a:solidFill>
              </a:rPr>
              <a:t>100</a:t>
            </a:r>
            <a:r>
              <a:rPr lang="zh-CN" altLang="en-US" sz="1200" i="1" dirty="0">
                <a:solidFill>
                  <a:srgbClr val="0066CC"/>
                </a:solidFill>
              </a:rPr>
              <a:t>％投保。</a:t>
            </a:r>
          </a:p>
        </p:txBody>
      </p:sp>
      <p:sp>
        <p:nvSpPr>
          <p:cNvPr id="15" name="Text Box 51"/>
          <p:cNvSpPr txBox="1">
            <a:spLocks noChangeArrowheads="1"/>
          </p:cNvSpPr>
          <p:nvPr/>
        </p:nvSpPr>
        <p:spPr bwMode="auto">
          <a:xfrm>
            <a:off x="213981" y="5947981"/>
            <a:ext cx="6265862" cy="1181862"/>
          </a:xfrm>
          <a:prstGeom prst="rect">
            <a:avLst/>
          </a:prstGeom>
          <a:noFill/>
          <a:ln w="9525" cap="rnd" algn="ctr">
            <a:noFill/>
            <a:prstDash val="sysDot"/>
            <a:miter lim="800000"/>
            <a:headEnd/>
            <a:tailEnd/>
          </a:ln>
        </p:spPr>
        <p:txBody>
          <a:bodyPr wrap="square">
            <a:spAutoFit/>
          </a:bodyPr>
          <a:lstStyle/>
          <a:p>
            <a:pPr marL="342900" indent="-342900">
              <a:spcBef>
                <a:spcPct val="20000"/>
              </a:spcBef>
            </a:pPr>
            <a:endParaRPr lang="en-US" altLang="zh-CN" dirty="0">
              <a:solidFill>
                <a:schemeClr val="tx1"/>
              </a:solidFill>
              <a:latin typeface="宋体" charset="-122"/>
              <a:ea typeface="宋体" charset="-122"/>
            </a:endParaRPr>
          </a:p>
          <a:p>
            <a:pPr marL="342900" indent="-342900">
              <a:spcBef>
                <a:spcPct val="20000"/>
              </a:spcBef>
            </a:pPr>
            <a:r>
              <a:rPr lang="zh-CN" altLang="en-US" sz="1200" i="1" dirty="0" smtClean="0">
                <a:solidFill>
                  <a:srgbClr val="0066CC"/>
                </a:solidFill>
              </a:rPr>
              <a:t>备注：参加本活动不得少于全体有未成年子女职工总数</a:t>
            </a:r>
            <a:r>
              <a:rPr lang="en-US" altLang="zh-CN" sz="1200" i="1" dirty="0" smtClean="0">
                <a:solidFill>
                  <a:srgbClr val="0066CC"/>
                </a:solidFill>
              </a:rPr>
              <a:t>50%</a:t>
            </a:r>
            <a:r>
              <a:rPr lang="zh-CN" altLang="en-US" sz="1200" i="1" dirty="0" smtClean="0">
                <a:solidFill>
                  <a:srgbClr val="0066CC"/>
                </a:solidFill>
              </a:rPr>
              <a:t>。</a:t>
            </a:r>
            <a:endParaRPr lang="en-US" altLang="zh-CN" sz="1200" b="1" dirty="0">
              <a:solidFill>
                <a:schemeClr val="tx1"/>
              </a:solidFill>
            </a:endParaRPr>
          </a:p>
          <a:p>
            <a:pPr marL="342900" indent="-342900">
              <a:spcBef>
                <a:spcPct val="20000"/>
              </a:spcBef>
            </a:pPr>
            <a:endParaRPr lang="en-US" altLang="zh-CN" sz="1600" b="1" dirty="0" smtClean="0">
              <a:solidFill>
                <a:schemeClr val="tx1"/>
              </a:solidFill>
            </a:endParaRPr>
          </a:p>
          <a:p>
            <a:pPr marL="342900" indent="-342900">
              <a:spcBef>
                <a:spcPct val="20000"/>
              </a:spcBef>
            </a:pPr>
            <a:r>
              <a:rPr lang="en-US" altLang="zh-CN" sz="1600" b="1" dirty="0" smtClean="0">
                <a:solidFill>
                  <a:schemeClr val="tx1"/>
                </a:solidFill>
              </a:rPr>
              <a:t> </a:t>
            </a:r>
            <a:endParaRPr lang="en-US" altLang="zh-CN" sz="1600" b="1" dirty="0">
              <a:solidFill>
                <a:srgbClr val="000066"/>
              </a:solidFill>
            </a:endParaRPr>
          </a:p>
        </p:txBody>
      </p:sp>
    </p:spTree>
    <p:extLst>
      <p:ext uri="{BB962C8B-B14F-4D97-AF65-F5344CB8AC3E}">
        <p14:creationId xmlns:p14="http://schemas.microsoft.com/office/powerpoint/2010/main" val="36862990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B6E45E8E-22B6-4CCD-A9EE-79BB7056DCA5}" type="slidenum">
              <a:rPr lang="en-US" altLang="zh-CN"/>
              <a:pPr>
                <a:defRPr/>
              </a:pPr>
              <a:t>2</a:t>
            </a:fld>
            <a:endParaRPr lang="en-US" altLang="zh-CN"/>
          </a:p>
        </p:txBody>
      </p:sp>
      <p:pic>
        <p:nvPicPr>
          <p:cNvPr id="18434" name="Picture 16" descr="269482shuidi2_506"/>
          <p:cNvPicPr>
            <a:picLocks noChangeAspect="1" noChangeArrowheads="1"/>
          </p:cNvPicPr>
          <p:nvPr/>
        </p:nvPicPr>
        <p:blipFill>
          <a:blip r:embed="rId3" cstate="print"/>
          <a:srcRect/>
          <a:stretch>
            <a:fillRect/>
          </a:stretch>
        </p:blipFill>
        <p:spPr bwMode="auto">
          <a:xfrm>
            <a:off x="0" y="6270625"/>
            <a:ext cx="9144000" cy="587375"/>
          </a:xfrm>
          <a:prstGeom prst="rect">
            <a:avLst/>
          </a:prstGeom>
          <a:noFill/>
          <a:ln w="9525">
            <a:noFill/>
            <a:miter lim="800000"/>
            <a:headEnd/>
            <a:tailEnd/>
          </a:ln>
        </p:spPr>
      </p:pic>
      <p:pic>
        <p:nvPicPr>
          <p:cNvPr id="18436" name="Picture 10" descr="图片1"/>
          <p:cNvPicPr>
            <a:picLocks noChangeAspect="1" noChangeArrowheads="1"/>
          </p:cNvPicPr>
          <p:nvPr/>
        </p:nvPicPr>
        <p:blipFill>
          <a:blip r:embed="rId4" cstate="print"/>
          <a:srcRect/>
          <a:stretch>
            <a:fillRect/>
          </a:stretch>
        </p:blipFill>
        <p:spPr bwMode="auto">
          <a:xfrm>
            <a:off x="0" y="0"/>
            <a:ext cx="9144000" cy="692696"/>
          </a:xfrm>
          <a:prstGeom prst="rect">
            <a:avLst/>
          </a:prstGeom>
          <a:noFill/>
          <a:ln w="9525">
            <a:noFill/>
            <a:miter lim="800000"/>
            <a:headEnd/>
            <a:tailEnd/>
          </a:ln>
        </p:spPr>
      </p:pic>
      <p:sp>
        <p:nvSpPr>
          <p:cNvPr id="18437" name="Rectangle 22"/>
          <p:cNvSpPr>
            <a:spLocks noChangeArrowheads="1"/>
          </p:cNvSpPr>
          <p:nvPr/>
        </p:nvSpPr>
        <p:spPr bwMode="auto">
          <a:xfrm>
            <a:off x="500063" y="6121400"/>
            <a:ext cx="8104187"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grpSp>
        <p:nvGrpSpPr>
          <p:cNvPr id="18438" name="Group 8"/>
          <p:cNvGrpSpPr>
            <a:grpSpLocks/>
          </p:cNvGrpSpPr>
          <p:nvPr/>
        </p:nvGrpSpPr>
        <p:grpSpPr bwMode="auto">
          <a:xfrm>
            <a:off x="1958480" y="2674745"/>
            <a:ext cx="5357813" cy="1143000"/>
            <a:chOff x="1172" y="1824"/>
            <a:chExt cx="3100" cy="432"/>
          </a:xfrm>
        </p:grpSpPr>
        <p:sp>
          <p:nvSpPr>
            <p:cNvPr id="21" name="AutoShape 9"/>
            <p:cNvSpPr>
              <a:spLocks noChangeArrowheads="1"/>
            </p:cNvSpPr>
            <p:nvPr/>
          </p:nvSpPr>
          <p:spPr bwMode="gray">
            <a:xfrm>
              <a:off x="1536" y="1899"/>
              <a:ext cx="2736" cy="288"/>
            </a:xfrm>
            <a:prstGeom prst="roundRect">
              <a:avLst>
                <a:gd name="adj" fmla="val 16667"/>
              </a:avLst>
            </a:prstGeom>
            <a:gradFill rotWithShape="1">
              <a:gsLst>
                <a:gs pos="0">
                  <a:schemeClr val="accent1"/>
                </a:gs>
                <a:gs pos="50000">
                  <a:schemeClr val="accent1">
                    <a:gamma/>
                    <a:tint val="21176"/>
                    <a:invGamma/>
                  </a:schemeClr>
                </a:gs>
                <a:gs pos="100000">
                  <a:schemeClr val="accent1"/>
                </a:gs>
              </a:gsLst>
              <a:lin ang="5400000" scaled="1"/>
            </a:gradFill>
            <a:ln w="12700" algn="ctr">
              <a:solidFill>
                <a:schemeClr val="bg1"/>
              </a:solidFill>
              <a:round/>
              <a:headEnd/>
              <a:tailEnd/>
            </a:ln>
            <a:effectLst/>
          </p:spPr>
          <p:txBody>
            <a:bodyPr wrap="none" anchor="ctr"/>
            <a:lstStyle/>
            <a:p>
              <a:pPr fontAlgn="auto">
                <a:spcBef>
                  <a:spcPts val="0"/>
                </a:spcBef>
                <a:spcAft>
                  <a:spcPts val="0"/>
                </a:spcAft>
                <a:defRPr/>
              </a:pPr>
              <a:endParaRPr lang="zh-CN" altLang="en-US">
                <a:solidFill>
                  <a:schemeClr val="tx1"/>
                </a:solidFill>
                <a:latin typeface="+mn-lt"/>
                <a:ea typeface="+mn-ea"/>
              </a:endParaRPr>
            </a:p>
          </p:txBody>
        </p:sp>
        <p:sp>
          <p:nvSpPr>
            <p:cNvPr id="18455" name="AutoShape 10"/>
            <p:cNvSpPr>
              <a:spLocks noChangeArrowheads="1"/>
            </p:cNvSpPr>
            <p:nvPr/>
          </p:nvSpPr>
          <p:spPr bwMode="gray">
            <a:xfrm>
              <a:off x="1172" y="1824"/>
              <a:ext cx="556" cy="432"/>
            </a:xfrm>
            <a:prstGeom prst="diamond">
              <a:avLst/>
            </a:prstGeom>
            <a:solidFill>
              <a:schemeClr val="accent1"/>
            </a:solidFill>
            <a:ln w="25400" algn="ctr">
              <a:solidFill>
                <a:schemeClr val="bg1"/>
              </a:solidFill>
              <a:miter lim="800000"/>
              <a:headEnd/>
              <a:tailEnd/>
            </a:ln>
          </p:spPr>
          <p:txBody>
            <a:bodyPr wrap="none" anchor="ctr"/>
            <a:lstStyle/>
            <a:p>
              <a:pPr>
                <a:spcBef>
                  <a:spcPct val="0"/>
                </a:spcBef>
              </a:pPr>
              <a:endParaRPr lang="zh-CN" altLang="en-US">
                <a:solidFill>
                  <a:schemeClr val="tx1"/>
                </a:solidFill>
                <a:latin typeface="Calibri" pitchFamily="34" charset="0"/>
                <a:ea typeface="宋体" charset="-122"/>
              </a:endParaRPr>
            </a:p>
          </p:txBody>
        </p:sp>
        <p:sp>
          <p:nvSpPr>
            <p:cNvPr id="18456" name="Text Box 11"/>
            <p:cNvSpPr txBox="1">
              <a:spLocks noChangeArrowheads="1"/>
            </p:cNvSpPr>
            <p:nvPr/>
          </p:nvSpPr>
          <p:spPr bwMode="gray">
            <a:xfrm>
              <a:off x="1680" y="1959"/>
              <a:ext cx="2137" cy="173"/>
            </a:xfrm>
            <a:prstGeom prst="rect">
              <a:avLst/>
            </a:prstGeom>
            <a:noFill/>
            <a:ln w="9525" algn="ctr">
              <a:noFill/>
              <a:miter lim="800000"/>
              <a:headEnd/>
              <a:tailEnd/>
            </a:ln>
          </p:spPr>
          <p:txBody>
            <a:bodyPr>
              <a:spAutoFit/>
            </a:bodyPr>
            <a:lstStyle/>
            <a:p>
              <a:pPr eaLnBrk="0" hangingPunct="0">
                <a:spcBef>
                  <a:spcPct val="0"/>
                </a:spcBef>
              </a:pPr>
              <a:r>
                <a:rPr lang="zh-CN" altLang="en-US" sz="2400" b="1" dirty="0" smtClean="0">
                  <a:solidFill>
                    <a:srgbClr val="000000"/>
                  </a:solidFill>
                  <a:latin typeface="Calibri" pitchFamily="34" charset="0"/>
                </a:rPr>
                <a:t>互助保障</a:t>
              </a:r>
              <a:r>
                <a:rPr lang="zh-CN" altLang="en-US" sz="2400" b="1" dirty="0">
                  <a:solidFill>
                    <a:srgbClr val="000000"/>
                  </a:solidFill>
                  <a:latin typeface="Calibri" pitchFamily="34" charset="0"/>
                </a:rPr>
                <a:t>活动</a:t>
              </a:r>
              <a:r>
                <a:rPr lang="zh-CN" altLang="en-US" sz="2400" b="1" dirty="0" smtClean="0">
                  <a:solidFill>
                    <a:srgbClr val="000000"/>
                  </a:solidFill>
                  <a:latin typeface="Calibri" pitchFamily="34" charset="0"/>
                </a:rPr>
                <a:t>详解</a:t>
              </a:r>
              <a:endParaRPr lang="en-US" altLang="zh-CN" sz="2400" b="1" dirty="0">
                <a:solidFill>
                  <a:srgbClr val="000000"/>
                </a:solidFill>
                <a:latin typeface="Calibri" pitchFamily="34" charset="0"/>
              </a:endParaRPr>
            </a:p>
          </p:txBody>
        </p:sp>
        <p:sp>
          <p:nvSpPr>
            <p:cNvPr id="18457" name="Text Box 12"/>
            <p:cNvSpPr txBox="1">
              <a:spLocks noChangeArrowheads="1"/>
            </p:cNvSpPr>
            <p:nvPr/>
          </p:nvSpPr>
          <p:spPr bwMode="gray">
            <a:xfrm>
              <a:off x="1296" y="1959"/>
              <a:ext cx="331" cy="173"/>
            </a:xfrm>
            <a:prstGeom prst="rect">
              <a:avLst/>
            </a:prstGeom>
            <a:noFill/>
            <a:ln w="9525" algn="ctr">
              <a:noFill/>
              <a:miter lim="800000"/>
              <a:headEnd/>
              <a:tailEnd/>
            </a:ln>
          </p:spPr>
          <p:txBody>
            <a:bodyPr>
              <a:spAutoFit/>
            </a:bodyPr>
            <a:lstStyle/>
            <a:p>
              <a:pPr algn="ctr" eaLnBrk="0" hangingPunct="0">
                <a:spcBef>
                  <a:spcPct val="0"/>
                </a:spcBef>
              </a:pPr>
              <a:r>
                <a:rPr lang="zh-CN" altLang="en-US" sz="2400">
                  <a:latin typeface="Calibri" pitchFamily="34" charset="0"/>
                </a:rPr>
                <a:t>二</a:t>
              </a:r>
              <a:endParaRPr lang="en-US" altLang="zh-CN" sz="2400">
                <a:latin typeface="Calibri" pitchFamily="34" charset="0"/>
              </a:endParaRPr>
            </a:p>
          </p:txBody>
        </p:sp>
      </p:grpSp>
      <p:grpSp>
        <p:nvGrpSpPr>
          <p:cNvPr id="18439" name="Group 13"/>
          <p:cNvGrpSpPr>
            <a:grpSpLocks/>
          </p:cNvGrpSpPr>
          <p:nvPr/>
        </p:nvGrpSpPr>
        <p:grpSpPr bwMode="auto">
          <a:xfrm>
            <a:off x="2029918" y="4174812"/>
            <a:ext cx="5286375" cy="1143000"/>
            <a:chOff x="1213" y="1824"/>
            <a:chExt cx="3059" cy="432"/>
          </a:xfrm>
        </p:grpSpPr>
        <p:sp>
          <p:nvSpPr>
            <p:cNvPr id="36" name="AutoShape 14"/>
            <p:cNvSpPr>
              <a:spLocks noChangeArrowheads="1"/>
            </p:cNvSpPr>
            <p:nvPr/>
          </p:nvSpPr>
          <p:spPr bwMode="gray">
            <a:xfrm>
              <a:off x="1536" y="1899"/>
              <a:ext cx="2736" cy="288"/>
            </a:xfrm>
            <a:prstGeom prst="roundRect">
              <a:avLst>
                <a:gd name="adj" fmla="val 16667"/>
              </a:avLst>
            </a:prstGeom>
            <a:gradFill rotWithShape="1">
              <a:gsLst>
                <a:gs pos="0">
                  <a:schemeClr val="hlink"/>
                </a:gs>
                <a:gs pos="50000">
                  <a:schemeClr val="hlink">
                    <a:gamma/>
                    <a:tint val="21176"/>
                    <a:invGamma/>
                  </a:schemeClr>
                </a:gs>
                <a:gs pos="100000">
                  <a:schemeClr val="hlink"/>
                </a:gs>
              </a:gsLst>
              <a:lin ang="5400000" scaled="1"/>
            </a:gradFill>
            <a:ln w="12700" algn="ctr">
              <a:solidFill>
                <a:schemeClr val="bg1"/>
              </a:solidFill>
              <a:round/>
              <a:headEnd/>
              <a:tailEnd/>
            </a:ln>
            <a:effectLst/>
          </p:spPr>
          <p:txBody>
            <a:bodyPr wrap="none" anchor="ctr"/>
            <a:lstStyle/>
            <a:p>
              <a:pPr fontAlgn="auto">
                <a:spcBef>
                  <a:spcPts val="0"/>
                </a:spcBef>
                <a:spcAft>
                  <a:spcPts val="0"/>
                </a:spcAft>
                <a:defRPr/>
              </a:pPr>
              <a:endParaRPr lang="zh-CN" altLang="en-US">
                <a:solidFill>
                  <a:schemeClr val="tx1"/>
                </a:solidFill>
                <a:latin typeface="+mn-lt"/>
                <a:ea typeface="+mn-ea"/>
              </a:endParaRPr>
            </a:p>
          </p:txBody>
        </p:sp>
        <p:sp>
          <p:nvSpPr>
            <p:cNvPr id="18451" name="AutoShape 15"/>
            <p:cNvSpPr>
              <a:spLocks noChangeArrowheads="1"/>
            </p:cNvSpPr>
            <p:nvPr/>
          </p:nvSpPr>
          <p:spPr bwMode="gray">
            <a:xfrm>
              <a:off x="1213" y="1824"/>
              <a:ext cx="515" cy="432"/>
            </a:xfrm>
            <a:prstGeom prst="diamond">
              <a:avLst/>
            </a:prstGeom>
            <a:solidFill>
              <a:schemeClr val="hlink"/>
            </a:solidFill>
            <a:ln w="25400" algn="ctr">
              <a:solidFill>
                <a:schemeClr val="bg1"/>
              </a:solidFill>
              <a:miter lim="800000"/>
              <a:headEnd/>
              <a:tailEnd/>
            </a:ln>
          </p:spPr>
          <p:txBody>
            <a:bodyPr wrap="none" anchor="ctr"/>
            <a:lstStyle/>
            <a:p>
              <a:pPr>
                <a:spcBef>
                  <a:spcPct val="0"/>
                </a:spcBef>
              </a:pPr>
              <a:endParaRPr lang="zh-CN" altLang="en-US">
                <a:solidFill>
                  <a:schemeClr val="tx1"/>
                </a:solidFill>
                <a:latin typeface="Calibri" pitchFamily="34" charset="0"/>
                <a:ea typeface="宋体" charset="-122"/>
              </a:endParaRPr>
            </a:p>
          </p:txBody>
        </p:sp>
        <p:sp>
          <p:nvSpPr>
            <p:cNvPr id="18452" name="Text Box 16"/>
            <p:cNvSpPr txBox="1">
              <a:spLocks noChangeArrowheads="1"/>
            </p:cNvSpPr>
            <p:nvPr/>
          </p:nvSpPr>
          <p:spPr bwMode="gray">
            <a:xfrm>
              <a:off x="1680" y="1959"/>
              <a:ext cx="2160" cy="173"/>
            </a:xfrm>
            <a:prstGeom prst="rect">
              <a:avLst/>
            </a:prstGeom>
            <a:noFill/>
            <a:ln w="9525" algn="ctr">
              <a:noFill/>
              <a:miter lim="800000"/>
              <a:headEnd/>
              <a:tailEnd/>
            </a:ln>
          </p:spPr>
          <p:txBody>
            <a:bodyPr>
              <a:spAutoFit/>
            </a:bodyPr>
            <a:lstStyle/>
            <a:p>
              <a:pPr eaLnBrk="0" hangingPunct="0">
                <a:spcBef>
                  <a:spcPct val="0"/>
                </a:spcBef>
              </a:pPr>
              <a:r>
                <a:rPr lang="zh-CN" altLang="en-US" sz="2400" b="1" dirty="0" smtClean="0">
                  <a:solidFill>
                    <a:srgbClr val="000000"/>
                  </a:solidFill>
                  <a:latin typeface="Calibri" pitchFamily="34" charset="0"/>
                </a:rPr>
                <a:t>政策支持</a:t>
              </a:r>
              <a:endParaRPr lang="en-US" altLang="zh-CN" sz="2400" b="1" dirty="0">
                <a:solidFill>
                  <a:srgbClr val="000000"/>
                </a:solidFill>
                <a:latin typeface="Calibri" pitchFamily="34" charset="0"/>
              </a:endParaRPr>
            </a:p>
          </p:txBody>
        </p:sp>
        <p:sp>
          <p:nvSpPr>
            <p:cNvPr id="18453" name="Text Box 17"/>
            <p:cNvSpPr txBox="1">
              <a:spLocks noChangeArrowheads="1"/>
            </p:cNvSpPr>
            <p:nvPr/>
          </p:nvSpPr>
          <p:spPr bwMode="gray">
            <a:xfrm>
              <a:off x="1337" y="1932"/>
              <a:ext cx="248" cy="173"/>
            </a:xfrm>
            <a:prstGeom prst="rect">
              <a:avLst/>
            </a:prstGeom>
            <a:noFill/>
            <a:ln w="9525" algn="ctr">
              <a:noFill/>
              <a:miter lim="800000"/>
              <a:headEnd/>
              <a:tailEnd/>
            </a:ln>
          </p:spPr>
          <p:txBody>
            <a:bodyPr>
              <a:spAutoFit/>
            </a:bodyPr>
            <a:lstStyle/>
            <a:p>
              <a:pPr algn="ctr" eaLnBrk="0" hangingPunct="0">
                <a:spcBef>
                  <a:spcPct val="0"/>
                </a:spcBef>
              </a:pPr>
              <a:r>
                <a:rPr lang="zh-CN" altLang="en-US" sz="2400" dirty="0">
                  <a:latin typeface="Calibri" pitchFamily="34" charset="0"/>
                </a:rPr>
                <a:t>三</a:t>
              </a:r>
              <a:endParaRPr lang="en-US" altLang="zh-CN" sz="2400" dirty="0">
                <a:latin typeface="Calibri" pitchFamily="34" charset="0"/>
              </a:endParaRPr>
            </a:p>
          </p:txBody>
        </p:sp>
      </p:grpSp>
      <p:grpSp>
        <p:nvGrpSpPr>
          <p:cNvPr id="18440" name="Group 18"/>
          <p:cNvGrpSpPr>
            <a:grpSpLocks/>
          </p:cNvGrpSpPr>
          <p:nvPr/>
        </p:nvGrpSpPr>
        <p:grpSpPr bwMode="auto">
          <a:xfrm>
            <a:off x="2072249" y="4642448"/>
            <a:ext cx="4467253" cy="460706"/>
            <a:chOff x="1255" y="1947"/>
            <a:chExt cx="2585" cy="199"/>
          </a:xfrm>
        </p:grpSpPr>
        <p:sp>
          <p:nvSpPr>
            <p:cNvPr id="18448" name="Text Box 21"/>
            <p:cNvSpPr txBox="1">
              <a:spLocks noChangeArrowheads="1"/>
            </p:cNvSpPr>
            <p:nvPr/>
          </p:nvSpPr>
          <p:spPr bwMode="gray">
            <a:xfrm>
              <a:off x="1680" y="1947"/>
              <a:ext cx="2160" cy="199"/>
            </a:xfrm>
            <a:prstGeom prst="rect">
              <a:avLst/>
            </a:prstGeom>
            <a:noFill/>
            <a:ln w="9525" algn="ctr">
              <a:noFill/>
              <a:miter lim="800000"/>
              <a:headEnd/>
              <a:tailEnd/>
            </a:ln>
          </p:spPr>
          <p:txBody>
            <a:bodyPr>
              <a:spAutoFit/>
            </a:bodyPr>
            <a:lstStyle/>
            <a:p>
              <a:pPr eaLnBrk="0" hangingPunct="0">
                <a:spcBef>
                  <a:spcPct val="0"/>
                </a:spcBef>
              </a:pPr>
              <a:endParaRPr lang="en-US" altLang="zh-CN" sz="2400" b="1" dirty="0">
                <a:solidFill>
                  <a:srgbClr val="000000"/>
                </a:solidFill>
                <a:latin typeface="Calibri" pitchFamily="34" charset="0"/>
              </a:endParaRPr>
            </a:p>
          </p:txBody>
        </p:sp>
        <p:sp>
          <p:nvSpPr>
            <p:cNvPr id="18449" name="Text Box 22"/>
            <p:cNvSpPr txBox="1">
              <a:spLocks noChangeArrowheads="1"/>
            </p:cNvSpPr>
            <p:nvPr/>
          </p:nvSpPr>
          <p:spPr bwMode="gray">
            <a:xfrm>
              <a:off x="1255" y="1947"/>
              <a:ext cx="331" cy="199"/>
            </a:xfrm>
            <a:prstGeom prst="rect">
              <a:avLst/>
            </a:prstGeom>
            <a:noFill/>
            <a:ln w="9525" algn="ctr">
              <a:noFill/>
              <a:miter lim="800000"/>
              <a:headEnd/>
              <a:tailEnd/>
            </a:ln>
          </p:spPr>
          <p:txBody>
            <a:bodyPr>
              <a:spAutoFit/>
            </a:bodyPr>
            <a:lstStyle/>
            <a:p>
              <a:pPr algn="ctr" eaLnBrk="0" hangingPunct="0">
                <a:spcBef>
                  <a:spcPct val="0"/>
                </a:spcBef>
              </a:pPr>
              <a:endParaRPr lang="en-US" altLang="zh-CN" sz="2400" dirty="0">
                <a:latin typeface="Calibri" pitchFamily="34" charset="0"/>
              </a:endParaRPr>
            </a:p>
          </p:txBody>
        </p:sp>
      </p:grpSp>
      <p:grpSp>
        <p:nvGrpSpPr>
          <p:cNvPr id="18441" name="Group 3"/>
          <p:cNvGrpSpPr>
            <a:grpSpLocks/>
          </p:cNvGrpSpPr>
          <p:nvPr/>
        </p:nvGrpSpPr>
        <p:grpSpPr bwMode="auto">
          <a:xfrm>
            <a:off x="1930591" y="1312334"/>
            <a:ext cx="5372100" cy="1000125"/>
            <a:chOff x="1172" y="1824"/>
            <a:chExt cx="3108" cy="432"/>
          </a:xfrm>
        </p:grpSpPr>
        <p:sp>
          <p:nvSpPr>
            <p:cNvPr id="51" name="AutoShape 4"/>
            <p:cNvSpPr>
              <a:spLocks noChangeArrowheads="1"/>
            </p:cNvSpPr>
            <p:nvPr/>
          </p:nvSpPr>
          <p:spPr bwMode="gray">
            <a:xfrm>
              <a:off x="1544" y="1886"/>
              <a:ext cx="2736" cy="320"/>
            </a:xfrm>
            <a:prstGeom prst="roundRect">
              <a:avLst>
                <a:gd name="adj" fmla="val 16667"/>
              </a:avLst>
            </a:prstGeom>
            <a:gradFill rotWithShape="1">
              <a:gsLst>
                <a:gs pos="0">
                  <a:schemeClr val="accent2"/>
                </a:gs>
                <a:gs pos="50000">
                  <a:schemeClr val="accent2">
                    <a:gamma/>
                    <a:tint val="21176"/>
                    <a:invGamma/>
                  </a:schemeClr>
                </a:gs>
                <a:gs pos="100000">
                  <a:schemeClr val="accent2"/>
                </a:gs>
              </a:gsLst>
              <a:lin ang="5400000" scaled="1"/>
            </a:gradFill>
            <a:ln w="12700" algn="ctr">
              <a:solidFill>
                <a:schemeClr val="bg1"/>
              </a:solidFill>
              <a:round/>
              <a:headEnd/>
              <a:tailEnd/>
            </a:ln>
            <a:effectLst/>
          </p:spPr>
          <p:txBody>
            <a:bodyPr wrap="none" anchor="ctr"/>
            <a:lstStyle/>
            <a:p>
              <a:pPr fontAlgn="auto">
                <a:spcBef>
                  <a:spcPts val="0"/>
                </a:spcBef>
                <a:spcAft>
                  <a:spcPts val="0"/>
                </a:spcAft>
                <a:defRPr/>
              </a:pPr>
              <a:endParaRPr lang="zh-CN" altLang="en-US">
                <a:solidFill>
                  <a:schemeClr val="tx1"/>
                </a:solidFill>
                <a:latin typeface="+mn-lt"/>
                <a:ea typeface="+mn-ea"/>
              </a:endParaRPr>
            </a:p>
          </p:txBody>
        </p:sp>
        <p:sp>
          <p:nvSpPr>
            <p:cNvPr id="18443" name="AutoShape 5"/>
            <p:cNvSpPr>
              <a:spLocks noChangeArrowheads="1"/>
            </p:cNvSpPr>
            <p:nvPr/>
          </p:nvSpPr>
          <p:spPr bwMode="gray">
            <a:xfrm>
              <a:off x="1172" y="1824"/>
              <a:ext cx="537" cy="432"/>
            </a:xfrm>
            <a:prstGeom prst="diamond">
              <a:avLst/>
            </a:prstGeom>
            <a:solidFill>
              <a:schemeClr val="accent2"/>
            </a:solidFill>
            <a:ln w="25400" algn="ctr">
              <a:solidFill>
                <a:schemeClr val="bg1"/>
              </a:solidFill>
              <a:miter lim="800000"/>
              <a:headEnd/>
              <a:tailEnd/>
            </a:ln>
          </p:spPr>
          <p:txBody>
            <a:bodyPr wrap="none" anchor="ctr"/>
            <a:lstStyle/>
            <a:p>
              <a:pPr>
                <a:spcBef>
                  <a:spcPct val="0"/>
                </a:spcBef>
              </a:pPr>
              <a:endParaRPr lang="zh-CN" altLang="en-US">
                <a:solidFill>
                  <a:schemeClr val="tx1"/>
                </a:solidFill>
                <a:latin typeface="Calibri" pitchFamily="34" charset="0"/>
                <a:ea typeface="宋体" charset="-122"/>
              </a:endParaRPr>
            </a:p>
          </p:txBody>
        </p:sp>
        <p:sp>
          <p:nvSpPr>
            <p:cNvPr id="18444" name="Text Box 6"/>
            <p:cNvSpPr txBox="1">
              <a:spLocks noChangeArrowheads="1"/>
            </p:cNvSpPr>
            <p:nvPr/>
          </p:nvSpPr>
          <p:spPr bwMode="gray">
            <a:xfrm>
              <a:off x="1680" y="1947"/>
              <a:ext cx="2160" cy="199"/>
            </a:xfrm>
            <a:prstGeom prst="rect">
              <a:avLst/>
            </a:prstGeom>
            <a:noFill/>
            <a:ln w="9525" algn="ctr">
              <a:noFill/>
              <a:miter lim="800000"/>
              <a:headEnd/>
              <a:tailEnd/>
            </a:ln>
          </p:spPr>
          <p:txBody>
            <a:bodyPr>
              <a:spAutoFit/>
            </a:bodyPr>
            <a:lstStyle/>
            <a:p>
              <a:pPr>
                <a:spcBef>
                  <a:spcPct val="0"/>
                </a:spcBef>
              </a:pPr>
              <a:r>
                <a:rPr lang="zh-CN" altLang="en-US" sz="2400" b="1" dirty="0">
                  <a:solidFill>
                    <a:schemeClr val="tx1"/>
                  </a:solidFill>
                  <a:latin typeface="Calibri" pitchFamily="34" charset="0"/>
                </a:rPr>
                <a:t>职工互助</a:t>
              </a:r>
              <a:r>
                <a:rPr lang="zh-CN" altLang="en-US" sz="2400" b="1" dirty="0" smtClean="0">
                  <a:solidFill>
                    <a:schemeClr val="tx1"/>
                  </a:solidFill>
                  <a:latin typeface="Calibri" pitchFamily="34" charset="0"/>
                </a:rPr>
                <a:t>保障发展概况</a:t>
              </a:r>
              <a:endParaRPr lang="zh-CN" altLang="en-US" sz="2400" b="1" dirty="0">
                <a:solidFill>
                  <a:schemeClr val="tx1"/>
                </a:solidFill>
                <a:latin typeface="Calibri" pitchFamily="34" charset="0"/>
              </a:endParaRPr>
            </a:p>
          </p:txBody>
        </p:sp>
        <p:sp>
          <p:nvSpPr>
            <p:cNvPr id="18445" name="Text Box 7"/>
            <p:cNvSpPr txBox="1">
              <a:spLocks noChangeArrowheads="1"/>
            </p:cNvSpPr>
            <p:nvPr/>
          </p:nvSpPr>
          <p:spPr bwMode="gray">
            <a:xfrm>
              <a:off x="1337" y="1947"/>
              <a:ext cx="248" cy="197"/>
            </a:xfrm>
            <a:prstGeom prst="rect">
              <a:avLst/>
            </a:prstGeom>
            <a:noFill/>
            <a:ln w="9525" algn="ctr">
              <a:noFill/>
              <a:miter lim="800000"/>
              <a:headEnd/>
              <a:tailEnd/>
            </a:ln>
          </p:spPr>
          <p:txBody>
            <a:bodyPr>
              <a:spAutoFit/>
            </a:bodyPr>
            <a:lstStyle/>
            <a:p>
              <a:pPr algn="ctr" eaLnBrk="0" hangingPunct="0">
                <a:spcBef>
                  <a:spcPct val="0"/>
                </a:spcBef>
              </a:pPr>
              <a:r>
                <a:rPr lang="zh-CN" altLang="en-US" sz="2400">
                  <a:latin typeface="Calibri" pitchFamily="34" charset="0"/>
                </a:rPr>
                <a:t>一</a:t>
              </a:r>
              <a:endParaRPr lang="en-US" altLang="zh-CN" sz="2400">
                <a:latin typeface="Calibri" pitchFamily="34" charset="0"/>
              </a:endParaRPr>
            </a:p>
          </p:txBody>
        </p:sp>
      </p:grpSp>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灯片编号占位符 5"/>
          <p:cNvSpPr>
            <a:spLocks noGrp="1"/>
          </p:cNvSpPr>
          <p:nvPr>
            <p:ph type="sldNum" sz="quarter" idx="12"/>
          </p:nvPr>
        </p:nvSpPr>
        <p:spPr/>
        <p:txBody>
          <a:bodyPr/>
          <a:lstStyle/>
          <a:p>
            <a:pPr>
              <a:defRPr/>
            </a:pPr>
            <a:fld id="{C3D031B6-3BE2-4C4C-95D8-A08BD0CC6E72}" type="slidenum">
              <a:rPr lang="en-US" altLang="zh-CN"/>
              <a:pPr>
                <a:defRPr/>
              </a:pPr>
              <a:t>20</a:t>
            </a:fld>
            <a:endParaRPr lang="en-US" altLang="zh-CN"/>
          </a:p>
        </p:txBody>
      </p:sp>
      <p:sp>
        <p:nvSpPr>
          <p:cNvPr id="44034" name="Rectangle 2"/>
          <p:cNvSpPr>
            <a:spLocks noGrp="1" noChangeArrowheads="1"/>
          </p:cNvSpPr>
          <p:nvPr>
            <p:ph type="title"/>
          </p:nvPr>
        </p:nvSpPr>
        <p:spPr>
          <a:xfrm>
            <a:off x="420337" y="815181"/>
            <a:ext cx="8301038" cy="428625"/>
          </a:xfrm>
        </p:spPr>
        <p:txBody>
          <a:bodyPr/>
          <a:lstStyle/>
          <a:p>
            <a:pPr algn="l" eaLnBrk="1" hangingPunct="1"/>
            <a:r>
              <a:rPr lang="en-US" altLang="zh-CN" sz="2000" b="1" dirty="0" smtClean="0">
                <a:solidFill>
                  <a:srgbClr val="000066"/>
                </a:solidFill>
                <a:latin typeface="微软雅黑" pitchFamily="34" charset="-122"/>
                <a:ea typeface="微软雅黑" pitchFamily="34" charset="-122"/>
              </a:rPr>
              <a:t>8.《</a:t>
            </a:r>
            <a:r>
              <a:rPr lang="zh-CN" altLang="en-US" sz="2000" b="1" dirty="0" smtClean="0">
                <a:solidFill>
                  <a:srgbClr val="000066"/>
                </a:solidFill>
                <a:latin typeface="微软雅黑" pitchFamily="34" charset="-122"/>
                <a:ea typeface="微软雅黑" pitchFamily="34" charset="-122"/>
              </a:rPr>
              <a:t>在职职工意外伤害互助保障活动</a:t>
            </a:r>
            <a:r>
              <a:rPr lang="en-US" altLang="zh-CN" sz="2000" b="1" dirty="0" smtClean="0">
                <a:solidFill>
                  <a:srgbClr val="000066"/>
                </a:solidFill>
                <a:latin typeface="微软雅黑" pitchFamily="34" charset="-122"/>
                <a:ea typeface="微软雅黑" pitchFamily="34" charset="-122"/>
              </a:rPr>
              <a:t>》</a:t>
            </a:r>
            <a:r>
              <a:rPr lang="zh-CN" altLang="zh-CN" sz="1800" b="1" dirty="0"/>
              <a:t>（</a:t>
            </a:r>
            <a:r>
              <a:rPr lang="en-US" altLang="zh-CN" sz="1800" b="1" dirty="0"/>
              <a:t>D</a:t>
            </a:r>
            <a:r>
              <a:rPr lang="zh-CN" altLang="zh-CN" sz="1800" b="1" dirty="0"/>
              <a:t>款）</a:t>
            </a:r>
            <a:endParaRPr lang="en-US" altLang="zh-CN" sz="1800" b="1" dirty="0" smtClean="0">
              <a:solidFill>
                <a:srgbClr val="000066"/>
              </a:solidFill>
              <a:latin typeface="微软雅黑" pitchFamily="34" charset="-122"/>
              <a:ea typeface="微软雅黑" pitchFamily="34" charset="-122"/>
            </a:endParaRPr>
          </a:p>
        </p:txBody>
      </p:sp>
      <p:sp>
        <p:nvSpPr>
          <p:cNvPr id="44035" name="Line 3"/>
          <p:cNvSpPr>
            <a:spLocks noChangeShapeType="1"/>
          </p:cNvSpPr>
          <p:nvPr/>
        </p:nvSpPr>
        <p:spPr bwMode="auto">
          <a:xfrm>
            <a:off x="6030913" y="2263775"/>
            <a:ext cx="0" cy="0"/>
          </a:xfrm>
          <a:prstGeom prst="line">
            <a:avLst/>
          </a:prstGeom>
          <a:noFill/>
          <a:ln w="12700" cap="rnd">
            <a:solidFill>
              <a:srgbClr val="000000"/>
            </a:solidFill>
            <a:round/>
            <a:headEnd/>
            <a:tailEnd/>
          </a:ln>
        </p:spPr>
        <p:txBody>
          <a:bodyPr/>
          <a:lstStyle/>
          <a:p>
            <a:endParaRPr lang="zh-CN" altLang="en-US"/>
          </a:p>
        </p:txBody>
      </p:sp>
      <p:sp>
        <p:nvSpPr>
          <p:cNvPr id="44036" name="Line 4"/>
          <p:cNvSpPr>
            <a:spLocks noChangeShapeType="1"/>
          </p:cNvSpPr>
          <p:nvPr/>
        </p:nvSpPr>
        <p:spPr bwMode="auto">
          <a:xfrm>
            <a:off x="9993313" y="1411288"/>
            <a:ext cx="0" cy="0"/>
          </a:xfrm>
          <a:prstGeom prst="line">
            <a:avLst/>
          </a:prstGeom>
          <a:noFill/>
          <a:ln w="12700" cap="rnd">
            <a:solidFill>
              <a:srgbClr val="000000"/>
            </a:solidFill>
            <a:round/>
            <a:headEnd/>
            <a:tailEnd/>
          </a:ln>
        </p:spPr>
        <p:txBody>
          <a:bodyPr/>
          <a:lstStyle/>
          <a:p>
            <a:endParaRPr lang="zh-CN" altLang="en-US"/>
          </a:p>
        </p:txBody>
      </p:sp>
      <p:sp>
        <p:nvSpPr>
          <p:cNvPr id="44091" name="Text Box 59"/>
          <p:cNvSpPr txBox="1">
            <a:spLocks noChangeArrowheads="1"/>
          </p:cNvSpPr>
          <p:nvPr/>
        </p:nvSpPr>
        <p:spPr bwMode="auto">
          <a:xfrm>
            <a:off x="252413" y="3914775"/>
            <a:ext cx="8639175" cy="369888"/>
          </a:xfrm>
          <a:prstGeom prst="rect">
            <a:avLst/>
          </a:prstGeom>
          <a:noFill/>
          <a:ln w="9525" cap="rnd" algn="ctr">
            <a:noFill/>
            <a:prstDash val="sysDot"/>
            <a:miter lim="800000"/>
            <a:headEnd/>
            <a:tailEnd/>
          </a:ln>
        </p:spPr>
        <p:txBody>
          <a:bodyPr>
            <a:spAutoFit/>
          </a:bodyPr>
          <a:lstStyle/>
          <a:p>
            <a:pPr marL="342900" indent="-342900">
              <a:spcBef>
                <a:spcPct val="20000"/>
              </a:spcBef>
            </a:pPr>
            <a:endParaRPr lang="zh-CN" altLang="zh-CN">
              <a:solidFill>
                <a:schemeClr val="tx1"/>
              </a:solidFill>
              <a:latin typeface="宋体" charset="-122"/>
              <a:ea typeface="宋体" charset="-122"/>
            </a:endParaRPr>
          </a:p>
        </p:txBody>
      </p:sp>
      <p:sp>
        <p:nvSpPr>
          <p:cNvPr id="44092" name="Line 60"/>
          <p:cNvSpPr>
            <a:spLocks noChangeShapeType="1"/>
          </p:cNvSpPr>
          <p:nvPr/>
        </p:nvSpPr>
        <p:spPr bwMode="auto">
          <a:xfrm>
            <a:off x="5657850" y="4686300"/>
            <a:ext cx="0" cy="0"/>
          </a:xfrm>
          <a:prstGeom prst="line">
            <a:avLst/>
          </a:prstGeom>
          <a:noFill/>
          <a:ln w="12700" cap="rnd">
            <a:solidFill>
              <a:srgbClr val="000000"/>
            </a:solidFill>
            <a:round/>
            <a:headEnd/>
            <a:tailEnd/>
          </a:ln>
        </p:spPr>
        <p:txBody>
          <a:bodyPr/>
          <a:lstStyle/>
          <a:p>
            <a:endParaRPr lang="zh-CN" altLang="en-US"/>
          </a:p>
        </p:txBody>
      </p:sp>
      <p:pic>
        <p:nvPicPr>
          <p:cNvPr id="44145" name="Picture 113" descr="图片1"/>
          <p:cNvPicPr>
            <a:picLocks noChangeAspect="1" noChangeArrowheads="1"/>
          </p:cNvPicPr>
          <p:nvPr/>
        </p:nvPicPr>
        <p:blipFill>
          <a:blip r:embed="rId2" cstate="print"/>
          <a:srcRect/>
          <a:stretch>
            <a:fillRect/>
          </a:stretch>
        </p:blipFill>
        <p:spPr bwMode="auto">
          <a:xfrm>
            <a:off x="0" y="0"/>
            <a:ext cx="9144000" cy="465138"/>
          </a:xfrm>
          <a:prstGeom prst="rect">
            <a:avLst/>
          </a:prstGeom>
          <a:noFill/>
          <a:ln w="9525">
            <a:noFill/>
            <a:miter lim="800000"/>
            <a:headEnd/>
            <a:tailEnd/>
          </a:ln>
        </p:spPr>
      </p:pic>
      <p:sp>
        <p:nvSpPr>
          <p:cNvPr id="44146" name="Rectangle 114"/>
          <p:cNvSpPr>
            <a:spLocks noChangeArrowheads="1"/>
          </p:cNvSpPr>
          <p:nvPr/>
        </p:nvSpPr>
        <p:spPr bwMode="auto">
          <a:xfrm>
            <a:off x="493089" y="4302729"/>
            <a:ext cx="7272337" cy="276225"/>
          </a:xfrm>
          <a:prstGeom prst="rect">
            <a:avLst/>
          </a:prstGeom>
          <a:noFill/>
          <a:ln w="9525">
            <a:noFill/>
            <a:miter lim="800000"/>
            <a:headEnd/>
            <a:tailEnd/>
          </a:ln>
        </p:spPr>
        <p:txBody>
          <a:bodyPr>
            <a:spAutoFit/>
          </a:bodyPr>
          <a:lstStyle/>
          <a:p>
            <a:pPr>
              <a:spcBef>
                <a:spcPct val="0"/>
              </a:spcBef>
            </a:pPr>
            <a:r>
              <a:rPr lang="zh-CN" altLang="en-US" sz="1200" i="1" dirty="0">
                <a:solidFill>
                  <a:srgbClr val="0066CC"/>
                </a:solidFill>
              </a:rPr>
              <a:t>备注：参保职工要占全部职工</a:t>
            </a:r>
            <a:r>
              <a:rPr lang="zh-CN" altLang="en-US" sz="1200" i="1" dirty="0" smtClean="0">
                <a:solidFill>
                  <a:srgbClr val="0066CC"/>
                </a:solidFill>
              </a:rPr>
              <a:t>比例</a:t>
            </a:r>
            <a:r>
              <a:rPr lang="en-US" altLang="zh-CN" sz="1200" i="1" dirty="0" smtClean="0">
                <a:solidFill>
                  <a:srgbClr val="0066CC"/>
                </a:solidFill>
              </a:rPr>
              <a:t>80</a:t>
            </a:r>
            <a:r>
              <a:rPr lang="zh-CN" altLang="en-US" sz="1200" i="1" dirty="0" smtClean="0">
                <a:solidFill>
                  <a:srgbClr val="0066CC"/>
                </a:solidFill>
              </a:rPr>
              <a:t>％</a:t>
            </a:r>
            <a:r>
              <a:rPr lang="zh-CN" altLang="en-US" sz="1200" i="1" dirty="0">
                <a:solidFill>
                  <a:srgbClr val="0066CC"/>
                </a:solidFill>
              </a:rPr>
              <a:t>以上，</a:t>
            </a:r>
            <a:r>
              <a:rPr lang="zh-CN" altLang="en-US" sz="1200" i="1" dirty="0" smtClean="0">
                <a:solidFill>
                  <a:srgbClr val="0066CC"/>
                </a:solidFill>
              </a:rPr>
              <a:t>少于</a:t>
            </a:r>
            <a:r>
              <a:rPr lang="en-US" altLang="zh-CN" sz="1200" i="1" dirty="0" smtClean="0">
                <a:solidFill>
                  <a:srgbClr val="0066CC"/>
                </a:solidFill>
              </a:rPr>
              <a:t>100</a:t>
            </a:r>
            <a:r>
              <a:rPr lang="zh-CN" altLang="en-US" sz="1200" i="1" dirty="0" smtClean="0">
                <a:solidFill>
                  <a:srgbClr val="0066CC"/>
                </a:solidFill>
              </a:rPr>
              <a:t>人</a:t>
            </a:r>
            <a:r>
              <a:rPr lang="zh-CN" altLang="en-US" sz="1200" i="1" dirty="0">
                <a:solidFill>
                  <a:srgbClr val="0066CC"/>
                </a:solidFill>
              </a:rPr>
              <a:t>单位须</a:t>
            </a:r>
            <a:r>
              <a:rPr lang="en-US" altLang="zh-CN" sz="1200" i="1" dirty="0">
                <a:solidFill>
                  <a:srgbClr val="0066CC"/>
                </a:solidFill>
              </a:rPr>
              <a:t>100</a:t>
            </a:r>
            <a:r>
              <a:rPr lang="zh-CN" altLang="en-US" sz="1200" i="1" dirty="0">
                <a:solidFill>
                  <a:srgbClr val="0066CC"/>
                </a:solidFill>
              </a:rPr>
              <a:t>％投保。</a:t>
            </a:r>
          </a:p>
        </p:txBody>
      </p:sp>
      <p:pic>
        <p:nvPicPr>
          <p:cNvPr id="44147" name="Picture 132" descr="269482shuidi2_506"/>
          <p:cNvPicPr>
            <a:picLocks noChangeAspect="1" noChangeArrowheads="1"/>
          </p:cNvPicPr>
          <p:nvPr/>
        </p:nvPicPr>
        <p:blipFill>
          <a:blip r:embed="rId3" cstate="print"/>
          <a:srcRect/>
          <a:stretch>
            <a:fillRect/>
          </a:stretch>
        </p:blipFill>
        <p:spPr bwMode="auto">
          <a:xfrm>
            <a:off x="0" y="6270625"/>
            <a:ext cx="9144000" cy="587375"/>
          </a:xfrm>
          <a:prstGeom prst="rect">
            <a:avLst/>
          </a:prstGeom>
          <a:noFill/>
          <a:ln w="9525">
            <a:noFill/>
            <a:miter lim="800000"/>
            <a:headEnd/>
            <a:tailEnd/>
          </a:ln>
        </p:spPr>
      </p:pic>
      <p:sp>
        <p:nvSpPr>
          <p:cNvPr id="44148" name="Rectangle 133"/>
          <p:cNvSpPr>
            <a:spLocks noChangeArrowheads="1"/>
          </p:cNvSpPr>
          <p:nvPr/>
        </p:nvSpPr>
        <p:spPr bwMode="auto">
          <a:xfrm>
            <a:off x="1071563" y="6121400"/>
            <a:ext cx="7172325"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graphicFrame>
        <p:nvGraphicFramePr>
          <p:cNvPr id="3" name="表格 2"/>
          <p:cNvGraphicFramePr>
            <a:graphicFrameLocks noGrp="1"/>
          </p:cNvGraphicFramePr>
          <p:nvPr/>
        </p:nvGraphicFramePr>
        <p:xfrm>
          <a:off x="493089" y="1575700"/>
          <a:ext cx="8155534" cy="2508082"/>
        </p:xfrm>
        <a:graphic>
          <a:graphicData uri="http://schemas.openxmlformats.org/drawingml/2006/table">
            <a:tbl>
              <a:tblPr firstRow="1" firstCol="1" bandRow="1">
                <a:tableStyleId>{5C22544A-7EE6-4342-B048-85BDC9FD1C3A}</a:tableStyleId>
              </a:tblPr>
              <a:tblGrid>
                <a:gridCol w="2412407">
                  <a:extLst>
                    <a:ext uri="{9D8B030D-6E8A-4147-A177-3AD203B41FA5}">
                      <a16:colId xmlns:a16="http://schemas.microsoft.com/office/drawing/2014/main" val="20000"/>
                    </a:ext>
                  </a:extLst>
                </a:gridCol>
                <a:gridCol w="2412407">
                  <a:extLst>
                    <a:ext uri="{9D8B030D-6E8A-4147-A177-3AD203B41FA5}">
                      <a16:colId xmlns:a16="http://schemas.microsoft.com/office/drawing/2014/main" val="20001"/>
                    </a:ext>
                  </a:extLst>
                </a:gridCol>
                <a:gridCol w="2316172">
                  <a:extLst>
                    <a:ext uri="{9D8B030D-6E8A-4147-A177-3AD203B41FA5}">
                      <a16:colId xmlns:a16="http://schemas.microsoft.com/office/drawing/2014/main" val="20002"/>
                    </a:ext>
                  </a:extLst>
                </a:gridCol>
                <a:gridCol w="1014548">
                  <a:extLst>
                    <a:ext uri="{9D8B030D-6E8A-4147-A177-3AD203B41FA5}">
                      <a16:colId xmlns:a16="http://schemas.microsoft.com/office/drawing/2014/main" val="20003"/>
                    </a:ext>
                  </a:extLst>
                </a:gridCol>
              </a:tblGrid>
              <a:tr h="355600">
                <a:tc>
                  <a:txBody>
                    <a:bodyPr/>
                    <a:lstStyle/>
                    <a:p>
                      <a:pPr algn="ctr" fontAlgn="ctr">
                        <a:spcAft>
                          <a:spcPts val="0"/>
                        </a:spcAft>
                      </a:pPr>
                      <a:r>
                        <a:rPr lang="zh-CN" sz="1200" kern="100" dirty="0">
                          <a:effectLst/>
                        </a:rPr>
                        <a:t>保障责任</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zh-CN" sz="1200" kern="100" dirty="0">
                          <a:effectLst/>
                        </a:rPr>
                        <a:t>保障内容</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zh-CN" sz="1200" kern="100">
                          <a:effectLst/>
                        </a:rPr>
                        <a:t>保险金额</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zh-CN" sz="1200" kern="100">
                          <a:effectLst/>
                        </a:rPr>
                        <a:t>备注</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extLst>
                  <a:ext uri="{0D108BD9-81ED-4DB2-BD59-A6C34878D82A}">
                    <a16:rowId xmlns:a16="http://schemas.microsoft.com/office/drawing/2014/main" val="10000"/>
                  </a:ext>
                </a:extLst>
              </a:tr>
              <a:tr h="300990">
                <a:tc rowSpan="2">
                  <a:txBody>
                    <a:bodyPr/>
                    <a:lstStyle/>
                    <a:p>
                      <a:pPr algn="ctr" fontAlgn="ctr">
                        <a:spcAft>
                          <a:spcPts val="0"/>
                        </a:spcAft>
                      </a:pPr>
                      <a:r>
                        <a:rPr lang="zh-CN" sz="1200" kern="100">
                          <a:effectLst/>
                        </a:rPr>
                        <a:t>意外伤害</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zh-CN" sz="1200" b="1" kern="100" dirty="0">
                          <a:effectLst/>
                        </a:rPr>
                        <a:t>意外身故互助金</a:t>
                      </a:r>
                      <a:endParaRPr lang="zh-CN" sz="105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en-US" sz="1200" b="1" kern="100">
                          <a:effectLst/>
                        </a:rPr>
                        <a:t>10</a:t>
                      </a:r>
                      <a:r>
                        <a:rPr lang="zh-CN" sz="1200" b="1" kern="100">
                          <a:effectLst/>
                        </a:rPr>
                        <a:t>万</a:t>
                      </a:r>
                      <a:endParaRPr lang="zh-CN" sz="1050" b="1"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en-US" sz="1200" b="1" kern="100">
                          <a:effectLst/>
                        </a:rPr>
                        <a:t>--</a:t>
                      </a:r>
                      <a:endParaRPr lang="zh-CN" sz="1050" b="1"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extLst>
                  <a:ext uri="{0D108BD9-81ED-4DB2-BD59-A6C34878D82A}">
                    <a16:rowId xmlns:a16="http://schemas.microsoft.com/office/drawing/2014/main" val="10001"/>
                  </a:ext>
                </a:extLst>
              </a:tr>
              <a:tr h="300990">
                <a:tc vMerge="1">
                  <a:txBody>
                    <a:bodyPr/>
                    <a:lstStyle/>
                    <a:p>
                      <a:endParaRPr lang="zh-CN" altLang="en-US"/>
                    </a:p>
                  </a:txBody>
                  <a:tcPr/>
                </a:tc>
                <a:tc>
                  <a:txBody>
                    <a:bodyPr/>
                    <a:lstStyle/>
                    <a:p>
                      <a:pPr algn="ctr" fontAlgn="ctr">
                        <a:spcAft>
                          <a:spcPts val="0"/>
                        </a:spcAft>
                      </a:pPr>
                      <a:r>
                        <a:rPr lang="zh-CN" sz="1200" b="1" kern="100" dirty="0">
                          <a:effectLst/>
                        </a:rPr>
                        <a:t>意外伤残互助金</a:t>
                      </a:r>
                      <a:endParaRPr lang="zh-CN" sz="105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en-US" sz="1200" b="1" kern="100">
                          <a:effectLst/>
                        </a:rPr>
                        <a:t>10</a:t>
                      </a:r>
                      <a:r>
                        <a:rPr lang="zh-CN" sz="1200" b="1" kern="100">
                          <a:effectLst/>
                        </a:rPr>
                        <a:t>万</a:t>
                      </a:r>
                      <a:endParaRPr lang="zh-CN" sz="1050" b="1"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en-US" sz="1200" b="1" kern="100">
                          <a:effectLst/>
                        </a:rPr>
                        <a:t>--</a:t>
                      </a:r>
                      <a:endParaRPr lang="zh-CN" sz="1050" b="1"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extLst>
                  <a:ext uri="{0D108BD9-81ED-4DB2-BD59-A6C34878D82A}">
                    <a16:rowId xmlns:a16="http://schemas.microsoft.com/office/drawing/2014/main" val="10002"/>
                  </a:ext>
                </a:extLst>
              </a:tr>
              <a:tr h="457424">
                <a:tc>
                  <a:txBody>
                    <a:bodyPr/>
                    <a:lstStyle/>
                    <a:p>
                      <a:pPr algn="ctr" fontAlgn="ctr">
                        <a:spcAft>
                          <a:spcPts val="0"/>
                        </a:spcAft>
                      </a:pPr>
                      <a:r>
                        <a:rPr lang="zh-CN" sz="1200" kern="100" dirty="0">
                          <a:effectLst/>
                        </a:rPr>
                        <a:t>意外医疗</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zh-CN" altLang="en-US" sz="1200" b="1" kern="100" dirty="0" smtClean="0">
                          <a:effectLst/>
                        </a:rPr>
                        <a:t>门诊医疗、住院医疗（自付一）</a:t>
                      </a:r>
                      <a:endParaRPr lang="zh-CN" sz="105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en-US" sz="1200" b="1" kern="100">
                          <a:effectLst/>
                        </a:rPr>
                        <a:t>1</a:t>
                      </a:r>
                      <a:r>
                        <a:rPr lang="zh-CN" sz="1200" b="1" kern="100">
                          <a:effectLst/>
                        </a:rPr>
                        <a:t>万</a:t>
                      </a:r>
                      <a:endParaRPr lang="zh-CN" sz="1050" b="1"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en-US" sz="1200" b="1" kern="100">
                          <a:effectLst/>
                        </a:rPr>
                        <a:t>100</a:t>
                      </a:r>
                      <a:r>
                        <a:rPr lang="zh-CN" sz="1200" b="1" kern="100">
                          <a:effectLst/>
                        </a:rPr>
                        <a:t>元免赔</a:t>
                      </a:r>
                      <a:endParaRPr lang="zh-CN" sz="1050" b="1" kern="100">
                        <a:effectLst/>
                      </a:endParaRPr>
                    </a:p>
                    <a:p>
                      <a:pPr algn="ctr" fontAlgn="ctr">
                        <a:spcAft>
                          <a:spcPts val="0"/>
                        </a:spcAft>
                      </a:pPr>
                      <a:r>
                        <a:rPr lang="en-US" sz="1200" b="1" kern="100">
                          <a:effectLst/>
                        </a:rPr>
                        <a:t>100%</a:t>
                      </a:r>
                      <a:r>
                        <a:rPr lang="zh-CN" sz="1200" b="1" kern="100">
                          <a:effectLst/>
                        </a:rPr>
                        <a:t>报销</a:t>
                      </a:r>
                      <a:endParaRPr lang="zh-CN" sz="1050" b="1"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extLst>
                  <a:ext uri="{0D108BD9-81ED-4DB2-BD59-A6C34878D82A}">
                    <a16:rowId xmlns:a16="http://schemas.microsoft.com/office/drawing/2014/main" val="10003"/>
                  </a:ext>
                </a:extLst>
              </a:tr>
              <a:tr h="477610">
                <a:tc>
                  <a:txBody>
                    <a:bodyPr/>
                    <a:lstStyle/>
                    <a:p>
                      <a:pPr algn="ctr" fontAlgn="ctr">
                        <a:spcAft>
                          <a:spcPts val="0"/>
                        </a:spcAft>
                      </a:pPr>
                      <a:r>
                        <a:rPr lang="zh-CN" sz="1200" kern="100">
                          <a:effectLst/>
                        </a:rPr>
                        <a:t>住院补贴</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zh-CN" sz="1200" b="1" kern="100" dirty="0">
                          <a:effectLst/>
                        </a:rPr>
                        <a:t>意外住院补贴</a:t>
                      </a:r>
                      <a:endParaRPr lang="zh-CN" sz="105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en-US" sz="1200" b="1" kern="100" dirty="0">
                          <a:effectLst/>
                        </a:rPr>
                        <a:t>60</a:t>
                      </a:r>
                      <a:r>
                        <a:rPr lang="zh-CN" sz="1200" b="1" kern="100" dirty="0">
                          <a:effectLst/>
                        </a:rPr>
                        <a:t>元</a:t>
                      </a:r>
                      <a:r>
                        <a:rPr lang="en-US" sz="1200" b="1" kern="100" dirty="0">
                          <a:effectLst/>
                        </a:rPr>
                        <a:t>/</a:t>
                      </a:r>
                      <a:r>
                        <a:rPr lang="zh-CN" sz="1200" b="1" kern="100" dirty="0">
                          <a:effectLst/>
                        </a:rPr>
                        <a:t>天</a:t>
                      </a:r>
                      <a:endParaRPr lang="zh-CN" sz="1050" b="1" kern="100" dirty="0">
                        <a:effectLst/>
                      </a:endParaRPr>
                    </a:p>
                    <a:p>
                      <a:pPr algn="ctr" fontAlgn="ctr">
                        <a:spcAft>
                          <a:spcPts val="0"/>
                        </a:spcAft>
                      </a:pPr>
                      <a:r>
                        <a:rPr lang="zh-CN" sz="1200" b="1" kern="100" dirty="0">
                          <a:effectLst/>
                        </a:rPr>
                        <a:t>（最高</a:t>
                      </a:r>
                      <a:r>
                        <a:rPr lang="en-US" sz="1200" b="1" kern="100" dirty="0">
                          <a:effectLst/>
                        </a:rPr>
                        <a:t>1.08</a:t>
                      </a:r>
                      <a:r>
                        <a:rPr lang="zh-CN" sz="1200" b="1" kern="100" dirty="0">
                          <a:effectLst/>
                        </a:rPr>
                        <a:t>万）</a:t>
                      </a:r>
                      <a:endParaRPr lang="zh-CN" sz="105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zh-CN" sz="1200" b="1" kern="100" dirty="0">
                          <a:effectLst/>
                        </a:rPr>
                        <a:t>最高不超过</a:t>
                      </a:r>
                      <a:r>
                        <a:rPr lang="en-US" sz="1200" b="1" kern="100" dirty="0">
                          <a:effectLst/>
                        </a:rPr>
                        <a:t>180</a:t>
                      </a:r>
                      <a:r>
                        <a:rPr lang="zh-CN" sz="1200" b="1" kern="100" dirty="0">
                          <a:effectLst/>
                        </a:rPr>
                        <a:t>天</a:t>
                      </a:r>
                      <a:endParaRPr lang="zh-CN" sz="105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extLst>
                  <a:ext uri="{0D108BD9-81ED-4DB2-BD59-A6C34878D82A}">
                    <a16:rowId xmlns:a16="http://schemas.microsoft.com/office/drawing/2014/main" val="10004"/>
                  </a:ext>
                </a:extLst>
              </a:tr>
              <a:tr h="314478">
                <a:tc>
                  <a:txBody>
                    <a:bodyPr/>
                    <a:lstStyle/>
                    <a:p>
                      <a:pPr algn="ctr" fontAlgn="ctr">
                        <a:spcAft>
                          <a:spcPts val="0"/>
                        </a:spcAft>
                      </a:pPr>
                      <a:r>
                        <a:rPr lang="zh-CN" sz="1200" kern="100">
                          <a:effectLst/>
                        </a:rPr>
                        <a:t>最高保障</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gridSpan="3">
                  <a:txBody>
                    <a:bodyPr/>
                    <a:lstStyle/>
                    <a:p>
                      <a:pPr algn="ctr" fontAlgn="ctr">
                        <a:spcAft>
                          <a:spcPts val="0"/>
                        </a:spcAft>
                      </a:pPr>
                      <a:r>
                        <a:rPr lang="en-US" sz="1200" b="1" kern="100" dirty="0">
                          <a:effectLst/>
                        </a:rPr>
                        <a:t>120800</a:t>
                      </a:r>
                      <a:r>
                        <a:rPr lang="zh-CN" sz="1200" b="1" kern="100" dirty="0">
                          <a:effectLst/>
                        </a:rPr>
                        <a:t>元</a:t>
                      </a:r>
                      <a:r>
                        <a:rPr lang="en-US" sz="1200" b="1" kern="100" dirty="0">
                          <a:effectLst/>
                        </a:rPr>
                        <a:t>/</a:t>
                      </a:r>
                      <a:r>
                        <a:rPr lang="zh-CN" sz="1200" b="1" kern="100" dirty="0">
                          <a:effectLst/>
                        </a:rPr>
                        <a:t>人</a:t>
                      </a:r>
                      <a:endParaRPr lang="zh-CN" sz="105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5"/>
                  </a:ext>
                </a:extLst>
              </a:tr>
              <a:tr h="300990">
                <a:tc>
                  <a:txBody>
                    <a:bodyPr/>
                    <a:lstStyle/>
                    <a:p>
                      <a:pPr algn="ctr" fontAlgn="ctr">
                        <a:spcAft>
                          <a:spcPts val="0"/>
                        </a:spcAft>
                      </a:pPr>
                      <a:r>
                        <a:rPr lang="zh-CN" sz="1200" kern="100">
                          <a:effectLst/>
                        </a:rPr>
                        <a:t>会费</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gridSpan="3">
                  <a:txBody>
                    <a:bodyPr/>
                    <a:lstStyle/>
                    <a:p>
                      <a:pPr algn="ctr" fontAlgn="ctr">
                        <a:spcAft>
                          <a:spcPts val="0"/>
                        </a:spcAft>
                      </a:pPr>
                      <a:r>
                        <a:rPr lang="en-US" sz="1200" b="1" kern="100" dirty="0" smtClean="0">
                          <a:effectLst/>
                        </a:rPr>
                        <a:t>180</a:t>
                      </a:r>
                      <a:r>
                        <a:rPr lang="zh-CN" sz="1200" b="1" kern="100" dirty="0" smtClean="0">
                          <a:effectLst/>
                        </a:rPr>
                        <a:t>元</a:t>
                      </a:r>
                      <a:r>
                        <a:rPr lang="en-US" sz="1200" b="1" kern="100" dirty="0">
                          <a:effectLst/>
                        </a:rPr>
                        <a:t>/</a:t>
                      </a:r>
                      <a:r>
                        <a:rPr lang="zh-CN" sz="1200" b="1" kern="100" dirty="0">
                          <a:effectLst/>
                        </a:rPr>
                        <a:t>人</a:t>
                      </a:r>
                      <a:endParaRPr lang="zh-CN" sz="105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335379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灯片编号占位符 5"/>
          <p:cNvSpPr>
            <a:spLocks noGrp="1"/>
          </p:cNvSpPr>
          <p:nvPr>
            <p:ph type="sldNum" sz="quarter" idx="12"/>
          </p:nvPr>
        </p:nvSpPr>
        <p:spPr/>
        <p:txBody>
          <a:bodyPr/>
          <a:lstStyle/>
          <a:p>
            <a:pPr>
              <a:defRPr/>
            </a:pPr>
            <a:fld id="{C3D031B6-3BE2-4C4C-95D8-A08BD0CC6E72}" type="slidenum">
              <a:rPr lang="en-US" altLang="zh-CN"/>
              <a:pPr>
                <a:defRPr/>
              </a:pPr>
              <a:t>21</a:t>
            </a:fld>
            <a:endParaRPr lang="en-US" altLang="zh-CN"/>
          </a:p>
        </p:txBody>
      </p:sp>
      <p:sp>
        <p:nvSpPr>
          <p:cNvPr id="44034" name="Rectangle 2"/>
          <p:cNvSpPr>
            <a:spLocks noGrp="1" noChangeArrowheads="1"/>
          </p:cNvSpPr>
          <p:nvPr>
            <p:ph type="title"/>
          </p:nvPr>
        </p:nvSpPr>
        <p:spPr>
          <a:xfrm>
            <a:off x="494233" y="909920"/>
            <a:ext cx="8301038" cy="428625"/>
          </a:xfrm>
        </p:spPr>
        <p:txBody>
          <a:bodyPr/>
          <a:lstStyle/>
          <a:p>
            <a:pPr algn="l" eaLnBrk="1" hangingPunct="1"/>
            <a:r>
              <a:rPr lang="en-US" altLang="zh-CN" sz="2000" b="1" dirty="0" smtClean="0">
                <a:solidFill>
                  <a:srgbClr val="000066"/>
                </a:solidFill>
                <a:latin typeface="微软雅黑" pitchFamily="34" charset="-122"/>
                <a:ea typeface="微软雅黑" pitchFamily="34" charset="-122"/>
              </a:rPr>
              <a:t>9.《</a:t>
            </a:r>
            <a:r>
              <a:rPr lang="zh-CN" altLang="en-US" sz="2000" b="1" dirty="0">
                <a:solidFill>
                  <a:srgbClr val="000066"/>
                </a:solidFill>
                <a:latin typeface="微软雅黑" pitchFamily="34" charset="-122"/>
                <a:ea typeface="微软雅黑" pitchFamily="34" charset="-122"/>
              </a:rPr>
              <a:t>在职职工短期意外伤害互助保障活动</a:t>
            </a:r>
            <a:r>
              <a:rPr lang="en-US" altLang="zh-CN" sz="2000" b="1" dirty="0" smtClean="0">
                <a:solidFill>
                  <a:srgbClr val="000066"/>
                </a:solidFill>
                <a:latin typeface="微软雅黑" pitchFamily="34" charset="-122"/>
                <a:ea typeface="微软雅黑" pitchFamily="34" charset="-122"/>
              </a:rPr>
              <a:t>》</a:t>
            </a:r>
            <a:endParaRPr lang="en-US" altLang="zh-CN" sz="1800" b="1" dirty="0" smtClean="0">
              <a:solidFill>
                <a:srgbClr val="000066"/>
              </a:solidFill>
              <a:latin typeface="微软雅黑" pitchFamily="34" charset="-122"/>
              <a:ea typeface="微软雅黑" pitchFamily="34" charset="-122"/>
            </a:endParaRPr>
          </a:p>
        </p:txBody>
      </p:sp>
      <p:sp>
        <p:nvSpPr>
          <p:cNvPr id="44035" name="Line 3"/>
          <p:cNvSpPr>
            <a:spLocks noChangeShapeType="1"/>
          </p:cNvSpPr>
          <p:nvPr/>
        </p:nvSpPr>
        <p:spPr bwMode="auto">
          <a:xfrm>
            <a:off x="6030913" y="2263775"/>
            <a:ext cx="0" cy="0"/>
          </a:xfrm>
          <a:prstGeom prst="line">
            <a:avLst/>
          </a:prstGeom>
          <a:noFill/>
          <a:ln w="12700" cap="rnd">
            <a:solidFill>
              <a:srgbClr val="000000"/>
            </a:solidFill>
            <a:round/>
            <a:headEnd/>
            <a:tailEnd/>
          </a:ln>
        </p:spPr>
        <p:txBody>
          <a:bodyPr/>
          <a:lstStyle/>
          <a:p>
            <a:endParaRPr lang="zh-CN" altLang="en-US"/>
          </a:p>
        </p:txBody>
      </p:sp>
      <p:sp>
        <p:nvSpPr>
          <p:cNvPr id="44036" name="Line 4"/>
          <p:cNvSpPr>
            <a:spLocks noChangeShapeType="1"/>
          </p:cNvSpPr>
          <p:nvPr/>
        </p:nvSpPr>
        <p:spPr bwMode="auto">
          <a:xfrm>
            <a:off x="9993313" y="1411288"/>
            <a:ext cx="0" cy="0"/>
          </a:xfrm>
          <a:prstGeom prst="line">
            <a:avLst/>
          </a:prstGeom>
          <a:noFill/>
          <a:ln w="12700" cap="rnd">
            <a:solidFill>
              <a:srgbClr val="000000"/>
            </a:solidFill>
            <a:round/>
            <a:headEnd/>
            <a:tailEnd/>
          </a:ln>
        </p:spPr>
        <p:txBody>
          <a:bodyPr/>
          <a:lstStyle/>
          <a:p>
            <a:endParaRPr lang="zh-CN" altLang="en-US"/>
          </a:p>
        </p:txBody>
      </p:sp>
      <p:sp>
        <p:nvSpPr>
          <p:cNvPr id="44092" name="Line 60"/>
          <p:cNvSpPr>
            <a:spLocks noChangeShapeType="1"/>
          </p:cNvSpPr>
          <p:nvPr/>
        </p:nvSpPr>
        <p:spPr bwMode="auto">
          <a:xfrm>
            <a:off x="5657850" y="4686300"/>
            <a:ext cx="0" cy="0"/>
          </a:xfrm>
          <a:prstGeom prst="line">
            <a:avLst/>
          </a:prstGeom>
          <a:noFill/>
          <a:ln w="12700" cap="rnd">
            <a:solidFill>
              <a:srgbClr val="000000"/>
            </a:solidFill>
            <a:round/>
            <a:headEnd/>
            <a:tailEnd/>
          </a:ln>
        </p:spPr>
        <p:txBody>
          <a:bodyPr/>
          <a:lstStyle/>
          <a:p>
            <a:endParaRPr lang="zh-CN" altLang="en-US"/>
          </a:p>
        </p:txBody>
      </p:sp>
      <p:pic>
        <p:nvPicPr>
          <p:cNvPr id="44145" name="Picture 113" descr="图片1"/>
          <p:cNvPicPr>
            <a:picLocks noChangeAspect="1" noChangeArrowheads="1"/>
          </p:cNvPicPr>
          <p:nvPr/>
        </p:nvPicPr>
        <p:blipFill>
          <a:blip r:embed="rId2" cstate="print"/>
          <a:srcRect/>
          <a:stretch>
            <a:fillRect/>
          </a:stretch>
        </p:blipFill>
        <p:spPr bwMode="auto">
          <a:xfrm>
            <a:off x="0" y="0"/>
            <a:ext cx="9144000" cy="465138"/>
          </a:xfrm>
          <a:prstGeom prst="rect">
            <a:avLst/>
          </a:prstGeom>
          <a:noFill/>
          <a:ln w="9525">
            <a:noFill/>
            <a:miter lim="800000"/>
            <a:headEnd/>
            <a:tailEnd/>
          </a:ln>
        </p:spPr>
      </p:pic>
      <p:pic>
        <p:nvPicPr>
          <p:cNvPr id="44147" name="Picture 132" descr="269482shuidi2_506"/>
          <p:cNvPicPr>
            <a:picLocks noChangeAspect="1" noChangeArrowheads="1"/>
          </p:cNvPicPr>
          <p:nvPr/>
        </p:nvPicPr>
        <p:blipFill>
          <a:blip r:embed="rId3" cstate="print"/>
          <a:srcRect/>
          <a:stretch>
            <a:fillRect/>
          </a:stretch>
        </p:blipFill>
        <p:spPr bwMode="auto">
          <a:xfrm>
            <a:off x="0" y="6270625"/>
            <a:ext cx="9144000" cy="587375"/>
          </a:xfrm>
          <a:prstGeom prst="rect">
            <a:avLst/>
          </a:prstGeom>
          <a:noFill/>
          <a:ln w="9525">
            <a:noFill/>
            <a:miter lim="800000"/>
            <a:headEnd/>
            <a:tailEnd/>
          </a:ln>
        </p:spPr>
      </p:pic>
      <p:sp>
        <p:nvSpPr>
          <p:cNvPr id="44148" name="Rectangle 133"/>
          <p:cNvSpPr>
            <a:spLocks noChangeArrowheads="1"/>
          </p:cNvSpPr>
          <p:nvPr/>
        </p:nvSpPr>
        <p:spPr bwMode="auto">
          <a:xfrm>
            <a:off x="1071563" y="6121400"/>
            <a:ext cx="7172325"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graphicFrame>
        <p:nvGraphicFramePr>
          <p:cNvPr id="3" name="表格 2"/>
          <p:cNvGraphicFramePr>
            <a:graphicFrameLocks noGrp="1"/>
          </p:cNvGraphicFramePr>
          <p:nvPr/>
        </p:nvGraphicFramePr>
        <p:xfrm>
          <a:off x="494233" y="1716370"/>
          <a:ext cx="8155534" cy="2690268"/>
        </p:xfrm>
        <a:graphic>
          <a:graphicData uri="http://schemas.openxmlformats.org/drawingml/2006/table">
            <a:tbl>
              <a:tblPr firstRow="1" firstCol="1" bandRow="1">
                <a:tableStyleId>{5C22544A-7EE6-4342-B048-85BDC9FD1C3A}</a:tableStyleId>
              </a:tblPr>
              <a:tblGrid>
                <a:gridCol w="2412407">
                  <a:extLst>
                    <a:ext uri="{9D8B030D-6E8A-4147-A177-3AD203B41FA5}">
                      <a16:colId xmlns:a16="http://schemas.microsoft.com/office/drawing/2014/main" val="20000"/>
                    </a:ext>
                  </a:extLst>
                </a:gridCol>
                <a:gridCol w="2412407">
                  <a:extLst>
                    <a:ext uri="{9D8B030D-6E8A-4147-A177-3AD203B41FA5}">
                      <a16:colId xmlns:a16="http://schemas.microsoft.com/office/drawing/2014/main" val="20001"/>
                    </a:ext>
                  </a:extLst>
                </a:gridCol>
                <a:gridCol w="2316172">
                  <a:extLst>
                    <a:ext uri="{9D8B030D-6E8A-4147-A177-3AD203B41FA5}">
                      <a16:colId xmlns:a16="http://schemas.microsoft.com/office/drawing/2014/main" val="20002"/>
                    </a:ext>
                  </a:extLst>
                </a:gridCol>
                <a:gridCol w="1014548">
                  <a:extLst>
                    <a:ext uri="{9D8B030D-6E8A-4147-A177-3AD203B41FA5}">
                      <a16:colId xmlns:a16="http://schemas.microsoft.com/office/drawing/2014/main" val="20003"/>
                    </a:ext>
                  </a:extLst>
                </a:gridCol>
              </a:tblGrid>
              <a:tr h="468163">
                <a:tc>
                  <a:txBody>
                    <a:bodyPr/>
                    <a:lstStyle/>
                    <a:p>
                      <a:pPr algn="ctr" fontAlgn="ctr">
                        <a:spcAft>
                          <a:spcPts val="0"/>
                        </a:spcAft>
                      </a:pPr>
                      <a:r>
                        <a:rPr lang="zh-CN" sz="1200" kern="100" dirty="0">
                          <a:effectLst/>
                        </a:rPr>
                        <a:t>保障责任</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zh-CN" sz="1200" kern="100">
                          <a:effectLst/>
                        </a:rPr>
                        <a:t>保障内容</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zh-CN" sz="1200" kern="100">
                          <a:effectLst/>
                        </a:rPr>
                        <a:t>保险金额</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zh-CN" sz="1200" kern="100">
                          <a:effectLst/>
                        </a:rPr>
                        <a:t>备注</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extLst>
                  <a:ext uri="{0D108BD9-81ED-4DB2-BD59-A6C34878D82A}">
                    <a16:rowId xmlns:a16="http://schemas.microsoft.com/office/drawing/2014/main" val="10000"/>
                  </a:ext>
                </a:extLst>
              </a:tr>
              <a:tr h="396267">
                <a:tc rowSpan="2">
                  <a:txBody>
                    <a:bodyPr/>
                    <a:lstStyle/>
                    <a:p>
                      <a:pPr algn="ctr" fontAlgn="ctr">
                        <a:spcAft>
                          <a:spcPts val="0"/>
                        </a:spcAft>
                      </a:pPr>
                      <a:r>
                        <a:rPr lang="zh-CN" sz="1200" kern="100" dirty="0">
                          <a:effectLst/>
                        </a:rPr>
                        <a:t>意外伤害</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zh-CN" sz="1200" b="1" kern="100" dirty="0">
                          <a:effectLst/>
                        </a:rPr>
                        <a:t>意外身故互助金</a:t>
                      </a:r>
                      <a:endParaRPr lang="zh-CN" sz="105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en-US" sz="1200" b="1" kern="100">
                          <a:effectLst/>
                        </a:rPr>
                        <a:t>10</a:t>
                      </a:r>
                      <a:r>
                        <a:rPr lang="zh-CN" sz="1200" b="1" kern="100">
                          <a:effectLst/>
                        </a:rPr>
                        <a:t>万</a:t>
                      </a:r>
                      <a:endParaRPr lang="zh-CN" sz="1050" b="1"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en-US" sz="1200" b="1" kern="100">
                          <a:effectLst/>
                        </a:rPr>
                        <a:t>--</a:t>
                      </a:r>
                      <a:endParaRPr lang="zh-CN" sz="1050" b="1"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extLst>
                  <a:ext uri="{0D108BD9-81ED-4DB2-BD59-A6C34878D82A}">
                    <a16:rowId xmlns:a16="http://schemas.microsoft.com/office/drawing/2014/main" val="10001"/>
                  </a:ext>
                </a:extLst>
              </a:tr>
              <a:tr h="396267">
                <a:tc vMerge="1">
                  <a:txBody>
                    <a:bodyPr/>
                    <a:lstStyle/>
                    <a:p>
                      <a:endParaRPr lang="zh-CN" altLang="en-US"/>
                    </a:p>
                  </a:txBody>
                  <a:tcPr/>
                </a:tc>
                <a:tc>
                  <a:txBody>
                    <a:bodyPr/>
                    <a:lstStyle/>
                    <a:p>
                      <a:pPr algn="ctr" fontAlgn="ctr">
                        <a:spcAft>
                          <a:spcPts val="0"/>
                        </a:spcAft>
                      </a:pPr>
                      <a:r>
                        <a:rPr lang="zh-CN" sz="1200" b="1" kern="100" dirty="0">
                          <a:effectLst/>
                        </a:rPr>
                        <a:t>意外伤残互助金</a:t>
                      </a:r>
                      <a:endParaRPr lang="zh-CN" sz="105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en-US" sz="1200" b="1" kern="100">
                          <a:effectLst/>
                        </a:rPr>
                        <a:t>10</a:t>
                      </a:r>
                      <a:r>
                        <a:rPr lang="zh-CN" sz="1200" b="1" kern="100">
                          <a:effectLst/>
                        </a:rPr>
                        <a:t>万</a:t>
                      </a:r>
                      <a:endParaRPr lang="zh-CN" sz="1050" b="1"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en-US" sz="1200" b="1" kern="100">
                          <a:effectLst/>
                        </a:rPr>
                        <a:t>--</a:t>
                      </a:r>
                      <a:endParaRPr lang="zh-CN" sz="1050" b="1"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extLst>
                  <a:ext uri="{0D108BD9-81ED-4DB2-BD59-A6C34878D82A}">
                    <a16:rowId xmlns:a16="http://schemas.microsoft.com/office/drawing/2014/main" val="10002"/>
                  </a:ext>
                </a:extLst>
              </a:tr>
              <a:tr h="637037">
                <a:tc>
                  <a:txBody>
                    <a:bodyPr/>
                    <a:lstStyle/>
                    <a:p>
                      <a:pPr algn="ctr" fontAlgn="ctr">
                        <a:spcAft>
                          <a:spcPts val="0"/>
                        </a:spcAft>
                      </a:pPr>
                      <a:r>
                        <a:rPr lang="zh-CN" sz="1200" kern="100" dirty="0">
                          <a:effectLst/>
                        </a:rPr>
                        <a:t>意外医疗</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zh-CN" altLang="en-US" sz="1200" b="1" kern="100" dirty="0" smtClean="0">
                          <a:effectLst/>
                        </a:rPr>
                        <a:t>门诊医疗、住院医疗（自付一）</a:t>
                      </a:r>
                      <a:endParaRPr lang="zh-CN" altLang="zh-CN" sz="1050" b="1" kern="100" dirty="0">
                        <a:effectLst/>
                        <a:latin typeface="Calibri" panose="020F0502020204030204" pitchFamily="34" charset="0"/>
                        <a:ea typeface="+mn-ea"/>
                        <a:cs typeface="Times New Roman" panose="02020603050405020304" pitchFamily="18" charset="0"/>
                      </a:endParaRPr>
                    </a:p>
                  </a:txBody>
                  <a:tcPr marL="9525" marR="9525" marT="0" marB="0" anchor="ctr"/>
                </a:tc>
                <a:tc>
                  <a:txBody>
                    <a:bodyPr/>
                    <a:lstStyle/>
                    <a:p>
                      <a:pPr algn="ctr" fontAlgn="ctr">
                        <a:spcAft>
                          <a:spcPts val="0"/>
                        </a:spcAft>
                      </a:pPr>
                      <a:r>
                        <a:rPr lang="en-US" sz="1200" b="1" kern="100">
                          <a:effectLst/>
                        </a:rPr>
                        <a:t>1</a:t>
                      </a:r>
                      <a:r>
                        <a:rPr lang="zh-CN" sz="1200" b="1" kern="100">
                          <a:effectLst/>
                        </a:rPr>
                        <a:t>万</a:t>
                      </a:r>
                      <a:endParaRPr lang="zh-CN" sz="1050" b="1"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a:txBody>
                    <a:bodyPr/>
                    <a:lstStyle/>
                    <a:p>
                      <a:pPr algn="ctr" fontAlgn="ctr">
                        <a:spcAft>
                          <a:spcPts val="0"/>
                        </a:spcAft>
                      </a:pPr>
                      <a:r>
                        <a:rPr lang="en-US" sz="1200" b="1" kern="100">
                          <a:effectLst/>
                        </a:rPr>
                        <a:t>100</a:t>
                      </a:r>
                      <a:r>
                        <a:rPr lang="zh-CN" sz="1200" b="1" kern="100">
                          <a:effectLst/>
                        </a:rPr>
                        <a:t>元免赔</a:t>
                      </a:r>
                      <a:endParaRPr lang="zh-CN" sz="1050" b="1" kern="100">
                        <a:effectLst/>
                      </a:endParaRPr>
                    </a:p>
                    <a:p>
                      <a:pPr algn="ctr" fontAlgn="ctr">
                        <a:spcAft>
                          <a:spcPts val="0"/>
                        </a:spcAft>
                      </a:pPr>
                      <a:r>
                        <a:rPr lang="en-US" sz="1200" b="1" kern="100">
                          <a:effectLst/>
                        </a:rPr>
                        <a:t>100%</a:t>
                      </a:r>
                      <a:r>
                        <a:rPr lang="zh-CN" sz="1200" b="1" kern="100">
                          <a:effectLst/>
                        </a:rPr>
                        <a:t>报销</a:t>
                      </a:r>
                      <a:endParaRPr lang="zh-CN" sz="1050" b="1"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extLst>
                  <a:ext uri="{0D108BD9-81ED-4DB2-BD59-A6C34878D82A}">
                    <a16:rowId xmlns:a16="http://schemas.microsoft.com/office/drawing/2014/main" val="10003"/>
                  </a:ext>
                </a:extLst>
              </a:tr>
              <a:tr h="396267">
                <a:tc>
                  <a:txBody>
                    <a:bodyPr/>
                    <a:lstStyle/>
                    <a:p>
                      <a:pPr algn="ctr" fontAlgn="ctr">
                        <a:spcAft>
                          <a:spcPts val="0"/>
                        </a:spcAft>
                      </a:pPr>
                      <a:r>
                        <a:rPr lang="zh-CN" sz="1200" kern="100" dirty="0">
                          <a:effectLst/>
                        </a:rPr>
                        <a:t>最高保障</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gridSpan="3">
                  <a:txBody>
                    <a:bodyPr/>
                    <a:lstStyle/>
                    <a:p>
                      <a:pPr algn="ctr" fontAlgn="ctr">
                        <a:spcAft>
                          <a:spcPts val="0"/>
                        </a:spcAft>
                      </a:pPr>
                      <a:r>
                        <a:rPr lang="en-US" sz="1200" b="1" kern="100" dirty="0" smtClean="0">
                          <a:effectLst/>
                        </a:rPr>
                        <a:t>110000</a:t>
                      </a:r>
                      <a:r>
                        <a:rPr lang="zh-CN" sz="1200" b="1" kern="100" dirty="0" smtClean="0">
                          <a:effectLst/>
                        </a:rPr>
                        <a:t>元</a:t>
                      </a:r>
                      <a:r>
                        <a:rPr lang="en-US" sz="1200" b="1" kern="100" dirty="0">
                          <a:effectLst/>
                        </a:rPr>
                        <a:t>/</a:t>
                      </a:r>
                      <a:r>
                        <a:rPr lang="zh-CN" sz="1200" b="1" kern="100" dirty="0">
                          <a:effectLst/>
                        </a:rPr>
                        <a:t>人</a:t>
                      </a:r>
                      <a:endParaRPr lang="zh-CN" sz="105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4"/>
                  </a:ext>
                </a:extLst>
              </a:tr>
              <a:tr h="396267">
                <a:tc>
                  <a:txBody>
                    <a:bodyPr/>
                    <a:lstStyle/>
                    <a:p>
                      <a:pPr algn="ctr" fontAlgn="ctr">
                        <a:spcAft>
                          <a:spcPts val="0"/>
                        </a:spcAft>
                      </a:pPr>
                      <a:r>
                        <a:rPr lang="zh-CN" sz="1200" kern="100">
                          <a:effectLst/>
                        </a:rPr>
                        <a:t>会费</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gridSpan="3">
                  <a:txBody>
                    <a:bodyPr/>
                    <a:lstStyle/>
                    <a:p>
                      <a:pPr algn="ctr" fontAlgn="ctr">
                        <a:spcAft>
                          <a:spcPts val="0"/>
                        </a:spcAft>
                      </a:pPr>
                      <a:r>
                        <a:rPr lang="en-US" sz="1200" b="1" kern="100" dirty="0" smtClean="0">
                          <a:effectLst/>
                        </a:rPr>
                        <a:t>10</a:t>
                      </a:r>
                      <a:r>
                        <a:rPr lang="zh-CN" sz="1200" b="1" kern="100" dirty="0" smtClean="0">
                          <a:effectLst/>
                        </a:rPr>
                        <a:t>元</a:t>
                      </a:r>
                      <a:r>
                        <a:rPr lang="en-US" sz="1200" b="1" kern="100" dirty="0">
                          <a:effectLst/>
                        </a:rPr>
                        <a:t>/</a:t>
                      </a:r>
                      <a:r>
                        <a:rPr lang="zh-CN" sz="1200" b="1" kern="100" dirty="0">
                          <a:effectLst/>
                        </a:rPr>
                        <a:t>人</a:t>
                      </a:r>
                      <a:endParaRPr lang="zh-CN" sz="105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1394039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灯片编号占位符 5"/>
          <p:cNvSpPr>
            <a:spLocks noGrp="1"/>
          </p:cNvSpPr>
          <p:nvPr>
            <p:ph type="sldNum" sz="quarter" idx="12"/>
          </p:nvPr>
        </p:nvSpPr>
        <p:spPr/>
        <p:txBody>
          <a:bodyPr/>
          <a:lstStyle/>
          <a:p>
            <a:pPr>
              <a:defRPr/>
            </a:pPr>
            <a:fld id="{C3D031B6-3BE2-4C4C-95D8-A08BD0CC6E72}" type="slidenum">
              <a:rPr lang="en-US" altLang="zh-CN"/>
              <a:pPr>
                <a:defRPr/>
              </a:pPr>
              <a:t>22</a:t>
            </a:fld>
            <a:endParaRPr lang="en-US" altLang="zh-CN"/>
          </a:p>
        </p:txBody>
      </p:sp>
      <p:sp>
        <p:nvSpPr>
          <p:cNvPr id="44035" name="Line 3"/>
          <p:cNvSpPr>
            <a:spLocks noChangeShapeType="1"/>
          </p:cNvSpPr>
          <p:nvPr/>
        </p:nvSpPr>
        <p:spPr bwMode="auto">
          <a:xfrm>
            <a:off x="6030913" y="2263775"/>
            <a:ext cx="0" cy="0"/>
          </a:xfrm>
          <a:prstGeom prst="line">
            <a:avLst/>
          </a:prstGeom>
          <a:noFill/>
          <a:ln w="12700" cap="rnd">
            <a:solidFill>
              <a:srgbClr val="000000"/>
            </a:solidFill>
            <a:round/>
            <a:headEnd/>
            <a:tailEnd/>
          </a:ln>
        </p:spPr>
        <p:txBody>
          <a:bodyPr/>
          <a:lstStyle/>
          <a:p>
            <a:endParaRPr lang="zh-CN" altLang="en-US"/>
          </a:p>
        </p:txBody>
      </p:sp>
      <p:sp>
        <p:nvSpPr>
          <p:cNvPr id="44036" name="Line 4"/>
          <p:cNvSpPr>
            <a:spLocks noChangeShapeType="1"/>
          </p:cNvSpPr>
          <p:nvPr/>
        </p:nvSpPr>
        <p:spPr bwMode="auto">
          <a:xfrm>
            <a:off x="9993313" y="1411288"/>
            <a:ext cx="0" cy="0"/>
          </a:xfrm>
          <a:prstGeom prst="line">
            <a:avLst/>
          </a:prstGeom>
          <a:noFill/>
          <a:ln w="12700" cap="rnd">
            <a:solidFill>
              <a:srgbClr val="000000"/>
            </a:solidFill>
            <a:round/>
            <a:headEnd/>
            <a:tailEnd/>
          </a:ln>
        </p:spPr>
        <p:txBody>
          <a:bodyPr/>
          <a:lstStyle/>
          <a:p>
            <a:endParaRPr lang="zh-CN" altLang="en-US"/>
          </a:p>
        </p:txBody>
      </p:sp>
      <p:sp>
        <p:nvSpPr>
          <p:cNvPr id="44092" name="Line 60"/>
          <p:cNvSpPr>
            <a:spLocks noChangeShapeType="1"/>
          </p:cNvSpPr>
          <p:nvPr/>
        </p:nvSpPr>
        <p:spPr bwMode="auto">
          <a:xfrm>
            <a:off x="5657850" y="4686300"/>
            <a:ext cx="0" cy="0"/>
          </a:xfrm>
          <a:prstGeom prst="line">
            <a:avLst/>
          </a:prstGeom>
          <a:noFill/>
          <a:ln w="12700" cap="rnd">
            <a:solidFill>
              <a:srgbClr val="000000"/>
            </a:solidFill>
            <a:round/>
            <a:headEnd/>
            <a:tailEnd/>
          </a:ln>
        </p:spPr>
        <p:txBody>
          <a:bodyPr/>
          <a:lstStyle/>
          <a:p>
            <a:endParaRPr lang="zh-CN" altLang="en-US"/>
          </a:p>
        </p:txBody>
      </p:sp>
      <p:pic>
        <p:nvPicPr>
          <p:cNvPr id="44145" name="Picture 113" descr="图片1"/>
          <p:cNvPicPr>
            <a:picLocks noChangeAspect="1" noChangeArrowheads="1"/>
          </p:cNvPicPr>
          <p:nvPr/>
        </p:nvPicPr>
        <p:blipFill>
          <a:blip r:embed="rId2" cstate="print"/>
          <a:srcRect/>
          <a:stretch>
            <a:fillRect/>
          </a:stretch>
        </p:blipFill>
        <p:spPr bwMode="auto">
          <a:xfrm>
            <a:off x="0" y="0"/>
            <a:ext cx="9144000" cy="465138"/>
          </a:xfrm>
          <a:prstGeom prst="rect">
            <a:avLst/>
          </a:prstGeom>
          <a:noFill/>
          <a:ln w="9525">
            <a:noFill/>
            <a:miter lim="800000"/>
            <a:headEnd/>
            <a:tailEnd/>
          </a:ln>
        </p:spPr>
      </p:pic>
      <p:pic>
        <p:nvPicPr>
          <p:cNvPr id="44147" name="Picture 132" descr="269482shuidi2_506"/>
          <p:cNvPicPr>
            <a:picLocks noChangeAspect="1" noChangeArrowheads="1"/>
          </p:cNvPicPr>
          <p:nvPr/>
        </p:nvPicPr>
        <p:blipFill>
          <a:blip r:embed="rId3" cstate="print"/>
          <a:srcRect/>
          <a:stretch>
            <a:fillRect/>
          </a:stretch>
        </p:blipFill>
        <p:spPr bwMode="auto">
          <a:xfrm>
            <a:off x="0" y="6270625"/>
            <a:ext cx="9144000" cy="587375"/>
          </a:xfrm>
          <a:prstGeom prst="rect">
            <a:avLst/>
          </a:prstGeom>
          <a:noFill/>
          <a:ln w="9525">
            <a:noFill/>
            <a:miter lim="800000"/>
            <a:headEnd/>
            <a:tailEnd/>
          </a:ln>
        </p:spPr>
      </p:pic>
      <p:sp>
        <p:nvSpPr>
          <p:cNvPr id="44148" name="Rectangle 133"/>
          <p:cNvSpPr>
            <a:spLocks noChangeArrowheads="1"/>
          </p:cNvSpPr>
          <p:nvPr/>
        </p:nvSpPr>
        <p:spPr bwMode="auto">
          <a:xfrm>
            <a:off x="1071563" y="6121400"/>
            <a:ext cx="7172325"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sp>
        <p:nvSpPr>
          <p:cNvPr id="4" name="文本框 3"/>
          <p:cNvSpPr txBox="1"/>
          <p:nvPr/>
        </p:nvSpPr>
        <p:spPr>
          <a:xfrm>
            <a:off x="359532" y="663123"/>
            <a:ext cx="8424936" cy="5986254"/>
          </a:xfrm>
          <a:prstGeom prst="rect">
            <a:avLst/>
          </a:prstGeom>
          <a:noFill/>
        </p:spPr>
        <p:txBody>
          <a:bodyPr wrap="square" rtlCol="0">
            <a:spAutoFit/>
          </a:bodyPr>
          <a:lstStyle/>
          <a:p>
            <a:pPr algn="ctr"/>
            <a:r>
              <a:rPr lang="zh-CN" altLang="zh-CN" b="1" dirty="0" smtClean="0">
                <a:solidFill>
                  <a:schemeClr val="tx2">
                    <a:lumMod val="75000"/>
                  </a:schemeClr>
                </a:solidFill>
              </a:rPr>
              <a:t>参加</a:t>
            </a:r>
            <a:r>
              <a:rPr lang="zh-CN" altLang="zh-CN" b="1" dirty="0">
                <a:solidFill>
                  <a:schemeClr val="tx2">
                    <a:lumMod val="75000"/>
                  </a:schemeClr>
                </a:solidFill>
              </a:rPr>
              <a:t>互助保障活动须知</a:t>
            </a:r>
            <a:endParaRPr lang="zh-CN" altLang="zh-CN" dirty="0">
              <a:solidFill>
                <a:schemeClr val="tx2">
                  <a:lumMod val="75000"/>
                </a:schemeClr>
              </a:solidFill>
            </a:endParaRPr>
          </a:p>
          <a:p>
            <a:r>
              <a:rPr lang="zh-CN" altLang="zh-CN" sz="1600" dirty="0">
                <a:solidFill>
                  <a:schemeClr val="tx2">
                    <a:lumMod val="75000"/>
                  </a:schemeClr>
                </a:solidFill>
              </a:rPr>
              <a:t>（一）为保证会员享有公平权益，中国职工保险互助会</a:t>
            </a:r>
            <a:r>
              <a:rPr lang="zh-CN" altLang="zh-CN" sz="1600" dirty="0" smtClean="0">
                <a:solidFill>
                  <a:schemeClr val="tx2">
                    <a:lumMod val="75000"/>
                  </a:schemeClr>
                </a:solidFill>
              </a:rPr>
              <a:t>北京办事处只</a:t>
            </a:r>
            <a:r>
              <a:rPr lang="zh-CN" altLang="zh-CN" sz="1600" dirty="0">
                <a:solidFill>
                  <a:schemeClr val="tx2">
                    <a:lumMod val="75000"/>
                  </a:schemeClr>
                </a:solidFill>
              </a:rPr>
              <a:t>接受由基层工会统一组织职工</a:t>
            </a:r>
            <a:r>
              <a:rPr lang="zh-CN" altLang="zh-CN" sz="1600" dirty="0" smtClean="0">
                <a:solidFill>
                  <a:schemeClr val="tx2">
                    <a:lumMod val="75000"/>
                  </a:schemeClr>
                </a:solidFill>
              </a:rPr>
              <a:t>参加</a:t>
            </a:r>
            <a:r>
              <a:rPr lang="zh-CN" altLang="en-US" sz="1600" dirty="0" smtClean="0">
                <a:solidFill>
                  <a:schemeClr val="tx2">
                    <a:lumMod val="75000"/>
                  </a:schemeClr>
                </a:solidFill>
              </a:rPr>
              <a:t>互助保障</a:t>
            </a:r>
            <a:r>
              <a:rPr lang="zh-CN" altLang="zh-CN" sz="1600" dirty="0" smtClean="0">
                <a:solidFill>
                  <a:schemeClr val="tx2">
                    <a:lumMod val="75000"/>
                  </a:schemeClr>
                </a:solidFill>
              </a:rPr>
              <a:t>活动。</a:t>
            </a:r>
            <a:endParaRPr lang="en-US" altLang="zh-CN" sz="1600" dirty="0" smtClean="0">
              <a:solidFill>
                <a:schemeClr val="tx2">
                  <a:lumMod val="75000"/>
                </a:schemeClr>
              </a:solidFill>
            </a:endParaRPr>
          </a:p>
          <a:p>
            <a:endParaRPr lang="zh-CN" altLang="zh-CN" sz="1600" dirty="0">
              <a:solidFill>
                <a:schemeClr val="tx2">
                  <a:lumMod val="75000"/>
                </a:schemeClr>
              </a:solidFill>
            </a:endParaRPr>
          </a:p>
          <a:p>
            <a:r>
              <a:rPr lang="zh-CN" altLang="zh-CN" sz="1600" dirty="0">
                <a:solidFill>
                  <a:schemeClr val="tx2">
                    <a:lumMod val="75000"/>
                  </a:schemeClr>
                </a:solidFill>
              </a:rPr>
              <a:t>（二）凡身体健康，年龄在</a:t>
            </a:r>
            <a:r>
              <a:rPr lang="en-US" altLang="zh-CN" sz="1600" dirty="0">
                <a:solidFill>
                  <a:schemeClr val="tx2">
                    <a:lumMod val="75000"/>
                  </a:schemeClr>
                </a:solidFill>
              </a:rPr>
              <a:t>16</a:t>
            </a:r>
            <a:r>
              <a:rPr lang="zh-CN" altLang="zh-CN" sz="1600" dirty="0">
                <a:solidFill>
                  <a:schemeClr val="tx2">
                    <a:lumMod val="75000"/>
                  </a:schemeClr>
                </a:solidFill>
              </a:rPr>
              <a:t>至</a:t>
            </a:r>
            <a:r>
              <a:rPr lang="en-US" altLang="zh-CN" sz="1600" dirty="0">
                <a:solidFill>
                  <a:schemeClr val="tx2">
                    <a:lumMod val="75000"/>
                  </a:schemeClr>
                </a:solidFill>
              </a:rPr>
              <a:t>60</a:t>
            </a:r>
            <a:r>
              <a:rPr lang="zh-CN" altLang="zh-CN" sz="1600" dirty="0">
                <a:solidFill>
                  <a:schemeClr val="tx2">
                    <a:lumMod val="75000"/>
                  </a:schemeClr>
                </a:solidFill>
              </a:rPr>
              <a:t>周岁在职职工（含正式职工、合同制职工、聘用期超过一年的临时职工），通过其所在单位工会向本会及其授权机构申请参加本活动</a:t>
            </a:r>
            <a:r>
              <a:rPr lang="zh-CN" altLang="zh-CN" sz="1600" dirty="0" smtClean="0">
                <a:solidFill>
                  <a:schemeClr val="tx2">
                    <a:lumMod val="75000"/>
                  </a:schemeClr>
                </a:solidFill>
              </a:rPr>
              <a:t>。</a:t>
            </a:r>
            <a:endParaRPr lang="en-US" altLang="zh-CN" sz="1600" dirty="0" smtClean="0">
              <a:solidFill>
                <a:schemeClr val="tx2">
                  <a:lumMod val="75000"/>
                </a:schemeClr>
              </a:solidFill>
            </a:endParaRPr>
          </a:p>
          <a:p>
            <a:endParaRPr lang="en-US" altLang="zh-CN" sz="1600" dirty="0" smtClean="0">
              <a:solidFill>
                <a:schemeClr val="tx2">
                  <a:lumMod val="75000"/>
                </a:schemeClr>
              </a:solidFill>
            </a:endParaRPr>
          </a:p>
          <a:p>
            <a:r>
              <a:rPr lang="zh-CN" altLang="en-US" sz="1600" dirty="0" smtClean="0">
                <a:solidFill>
                  <a:schemeClr val="tx2">
                    <a:lumMod val="75000"/>
                  </a:schemeClr>
                </a:solidFill>
              </a:rPr>
              <a:t>（三）超龄</a:t>
            </a:r>
            <a:r>
              <a:rPr lang="zh-CN" altLang="en-US" sz="1600" dirty="0">
                <a:solidFill>
                  <a:schemeClr val="tx2">
                    <a:lumMod val="75000"/>
                  </a:schemeClr>
                </a:solidFill>
              </a:rPr>
              <a:t>人员参保，参保会员所在单位人事部门出具在职证明并加盖人事部门专用章，无法提供在职证明人员解除保障。年龄超过</a:t>
            </a:r>
            <a:r>
              <a:rPr lang="en-US" altLang="zh-CN" sz="1600" dirty="0">
                <a:solidFill>
                  <a:schemeClr val="tx2">
                    <a:lumMod val="75000"/>
                  </a:schemeClr>
                </a:solidFill>
              </a:rPr>
              <a:t>65</a:t>
            </a:r>
            <a:r>
              <a:rPr lang="zh-CN" altLang="en-US" sz="1600" dirty="0">
                <a:solidFill>
                  <a:schemeClr val="tx2">
                    <a:lumMod val="75000"/>
                  </a:schemeClr>
                </a:solidFill>
              </a:rPr>
              <a:t>周岁的参保职工将无法</a:t>
            </a:r>
            <a:r>
              <a:rPr lang="zh-CN" altLang="en-US" sz="1600" dirty="0" smtClean="0">
                <a:solidFill>
                  <a:schemeClr val="tx2">
                    <a:lumMod val="75000"/>
                  </a:schemeClr>
                </a:solidFill>
              </a:rPr>
              <a:t>参加互助保障活动</a:t>
            </a:r>
            <a:r>
              <a:rPr lang="zh-CN" altLang="en-US" sz="1600" dirty="0">
                <a:solidFill>
                  <a:schemeClr val="tx2">
                    <a:lumMod val="75000"/>
                  </a:schemeClr>
                </a:solidFill>
              </a:rPr>
              <a:t>。</a:t>
            </a:r>
            <a:endParaRPr lang="en-US" altLang="zh-CN" sz="1600" dirty="0" smtClean="0">
              <a:solidFill>
                <a:schemeClr val="tx2">
                  <a:lumMod val="75000"/>
                </a:schemeClr>
              </a:solidFill>
            </a:endParaRPr>
          </a:p>
          <a:p>
            <a:endParaRPr lang="zh-CN" altLang="zh-CN" sz="1600" dirty="0">
              <a:solidFill>
                <a:schemeClr val="tx2">
                  <a:lumMod val="75000"/>
                </a:schemeClr>
              </a:solidFill>
            </a:endParaRPr>
          </a:p>
          <a:p>
            <a:r>
              <a:rPr lang="zh-CN" altLang="zh-CN" sz="1600" dirty="0" smtClean="0">
                <a:solidFill>
                  <a:schemeClr val="tx2">
                    <a:lumMod val="75000"/>
                  </a:schemeClr>
                </a:solidFill>
              </a:rPr>
              <a:t>（</a:t>
            </a:r>
            <a:r>
              <a:rPr lang="zh-CN" altLang="en-US" sz="1600" dirty="0" smtClean="0">
                <a:solidFill>
                  <a:schemeClr val="tx2">
                    <a:lumMod val="75000"/>
                  </a:schemeClr>
                </a:solidFill>
              </a:rPr>
              <a:t>四</a:t>
            </a:r>
            <a:r>
              <a:rPr lang="zh-CN" altLang="zh-CN" sz="1600" dirty="0" smtClean="0">
                <a:solidFill>
                  <a:schemeClr val="tx2">
                    <a:lumMod val="75000"/>
                  </a:schemeClr>
                </a:solidFill>
              </a:rPr>
              <a:t>）</a:t>
            </a:r>
            <a:r>
              <a:rPr lang="zh-CN" altLang="zh-CN" sz="1600" dirty="0">
                <a:solidFill>
                  <a:schemeClr val="tx2">
                    <a:lumMod val="75000"/>
                  </a:schemeClr>
                </a:solidFill>
              </a:rPr>
              <a:t>已办理正式退休手续职工不可参加本活动；保单生效后，职工办理正式退休手续，其保障待遇至保障责任期满终止，期满后不能继续</a:t>
            </a:r>
            <a:r>
              <a:rPr lang="zh-CN" altLang="zh-CN" sz="1600" dirty="0" smtClean="0">
                <a:solidFill>
                  <a:schemeClr val="tx2">
                    <a:lumMod val="75000"/>
                  </a:schemeClr>
                </a:solidFill>
              </a:rPr>
              <a:t>参加</a:t>
            </a:r>
            <a:r>
              <a:rPr lang="zh-CN" altLang="en-US" sz="1600" dirty="0" smtClean="0">
                <a:solidFill>
                  <a:schemeClr val="tx2">
                    <a:lumMod val="75000"/>
                  </a:schemeClr>
                </a:solidFill>
              </a:rPr>
              <a:t>互助保障</a:t>
            </a:r>
            <a:r>
              <a:rPr lang="zh-CN" altLang="zh-CN" sz="1600" dirty="0" smtClean="0">
                <a:solidFill>
                  <a:schemeClr val="tx2">
                    <a:lumMod val="75000"/>
                  </a:schemeClr>
                </a:solidFill>
              </a:rPr>
              <a:t>活动。</a:t>
            </a:r>
            <a:endParaRPr lang="en-US" altLang="zh-CN" sz="1600" dirty="0" smtClean="0">
              <a:solidFill>
                <a:schemeClr val="tx2">
                  <a:lumMod val="75000"/>
                </a:schemeClr>
              </a:solidFill>
            </a:endParaRPr>
          </a:p>
          <a:p>
            <a:endParaRPr lang="en-US" altLang="zh-CN" sz="1600" dirty="0">
              <a:solidFill>
                <a:schemeClr val="tx2">
                  <a:lumMod val="75000"/>
                </a:schemeClr>
              </a:solidFill>
            </a:endParaRPr>
          </a:p>
          <a:p>
            <a:r>
              <a:rPr lang="zh-CN" altLang="zh-CN" sz="1600" dirty="0">
                <a:solidFill>
                  <a:schemeClr val="tx2">
                    <a:lumMod val="75000"/>
                  </a:schemeClr>
                </a:solidFill>
              </a:rPr>
              <a:t>（</a:t>
            </a:r>
            <a:r>
              <a:rPr lang="zh-CN" altLang="en-US" sz="1600" dirty="0">
                <a:solidFill>
                  <a:schemeClr val="tx2">
                    <a:lumMod val="75000"/>
                  </a:schemeClr>
                </a:solidFill>
              </a:rPr>
              <a:t>五</a:t>
            </a:r>
            <a:r>
              <a:rPr lang="zh-CN" altLang="zh-CN" sz="1600" dirty="0">
                <a:solidFill>
                  <a:schemeClr val="tx2">
                    <a:lumMod val="75000"/>
                  </a:schemeClr>
                </a:solidFill>
              </a:rPr>
              <a:t>）续保时，续保生效日应为上期保单生效日，保单生效日须首尾相接，参保单位需在保单失效前</a:t>
            </a:r>
            <a:r>
              <a:rPr lang="en-US" altLang="zh-CN" sz="1600" dirty="0">
                <a:solidFill>
                  <a:schemeClr val="tx2">
                    <a:lumMod val="75000"/>
                  </a:schemeClr>
                </a:solidFill>
              </a:rPr>
              <a:t>15</a:t>
            </a:r>
            <a:r>
              <a:rPr lang="zh-CN" altLang="zh-CN" sz="1600" dirty="0">
                <a:solidFill>
                  <a:schemeClr val="tx2">
                    <a:lumMod val="75000"/>
                  </a:schemeClr>
                </a:solidFill>
              </a:rPr>
              <a:t>日内办理续保手续，超过保单生效日</a:t>
            </a:r>
            <a:r>
              <a:rPr lang="en-US" altLang="zh-CN" sz="1600" dirty="0">
                <a:solidFill>
                  <a:schemeClr val="tx2">
                    <a:lumMod val="75000"/>
                  </a:schemeClr>
                </a:solidFill>
              </a:rPr>
              <a:t>15</a:t>
            </a:r>
            <a:r>
              <a:rPr lang="zh-CN" altLang="zh-CN" sz="1600" dirty="0">
                <a:solidFill>
                  <a:schemeClr val="tx2">
                    <a:lumMod val="75000"/>
                  </a:schemeClr>
                </a:solidFill>
              </a:rPr>
              <a:t>日后续保视为首次参保，须执行观察期。</a:t>
            </a:r>
          </a:p>
          <a:p>
            <a:endParaRPr lang="en-US" altLang="zh-CN" sz="1600" dirty="0" smtClean="0">
              <a:solidFill>
                <a:schemeClr val="tx2">
                  <a:lumMod val="75000"/>
                </a:schemeClr>
              </a:solidFill>
            </a:endParaRPr>
          </a:p>
          <a:p>
            <a:r>
              <a:rPr lang="en-US" altLang="zh-CN" dirty="0">
                <a:solidFill>
                  <a:schemeClr val="tx2">
                    <a:lumMod val="75000"/>
                  </a:schemeClr>
                </a:solidFill>
              </a:rPr>
              <a:t/>
            </a:r>
            <a:br>
              <a:rPr lang="en-US" altLang="zh-CN" dirty="0">
                <a:solidFill>
                  <a:schemeClr val="tx2">
                    <a:lumMod val="75000"/>
                  </a:schemeClr>
                </a:solidFill>
              </a:rPr>
            </a:br>
            <a:endParaRPr lang="zh-CN" altLang="zh-CN" dirty="0">
              <a:solidFill>
                <a:schemeClr val="tx2">
                  <a:lumMod val="75000"/>
                </a:schemeClr>
              </a:solidFill>
            </a:endParaRPr>
          </a:p>
        </p:txBody>
      </p:sp>
    </p:spTree>
    <p:extLst>
      <p:ext uri="{BB962C8B-B14F-4D97-AF65-F5344CB8AC3E}">
        <p14:creationId xmlns:p14="http://schemas.microsoft.com/office/powerpoint/2010/main" val="25912536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灯片编号占位符 5"/>
          <p:cNvSpPr>
            <a:spLocks noGrp="1"/>
          </p:cNvSpPr>
          <p:nvPr>
            <p:ph type="sldNum" sz="quarter" idx="12"/>
          </p:nvPr>
        </p:nvSpPr>
        <p:spPr/>
        <p:txBody>
          <a:bodyPr/>
          <a:lstStyle/>
          <a:p>
            <a:pPr>
              <a:defRPr/>
            </a:pPr>
            <a:fld id="{C3D031B6-3BE2-4C4C-95D8-A08BD0CC6E72}" type="slidenum">
              <a:rPr lang="en-US" altLang="zh-CN"/>
              <a:pPr>
                <a:defRPr/>
              </a:pPr>
              <a:t>23</a:t>
            </a:fld>
            <a:endParaRPr lang="en-US" altLang="zh-CN"/>
          </a:p>
        </p:txBody>
      </p:sp>
      <p:sp>
        <p:nvSpPr>
          <p:cNvPr id="44035" name="Line 3"/>
          <p:cNvSpPr>
            <a:spLocks noChangeShapeType="1"/>
          </p:cNvSpPr>
          <p:nvPr/>
        </p:nvSpPr>
        <p:spPr bwMode="auto">
          <a:xfrm>
            <a:off x="6030913" y="2263775"/>
            <a:ext cx="0" cy="0"/>
          </a:xfrm>
          <a:prstGeom prst="line">
            <a:avLst/>
          </a:prstGeom>
          <a:noFill/>
          <a:ln w="12700" cap="rnd">
            <a:solidFill>
              <a:srgbClr val="000000"/>
            </a:solidFill>
            <a:round/>
            <a:headEnd/>
            <a:tailEnd/>
          </a:ln>
        </p:spPr>
        <p:txBody>
          <a:bodyPr/>
          <a:lstStyle/>
          <a:p>
            <a:endParaRPr lang="zh-CN" altLang="en-US"/>
          </a:p>
        </p:txBody>
      </p:sp>
      <p:sp>
        <p:nvSpPr>
          <p:cNvPr id="44036" name="Line 4"/>
          <p:cNvSpPr>
            <a:spLocks noChangeShapeType="1"/>
          </p:cNvSpPr>
          <p:nvPr/>
        </p:nvSpPr>
        <p:spPr bwMode="auto">
          <a:xfrm>
            <a:off x="9993313" y="1411288"/>
            <a:ext cx="0" cy="0"/>
          </a:xfrm>
          <a:prstGeom prst="line">
            <a:avLst/>
          </a:prstGeom>
          <a:noFill/>
          <a:ln w="12700" cap="rnd">
            <a:solidFill>
              <a:srgbClr val="000000"/>
            </a:solidFill>
            <a:round/>
            <a:headEnd/>
            <a:tailEnd/>
          </a:ln>
        </p:spPr>
        <p:txBody>
          <a:bodyPr/>
          <a:lstStyle/>
          <a:p>
            <a:endParaRPr lang="zh-CN" altLang="en-US"/>
          </a:p>
        </p:txBody>
      </p:sp>
      <p:sp>
        <p:nvSpPr>
          <p:cNvPr id="44092" name="Line 60"/>
          <p:cNvSpPr>
            <a:spLocks noChangeShapeType="1"/>
          </p:cNvSpPr>
          <p:nvPr/>
        </p:nvSpPr>
        <p:spPr bwMode="auto">
          <a:xfrm>
            <a:off x="5657850" y="4686300"/>
            <a:ext cx="0" cy="0"/>
          </a:xfrm>
          <a:prstGeom prst="line">
            <a:avLst/>
          </a:prstGeom>
          <a:noFill/>
          <a:ln w="12700" cap="rnd">
            <a:solidFill>
              <a:srgbClr val="000000"/>
            </a:solidFill>
            <a:round/>
            <a:headEnd/>
            <a:tailEnd/>
          </a:ln>
        </p:spPr>
        <p:txBody>
          <a:bodyPr/>
          <a:lstStyle/>
          <a:p>
            <a:endParaRPr lang="zh-CN" altLang="en-US"/>
          </a:p>
        </p:txBody>
      </p:sp>
      <p:pic>
        <p:nvPicPr>
          <p:cNvPr id="44145" name="Picture 113" descr="图片1"/>
          <p:cNvPicPr>
            <a:picLocks noChangeAspect="1" noChangeArrowheads="1"/>
          </p:cNvPicPr>
          <p:nvPr/>
        </p:nvPicPr>
        <p:blipFill>
          <a:blip r:embed="rId2" cstate="print"/>
          <a:srcRect/>
          <a:stretch>
            <a:fillRect/>
          </a:stretch>
        </p:blipFill>
        <p:spPr bwMode="auto">
          <a:xfrm>
            <a:off x="0" y="0"/>
            <a:ext cx="9144000" cy="465138"/>
          </a:xfrm>
          <a:prstGeom prst="rect">
            <a:avLst/>
          </a:prstGeom>
          <a:noFill/>
          <a:ln w="9525">
            <a:noFill/>
            <a:miter lim="800000"/>
            <a:headEnd/>
            <a:tailEnd/>
          </a:ln>
        </p:spPr>
      </p:pic>
      <p:pic>
        <p:nvPicPr>
          <p:cNvPr id="44147" name="Picture 132" descr="269482shuidi2_506"/>
          <p:cNvPicPr>
            <a:picLocks noChangeAspect="1" noChangeArrowheads="1"/>
          </p:cNvPicPr>
          <p:nvPr/>
        </p:nvPicPr>
        <p:blipFill>
          <a:blip r:embed="rId3" cstate="print"/>
          <a:srcRect/>
          <a:stretch>
            <a:fillRect/>
          </a:stretch>
        </p:blipFill>
        <p:spPr bwMode="auto">
          <a:xfrm>
            <a:off x="0" y="6270625"/>
            <a:ext cx="9144000" cy="587375"/>
          </a:xfrm>
          <a:prstGeom prst="rect">
            <a:avLst/>
          </a:prstGeom>
          <a:noFill/>
          <a:ln w="9525">
            <a:noFill/>
            <a:miter lim="800000"/>
            <a:headEnd/>
            <a:tailEnd/>
          </a:ln>
        </p:spPr>
      </p:pic>
      <p:sp>
        <p:nvSpPr>
          <p:cNvPr id="44148" name="Rectangle 133"/>
          <p:cNvSpPr>
            <a:spLocks noChangeArrowheads="1"/>
          </p:cNvSpPr>
          <p:nvPr/>
        </p:nvSpPr>
        <p:spPr bwMode="auto">
          <a:xfrm>
            <a:off x="1071563" y="6121400"/>
            <a:ext cx="7172325"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sp>
        <p:nvSpPr>
          <p:cNvPr id="10" name="文本框 9"/>
          <p:cNvSpPr txBox="1"/>
          <p:nvPr/>
        </p:nvSpPr>
        <p:spPr>
          <a:xfrm>
            <a:off x="359532" y="908720"/>
            <a:ext cx="8676964" cy="4570482"/>
          </a:xfrm>
          <a:prstGeom prst="rect">
            <a:avLst/>
          </a:prstGeom>
          <a:noFill/>
        </p:spPr>
        <p:txBody>
          <a:bodyPr wrap="square" rtlCol="0">
            <a:spAutoFit/>
          </a:bodyPr>
          <a:lstStyle/>
          <a:p>
            <a:r>
              <a:rPr lang="zh-CN" altLang="zh-CN" sz="1600" dirty="0" smtClean="0">
                <a:solidFill>
                  <a:schemeClr val="tx2">
                    <a:lumMod val="75000"/>
                  </a:schemeClr>
                </a:solidFill>
              </a:rPr>
              <a:t>（</a:t>
            </a:r>
            <a:r>
              <a:rPr lang="zh-CN" altLang="en-US" sz="1600" dirty="0">
                <a:solidFill>
                  <a:schemeClr val="tx2">
                    <a:lumMod val="75000"/>
                  </a:schemeClr>
                </a:solidFill>
              </a:rPr>
              <a:t>六</a:t>
            </a:r>
            <a:r>
              <a:rPr lang="zh-CN" altLang="zh-CN" sz="1600" dirty="0">
                <a:solidFill>
                  <a:schemeClr val="tx2">
                    <a:lumMod val="75000"/>
                  </a:schemeClr>
                </a:solidFill>
              </a:rPr>
              <a:t>）对已参加本活动的职工，如有新增份数，新增份数视为首次参保，执行观察期。</a:t>
            </a:r>
            <a:endParaRPr lang="en-US" altLang="zh-CN" sz="1600" dirty="0">
              <a:solidFill>
                <a:schemeClr val="tx2">
                  <a:lumMod val="75000"/>
                </a:schemeClr>
              </a:solidFill>
            </a:endParaRPr>
          </a:p>
          <a:p>
            <a:endParaRPr lang="zh-CN" altLang="zh-CN" sz="1600" dirty="0">
              <a:solidFill>
                <a:schemeClr val="tx2">
                  <a:lumMod val="75000"/>
                </a:schemeClr>
              </a:solidFill>
            </a:endParaRPr>
          </a:p>
          <a:p>
            <a:r>
              <a:rPr lang="zh-CN" altLang="zh-CN" sz="1600" dirty="0">
                <a:solidFill>
                  <a:schemeClr val="tx2">
                    <a:lumMod val="75000"/>
                  </a:schemeClr>
                </a:solidFill>
              </a:rPr>
              <a:t>（</a:t>
            </a:r>
            <a:r>
              <a:rPr lang="zh-CN" altLang="en-US" sz="1600" dirty="0">
                <a:solidFill>
                  <a:schemeClr val="tx2">
                    <a:lumMod val="75000"/>
                  </a:schemeClr>
                </a:solidFill>
              </a:rPr>
              <a:t>七</a:t>
            </a:r>
            <a:r>
              <a:rPr lang="zh-CN" altLang="zh-CN" sz="1600" dirty="0">
                <a:solidFill>
                  <a:schemeClr val="tx2">
                    <a:lumMod val="75000"/>
                  </a:schemeClr>
                </a:solidFill>
              </a:rPr>
              <a:t>）参保单位经办人员在核实本单位参保人员信息无误后交纳会费；保单一经生效不得更换被保障人，中途不得退出本活动；保障期满后，无论会员是否已享受互助金待遇，所交纳会费不再返还。</a:t>
            </a:r>
            <a:endParaRPr lang="en-US" altLang="zh-CN" sz="1600" dirty="0">
              <a:solidFill>
                <a:schemeClr val="tx2">
                  <a:lumMod val="75000"/>
                </a:schemeClr>
              </a:solidFill>
            </a:endParaRPr>
          </a:p>
          <a:p>
            <a:endParaRPr lang="en-US" altLang="zh-CN" sz="1600" dirty="0">
              <a:solidFill>
                <a:schemeClr val="tx2">
                  <a:lumMod val="75000"/>
                </a:schemeClr>
              </a:solidFill>
            </a:endParaRPr>
          </a:p>
          <a:p>
            <a:r>
              <a:rPr lang="zh-CN" altLang="en-US" sz="1600" dirty="0">
                <a:solidFill>
                  <a:schemeClr val="tx2">
                    <a:lumMod val="75000"/>
                  </a:schemeClr>
                </a:solidFill>
              </a:rPr>
              <a:t>（八）参保单位在组织职工参保时，必须满足同一单位同一批职工，投保相同份数的原则，否则系统保单录入后，无法上报</a:t>
            </a:r>
            <a:r>
              <a:rPr lang="zh-CN" altLang="en-US" sz="1600" dirty="0" smtClean="0">
                <a:solidFill>
                  <a:schemeClr val="tx2">
                    <a:lumMod val="75000"/>
                  </a:schemeClr>
                </a:solidFill>
              </a:rPr>
              <a:t>。</a:t>
            </a:r>
            <a:endParaRPr lang="en-US" altLang="zh-CN" sz="1600" dirty="0" smtClean="0">
              <a:solidFill>
                <a:schemeClr val="tx2">
                  <a:lumMod val="75000"/>
                </a:schemeClr>
              </a:solidFill>
            </a:endParaRPr>
          </a:p>
          <a:p>
            <a:endParaRPr lang="en-US" altLang="zh-CN" sz="1600" dirty="0">
              <a:solidFill>
                <a:schemeClr val="tx2">
                  <a:lumMod val="75000"/>
                </a:schemeClr>
              </a:solidFill>
            </a:endParaRPr>
          </a:p>
          <a:p>
            <a:r>
              <a:rPr lang="zh-CN" altLang="en-US" sz="1600" dirty="0">
                <a:solidFill>
                  <a:schemeClr val="tx2">
                    <a:lumMod val="75000"/>
                  </a:schemeClr>
                </a:solidFill>
              </a:rPr>
              <a:t>（九）</a:t>
            </a:r>
            <a:r>
              <a:rPr lang="en-US" altLang="zh-CN" sz="1600" dirty="0">
                <a:solidFill>
                  <a:schemeClr val="tx2">
                    <a:lumMod val="75000"/>
                  </a:schemeClr>
                </a:solidFill>
              </a:rPr>
              <a:t>《</a:t>
            </a:r>
            <a:r>
              <a:rPr lang="zh-CN" altLang="en-US" sz="1600" dirty="0">
                <a:solidFill>
                  <a:schemeClr val="tx2">
                    <a:lumMod val="75000"/>
                  </a:schemeClr>
                </a:solidFill>
              </a:rPr>
              <a:t>在职职工住院医疗互助保障活动</a:t>
            </a:r>
            <a:r>
              <a:rPr lang="en-US" altLang="zh-CN" sz="1600" dirty="0">
                <a:solidFill>
                  <a:schemeClr val="tx2">
                    <a:lumMod val="75000"/>
                  </a:schemeClr>
                </a:solidFill>
              </a:rPr>
              <a:t>》</a:t>
            </a:r>
            <a:r>
              <a:rPr lang="zh-CN" altLang="en-US" sz="1600" dirty="0">
                <a:solidFill>
                  <a:schemeClr val="tx2">
                    <a:lumMod val="75000"/>
                  </a:schemeClr>
                </a:solidFill>
              </a:rPr>
              <a:t>理赔数据与北京市人力资源社会保障局数据关联这一特殊因素，为控制承保风险，此项保障活动每年的会费收取工作截止于当年度</a:t>
            </a:r>
            <a:r>
              <a:rPr lang="en-US" altLang="zh-CN" sz="1600" dirty="0">
                <a:solidFill>
                  <a:schemeClr val="tx2">
                    <a:lumMod val="75000"/>
                  </a:schemeClr>
                </a:solidFill>
              </a:rPr>
              <a:t>6</a:t>
            </a:r>
            <a:r>
              <a:rPr lang="zh-CN" altLang="en-US" sz="1600" dirty="0">
                <a:solidFill>
                  <a:schemeClr val="tx2">
                    <a:lumMod val="75000"/>
                  </a:schemeClr>
                </a:solidFill>
              </a:rPr>
              <a:t>月</a:t>
            </a:r>
            <a:r>
              <a:rPr lang="en-US" altLang="zh-CN" sz="1600" dirty="0">
                <a:solidFill>
                  <a:schemeClr val="tx2">
                    <a:lumMod val="75000"/>
                  </a:schemeClr>
                </a:solidFill>
              </a:rPr>
              <a:t>30</a:t>
            </a:r>
            <a:r>
              <a:rPr lang="zh-CN" altLang="en-US" sz="1600" dirty="0">
                <a:solidFill>
                  <a:schemeClr val="tx2">
                    <a:lumMod val="75000"/>
                  </a:schemeClr>
                </a:solidFill>
              </a:rPr>
              <a:t>日，保单生效日期为当年度</a:t>
            </a:r>
            <a:r>
              <a:rPr lang="en-US" altLang="zh-CN" sz="1600" dirty="0">
                <a:solidFill>
                  <a:schemeClr val="tx2">
                    <a:lumMod val="75000"/>
                  </a:schemeClr>
                </a:solidFill>
              </a:rPr>
              <a:t>1</a:t>
            </a:r>
            <a:r>
              <a:rPr lang="zh-CN" altLang="en-US" sz="1600" dirty="0">
                <a:solidFill>
                  <a:schemeClr val="tx2">
                    <a:lumMod val="75000"/>
                  </a:schemeClr>
                </a:solidFill>
              </a:rPr>
              <a:t>月</a:t>
            </a:r>
            <a:r>
              <a:rPr lang="en-US" altLang="zh-CN" sz="1600" dirty="0">
                <a:solidFill>
                  <a:schemeClr val="tx2">
                    <a:lumMod val="75000"/>
                  </a:schemeClr>
                </a:solidFill>
              </a:rPr>
              <a:t>1</a:t>
            </a:r>
            <a:r>
              <a:rPr lang="zh-CN" altLang="en-US" sz="1600" dirty="0">
                <a:solidFill>
                  <a:schemeClr val="tx2">
                    <a:lumMod val="75000"/>
                  </a:schemeClr>
                </a:solidFill>
              </a:rPr>
              <a:t>日。</a:t>
            </a:r>
          </a:p>
          <a:p>
            <a:endParaRPr lang="en-US" altLang="zh-CN" sz="1600" dirty="0">
              <a:solidFill>
                <a:schemeClr val="tx2">
                  <a:lumMod val="75000"/>
                </a:schemeClr>
              </a:solidFill>
            </a:endParaRPr>
          </a:p>
          <a:p>
            <a:pPr marL="342900" indent="-342900" algn="ctr">
              <a:buAutoNum type="ea1ChsPeriod"/>
            </a:pPr>
            <a:endParaRPr lang="zh-CN" altLang="zh-CN" dirty="0">
              <a:solidFill>
                <a:schemeClr val="tx1"/>
              </a:solidFill>
            </a:endParaRPr>
          </a:p>
        </p:txBody>
      </p:sp>
    </p:spTree>
    <p:extLst>
      <p:ext uri="{BB962C8B-B14F-4D97-AF65-F5344CB8AC3E}">
        <p14:creationId xmlns:p14="http://schemas.microsoft.com/office/powerpoint/2010/main" val="35901380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pPr>
              <a:defRPr/>
            </a:pPr>
            <a:fld id="{59C37AE6-BF55-4014-8DBE-EAA3CA2B5A29}" type="slidenum">
              <a:rPr lang="en-US" altLang="zh-CN"/>
              <a:pPr>
                <a:defRPr/>
              </a:pPr>
              <a:t>24</a:t>
            </a:fld>
            <a:endParaRPr lang="en-US" altLang="zh-CN"/>
          </a:p>
        </p:txBody>
      </p:sp>
      <p:sp>
        <p:nvSpPr>
          <p:cNvPr id="52226" name="Rectangle 2"/>
          <p:cNvSpPr>
            <a:spLocks noGrp="1" noChangeArrowheads="1"/>
          </p:cNvSpPr>
          <p:nvPr>
            <p:ph type="title"/>
          </p:nvPr>
        </p:nvSpPr>
        <p:spPr>
          <a:xfrm>
            <a:off x="457200" y="512763"/>
            <a:ext cx="8229600" cy="485775"/>
          </a:xfrm>
        </p:spPr>
        <p:txBody>
          <a:bodyPr/>
          <a:lstStyle/>
          <a:p>
            <a:pPr algn="l" eaLnBrk="1" hangingPunct="1"/>
            <a:r>
              <a:rPr lang="en-US" altLang="zh-CN" sz="2000" b="1" dirty="0" smtClean="0">
                <a:solidFill>
                  <a:srgbClr val="000066"/>
                </a:solidFill>
                <a:latin typeface="黑体" pitchFamily="2" charset="-122"/>
                <a:ea typeface="黑体" pitchFamily="2" charset="-122"/>
              </a:rPr>
              <a:t/>
            </a:r>
            <a:br>
              <a:rPr lang="en-US" altLang="zh-CN" sz="2000" b="1" dirty="0" smtClean="0">
                <a:solidFill>
                  <a:srgbClr val="000066"/>
                </a:solidFill>
                <a:latin typeface="黑体" pitchFamily="2" charset="-122"/>
                <a:ea typeface="黑体" pitchFamily="2" charset="-122"/>
              </a:rPr>
            </a:br>
            <a:r>
              <a:rPr lang="en-US" altLang="zh-CN" sz="1800" b="1" dirty="0" smtClean="0">
                <a:solidFill>
                  <a:srgbClr val="000066"/>
                </a:solidFill>
                <a:latin typeface="微软雅黑" pitchFamily="34" charset="-122"/>
                <a:ea typeface="微软雅黑" pitchFamily="34" charset="-122"/>
              </a:rPr>
              <a:t/>
            </a:r>
            <a:br>
              <a:rPr lang="en-US" altLang="zh-CN" sz="1800" b="1" dirty="0" smtClean="0">
                <a:solidFill>
                  <a:srgbClr val="000066"/>
                </a:solidFill>
                <a:latin typeface="微软雅黑" pitchFamily="34" charset="-122"/>
                <a:ea typeface="微软雅黑" pitchFamily="34" charset="-122"/>
              </a:rPr>
            </a:br>
            <a:r>
              <a:rPr lang="en-US" altLang="zh-CN" sz="1800" b="1" dirty="0" smtClean="0">
                <a:solidFill>
                  <a:srgbClr val="000066"/>
                </a:solidFill>
                <a:latin typeface="微软雅黑" pitchFamily="34" charset="-122"/>
                <a:ea typeface="微软雅黑" pitchFamily="34" charset="-122"/>
              </a:rPr>
              <a:t/>
            </a:r>
            <a:br>
              <a:rPr lang="en-US" altLang="zh-CN" sz="1800" b="1" dirty="0" smtClean="0">
                <a:solidFill>
                  <a:srgbClr val="000066"/>
                </a:solidFill>
                <a:latin typeface="微软雅黑" pitchFamily="34" charset="-122"/>
                <a:ea typeface="微软雅黑" pitchFamily="34" charset="-122"/>
              </a:rPr>
            </a:br>
            <a:r>
              <a:rPr lang="en-US" altLang="zh-CN" sz="1800" b="1" dirty="0" smtClean="0">
                <a:solidFill>
                  <a:srgbClr val="000066"/>
                </a:solidFill>
                <a:latin typeface="微软雅黑" pitchFamily="34" charset="-122"/>
                <a:ea typeface="微软雅黑" pitchFamily="34" charset="-122"/>
              </a:rPr>
              <a:t/>
            </a:r>
            <a:br>
              <a:rPr lang="en-US" altLang="zh-CN" sz="1800" b="1" dirty="0" smtClean="0">
                <a:solidFill>
                  <a:srgbClr val="000066"/>
                </a:solidFill>
                <a:latin typeface="微软雅黑" pitchFamily="34" charset="-122"/>
                <a:ea typeface="微软雅黑" pitchFamily="34" charset="-122"/>
              </a:rPr>
            </a:br>
            <a:r>
              <a:rPr lang="en-US" altLang="zh-CN" sz="1800" b="1" dirty="0" smtClean="0">
                <a:solidFill>
                  <a:srgbClr val="000066"/>
                </a:solidFill>
                <a:latin typeface="微软雅黑" pitchFamily="34" charset="-122"/>
                <a:ea typeface="微软雅黑" pitchFamily="34" charset="-122"/>
              </a:rPr>
              <a:t/>
            </a:r>
            <a:br>
              <a:rPr lang="en-US" altLang="zh-CN" sz="1800" b="1" dirty="0" smtClean="0">
                <a:solidFill>
                  <a:srgbClr val="000066"/>
                </a:solidFill>
                <a:latin typeface="微软雅黑" pitchFamily="34" charset="-122"/>
                <a:ea typeface="微软雅黑" pitchFamily="34" charset="-122"/>
              </a:rPr>
            </a:br>
            <a:r>
              <a:rPr lang="en-US" altLang="zh-CN" sz="1800" b="1" dirty="0" smtClean="0">
                <a:solidFill>
                  <a:srgbClr val="000066"/>
                </a:solidFill>
                <a:latin typeface="微软雅黑" pitchFamily="34" charset="-122"/>
                <a:ea typeface="微软雅黑" pitchFamily="34" charset="-122"/>
              </a:rPr>
              <a:t>   </a:t>
            </a:r>
            <a:r>
              <a:rPr lang="zh-CN" altLang="en-US" sz="2400" b="1" dirty="0" smtClean="0">
                <a:solidFill>
                  <a:srgbClr val="000066"/>
                </a:solidFill>
                <a:latin typeface="黑体" pitchFamily="49" charset="-122"/>
                <a:ea typeface="黑体" pitchFamily="49" charset="-122"/>
              </a:rPr>
              <a:t>申请理赔所需资料</a:t>
            </a:r>
            <a:r>
              <a:rPr lang="en-US" altLang="zh-CN" sz="2400" b="1" dirty="0" smtClean="0">
                <a:solidFill>
                  <a:srgbClr val="000066"/>
                </a:solidFill>
                <a:latin typeface="黑体" pitchFamily="49" charset="-122"/>
                <a:ea typeface="黑体" pitchFamily="49" charset="-122"/>
              </a:rPr>
              <a:t/>
            </a:r>
            <a:br>
              <a:rPr lang="en-US" altLang="zh-CN" sz="2400" b="1" dirty="0" smtClean="0">
                <a:solidFill>
                  <a:srgbClr val="000066"/>
                </a:solidFill>
                <a:latin typeface="黑体" pitchFamily="49" charset="-122"/>
                <a:ea typeface="黑体" pitchFamily="49" charset="-122"/>
              </a:rPr>
            </a:br>
            <a:r>
              <a:rPr lang="en-US" altLang="zh-CN" sz="1800" b="1" dirty="0" smtClean="0">
                <a:solidFill>
                  <a:srgbClr val="000066"/>
                </a:solidFill>
                <a:latin typeface="微软雅黑" pitchFamily="34" charset="-122"/>
                <a:ea typeface="微软雅黑" pitchFamily="34" charset="-122"/>
              </a:rPr>
              <a:t/>
            </a:r>
            <a:br>
              <a:rPr lang="en-US" altLang="zh-CN" sz="1800" b="1" dirty="0" smtClean="0">
                <a:solidFill>
                  <a:srgbClr val="000066"/>
                </a:solidFill>
                <a:latin typeface="微软雅黑" pitchFamily="34" charset="-122"/>
                <a:ea typeface="微软雅黑" pitchFamily="34" charset="-122"/>
              </a:rPr>
            </a:br>
            <a:r>
              <a:rPr lang="en-US" altLang="zh-CN" sz="1800" b="1" dirty="0" smtClean="0">
                <a:solidFill>
                  <a:srgbClr val="000066"/>
                </a:solidFill>
                <a:latin typeface="微软雅黑" pitchFamily="34" charset="-122"/>
                <a:ea typeface="微软雅黑" pitchFamily="34" charset="-122"/>
              </a:rPr>
              <a:t>1.</a:t>
            </a:r>
            <a:r>
              <a:rPr lang="zh-CN" altLang="en-US" sz="1800" b="1" dirty="0" smtClean="0">
                <a:solidFill>
                  <a:srgbClr val="000066"/>
                </a:solidFill>
                <a:latin typeface="微软雅黑" pitchFamily="34" charset="-122"/>
                <a:ea typeface="微软雅黑" pitchFamily="34" charset="-122"/>
              </a:rPr>
              <a:t>申请非工伤及家财综合损失互助金所需资料复印件</a:t>
            </a:r>
            <a:r>
              <a:rPr lang="en-US" altLang="zh-CN" sz="1800" b="1" dirty="0" smtClean="0">
                <a:solidFill>
                  <a:srgbClr val="000066"/>
                </a:solidFill>
                <a:latin typeface="微软雅黑" pitchFamily="34" charset="-122"/>
                <a:ea typeface="微软雅黑" pitchFamily="34" charset="-122"/>
              </a:rPr>
              <a:t/>
            </a:r>
            <a:br>
              <a:rPr lang="en-US" altLang="zh-CN" sz="1800" b="1" dirty="0" smtClean="0">
                <a:solidFill>
                  <a:srgbClr val="000066"/>
                </a:solidFill>
                <a:latin typeface="微软雅黑" pitchFamily="34" charset="-122"/>
                <a:ea typeface="微软雅黑" pitchFamily="34" charset="-122"/>
              </a:rPr>
            </a:br>
            <a:r>
              <a:rPr lang="en-US" altLang="zh-CN" sz="1800" b="1" dirty="0" smtClean="0">
                <a:solidFill>
                  <a:srgbClr val="000066"/>
                </a:solidFill>
                <a:latin typeface="微软雅黑" pitchFamily="34" charset="-122"/>
                <a:ea typeface="微软雅黑" pitchFamily="34" charset="-122"/>
              </a:rPr>
              <a:t/>
            </a:r>
            <a:br>
              <a:rPr lang="en-US" altLang="zh-CN" sz="1800" b="1" dirty="0" smtClean="0">
                <a:solidFill>
                  <a:srgbClr val="000066"/>
                </a:solidFill>
                <a:latin typeface="微软雅黑" pitchFamily="34" charset="-122"/>
                <a:ea typeface="微软雅黑" pitchFamily="34" charset="-122"/>
              </a:rPr>
            </a:br>
            <a:r>
              <a:rPr lang="en-US" altLang="zh-CN" sz="1800" b="1" dirty="0" smtClean="0">
                <a:solidFill>
                  <a:srgbClr val="000066"/>
                </a:solidFill>
                <a:latin typeface="微软雅黑" pitchFamily="34" charset="-122"/>
                <a:ea typeface="微软雅黑" pitchFamily="34" charset="-122"/>
              </a:rPr>
              <a:t/>
            </a:r>
            <a:br>
              <a:rPr lang="en-US" altLang="zh-CN" sz="1800" b="1" dirty="0" smtClean="0">
                <a:solidFill>
                  <a:srgbClr val="000066"/>
                </a:solidFill>
                <a:latin typeface="微软雅黑" pitchFamily="34" charset="-122"/>
                <a:ea typeface="微软雅黑" pitchFamily="34" charset="-122"/>
              </a:rPr>
            </a:br>
            <a:endParaRPr lang="zh-CN" altLang="en-US" sz="1800" b="1" dirty="0" smtClean="0">
              <a:solidFill>
                <a:srgbClr val="000066"/>
              </a:solidFill>
              <a:latin typeface="微软雅黑" pitchFamily="34" charset="-122"/>
              <a:ea typeface="微软雅黑" pitchFamily="34" charset="-122"/>
            </a:endParaRPr>
          </a:p>
        </p:txBody>
      </p:sp>
      <p:sp>
        <p:nvSpPr>
          <p:cNvPr id="52227" name="Rectangle 3"/>
          <p:cNvSpPr>
            <a:spLocks noGrp="1" noChangeArrowheads="1"/>
          </p:cNvSpPr>
          <p:nvPr>
            <p:ph type="body" idx="1"/>
          </p:nvPr>
        </p:nvSpPr>
        <p:spPr>
          <a:xfrm>
            <a:off x="561975" y="1412776"/>
            <a:ext cx="7681913" cy="1800200"/>
          </a:xfrm>
        </p:spPr>
        <p:txBody>
          <a:bodyPr/>
          <a:lstStyle/>
          <a:p>
            <a:pPr eaLnBrk="1" hangingPunct="1">
              <a:lnSpc>
                <a:spcPct val="70000"/>
              </a:lnSpc>
              <a:buFontTx/>
              <a:buNone/>
            </a:pPr>
            <a:endParaRPr lang="en-US" altLang="zh-CN" sz="1700" dirty="0" smtClean="0">
              <a:latin typeface="楷体_GB2312" pitchFamily="49" charset="-122"/>
              <a:ea typeface="楷体_GB2312" pitchFamily="49" charset="-122"/>
            </a:endParaRPr>
          </a:p>
          <a:p>
            <a:pPr eaLnBrk="1" hangingPunct="1">
              <a:lnSpc>
                <a:spcPct val="70000"/>
              </a:lnSpc>
              <a:buFontTx/>
              <a:buNone/>
            </a:pPr>
            <a:r>
              <a:rPr lang="zh-CN" altLang="en-US" sz="1800" dirty="0" smtClean="0">
                <a:solidFill>
                  <a:srgbClr val="000066"/>
                </a:solidFill>
                <a:latin typeface="微软雅黑" pitchFamily="34" charset="-122"/>
                <a:ea typeface="微软雅黑" pitchFamily="34" charset="-122"/>
              </a:rPr>
              <a:t>                                          </a:t>
            </a:r>
            <a:r>
              <a:rPr lang="zh-CN" altLang="en-US" sz="1800" dirty="0" smtClean="0">
                <a:solidFill>
                  <a:srgbClr val="000066"/>
                </a:solidFill>
                <a:latin typeface="黑体" pitchFamily="49" charset="-122"/>
                <a:ea typeface="黑体" pitchFamily="49" charset="-122"/>
              </a:rPr>
              <a:t>基 础 资 料：</a:t>
            </a:r>
            <a:endParaRPr lang="en-US" altLang="zh-CN" sz="1800" dirty="0" smtClean="0">
              <a:solidFill>
                <a:srgbClr val="000066"/>
              </a:solidFill>
              <a:latin typeface="黑体" pitchFamily="49" charset="-122"/>
              <a:ea typeface="黑体" pitchFamily="49" charset="-122"/>
            </a:endParaRPr>
          </a:p>
          <a:p>
            <a:pPr eaLnBrk="1" hangingPunct="1">
              <a:lnSpc>
                <a:spcPct val="70000"/>
              </a:lnSpc>
              <a:buFontTx/>
              <a:buNone/>
            </a:pPr>
            <a:endParaRPr lang="en-US" altLang="zh-CN" sz="1800" dirty="0" smtClean="0">
              <a:solidFill>
                <a:srgbClr val="000066"/>
              </a:solidFill>
              <a:latin typeface="微软雅黑" pitchFamily="34" charset="-122"/>
              <a:ea typeface="微软雅黑" pitchFamily="34" charset="-122"/>
            </a:endParaRPr>
          </a:p>
          <a:p>
            <a:pPr eaLnBrk="1" hangingPunct="1">
              <a:lnSpc>
                <a:spcPts val="2200"/>
              </a:lnSpc>
            </a:pPr>
            <a:r>
              <a:rPr lang="zh-CN" altLang="en-US" sz="1600" dirty="0" smtClean="0">
                <a:solidFill>
                  <a:srgbClr val="000066"/>
                </a:solidFill>
                <a:latin typeface="微软雅黑" pitchFamily="34" charset="-122"/>
                <a:ea typeface="微软雅黑" pitchFamily="34" charset="-122"/>
              </a:rPr>
              <a:t>基层工会提供“互助金申请书”，系统上新建完电子理赔单自动生成；</a:t>
            </a:r>
          </a:p>
          <a:p>
            <a:pPr eaLnBrk="1" hangingPunct="1">
              <a:lnSpc>
                <a:spcPts val="2200"/>
              </a:lnSpc>
            </a:pPr>
            <a:r>
              <a:rPr lang="zh-CN" altLang="en-US" sz="1600" dirty="0" smtClean="0">
                <a:solidFill>
                  <a:srgbClr val="000066"/>
                </a:solidFill>
                <a:latin typeface="微软雅黑" pitchFamily="34" charset="-122"/>
                <a:ea typeface="微软雅黑" pitchFamily="34" charset="-122"/>
              </a:rPr>
              <a:t>身份证、京卡（银行卡）的正面复印在同一张</a:t>
            </a:r>
            <a:r>
              <a:rPr lang="en-US" altLang="zh-CN" sz="1600" dirty="0" smtClean="0">
                <a:solidFill>
                  <a:srgbClr val="000066"/>
                </a:solidFill>
                <a:latin typeface="微软雅黑" pitchFamily="34" charset="-122"/>
                <a:ea typeface="微软雅黑" pitchFamily="34" charset="-122"/>
              </a:rPr>
              <a:t>A4</a:t>
            </a:r>
            <a:r>
              <a:rPr lang="zh-CN" altLang="en-US" sz="1600" dirty="0" smtClean="0">
                <a:solidFill>
                  <a:srgbClr val="000066"/>
                </a:solidFill>
                <a:latin typeface="微软雅黑" pitchFamily="34" charset="-122"/>
                <a:ea typeface="微软雅黑" pitchFamily="34" charset="-122"/>
              </a:rPr>
              <a:t>纸上。</a:t>
            </a:r>
          </a:p>
          <a:p>
            <a:pPr marL="0" indent="0" eaLnBrk="1" hangingPunct="1">
              <a:lnSpc>
                <a:spcPct val="150000"/>
              </a:lnSpc>
              <a:buNone/>
            </a:pPr>
            <a:endParaRPr lang="en-US" altLang="zh-CN" sz="1600" dirty="0" smtClean="0">
              <a:solidFill>
                <a:srgbClr val="000066"/>
              </a:solidFill>
              <a:latin typeface="微软雅黑" pitchFamily="34" charset="-122"/>
              <a:ea typeface="微软雅黑" pitchFamily="34" charset="-122"/>
            </a:endParaRPr>
          </a:p>
          <a:p>
            <a:pPr marL="0" indent="0" eaLnBrk="1" hangingPunct="1">
              <a:lnSpc>
                <a:spcPct val="150000"/>
              </a:lnSpc>
              <a:buNone/>
            </a:pPr>
            <a:r>
              <a:rPr lang="zh-CN" altLang="en-US" sz="1600" dirty="0" smtClean="0">
                <a:solidFill>
                  <a:srgbClr val="000066"/>
                </a:solidFill>
                <a:latin typeface="微软雅黑" pitchFamily="34" charset="-122"/>
                <a:ea typeface="微软雅黑" pitchFamily="34" charset="-122"/>
              </a:rPr>
              <a:t>（</a:t>
            </a:r>
            <a:r>
              <a:rPr lang="en-US" altLang="zh-CN" sz="1600" dirty="0" smtClean="0">
                <a:solidFill>
                  <a:srgbClr val="000066"/>
                </a:solidFill>
                <a:latin typeface="微软雅黑" pitchFamily="34" charset="-122"/>
                <a:ea typeface="微软雅黑" pitchFamily="34" charset="-122"/>
              </a:rPr>
              <a:t>1</a:t>
            </a:r>
            <a:r>
              <a:rPr lang="zh-CN" altLang="en-US" sz="1600" dirty="0" smtClean="0">
                <a:solidFill>
                  <a:srgbClr val="000066"/>
                </a:solidFill>
                <a:latin typeface="微软雅黑" pitchFamily="34" charset="-122"/>
                <a:ea typeface="微软雅黑" pitchFamily="34" charset="-122"/>
              </a:rPr>
              <a:t>）</a:t>
            </a:r>
            <a:r>
              <a:rPr lang="en-US" altLang="zh-CN" sz="1600" dirty="0" smtClean="0">
                <a:solidFill>
                  <a:srgbClr val="000066"/>
                </a:solidFill>
                <a:latin typeface="微软雅黑" pitchFamily="34" charset="-122"/>
                <a:ea typeface="微软雅黑" pitchFamily="34" charset="-122"/>
              </a:rPr>
              <a:t>. </a:t>
            </a:r>
            <a:r>
              <a:rPr lang="zh-CN" altLang="en-US" sz="1600" b="1" dirty="0" smtClean="0">
                <a:solidFill>
                  <a:srgbClr val="000066"/>
                </a:solidFill>
                <a:latin typeface="微软雅黑" pitchFamily="34" charset="-122"/>
                <a:ea typeface="微软雅黑" pitchFamily="34" charset="-122"/>
              </a:rPr>
              <a:t>意外伤害</a:t>
            </a:r>
            <a:r>
              <a:rPr lang="zh-CN" altLang="en-US" sz="1600" dirty="0" smtClean="0">
                <a:solidFill>
                  <a:srgbClr val="000066"/>
                </a:solidFill>
                <a:latin typeface="微软雅黑" pitchFamily="34" charset="-122"/>
                <a:ea typeface="微软雅黑" pitchFamily="34" charset="-122"/>
              </a:rPr>
              <a:t>还需提供：</a:t>
            </a:r>
            <a:endParaRPr lang="en-US" altLang="zh-CN" sz="1600" dirty="0" smtClean="0">
              <a:solidFill>
                <a:srgbClr val="000066"/>
              </a:solidFill>
              <a:latin typeface="微软雅黑" pitchFamily="34" charset="-122"/>
              <a:ea typeface="微软雅黑" pitchFamily="34" charset="-122"/>
            </a:endParaRPr>
          </a:p>
          <a:p>
            <a:pPr eaLnBrk="1" hangingPunct="1">
              <a:lnSpc>
                <a:spcPct val="150000"/>
              </a:lnSpc>
            </a:pPr>
            <a:r>
              <a:rPr lang="zh-CN" altLang="en-US" sz="1600" b="1" dirty="0" smtClean="0">
                <a:solidFill>
                  <a:srgbClr val="006699"/>
                </a:solidFill>
                <a:latin typeface="华文仿宋" pitchFamily="2" charset="-122"/>
                <a:ea typeface="华文仿宋" pitchFamily="2" charset="-122"/>
              </a:rPr>
              <a:t>二级（含）以上医疗机构出具的加盖诊断专用章的诊断证明（骨折需出具医院</a:t>
            </a:r>
            <a:r>
              <a:rPr lang="en-US" altLang="zh-CN" sz="1600" b="1" dirty="0" smtClean="0">
                <a:solidFill>
                  <a:srgbClr val="006699"/>
                </a:solidFill>
                <a:latin typeface="华文仿宋" pitchFamily="2" charset="-122"/>
                <a:ea typeface="华文仿宋" pitchFamily="2" charset="-122"/>
              </a:rPr>
              <a:t>X</a:t>
            </a:r>
            <a:r>
              <a:rPr lang="zh-CN" altLang="en-US" sz="1600" b="1" dirty="0" smtClean="0">
                <a:solidFill>
                  <a:srgbClr val="006699"/>
                </a:solidFill>
                <a:latin typeface="华文仿宋" pitchFamily="2" charset="-122"/>
                <a:ea typeface="华文仿宋" pitchFamily="2" charset="-122"/>
              </a:rPr>
              <a:t>光诊断报告、</a:t>
            </a:r>
            <a:r>
              <a:rPr lang="zh-CN" altLang="en-US" sz="1600" b="1" dirty="0" smtClean="0">
                <a:solidFill>
                  <a:srgbClr val="C00000"/>
                </a:solidFill>
                <a:latin typeface="华文仿宋" pitchFamily="2" charset="-122"/>
                <a:ea typeface="华文仿宋" pitchFamily="2" charset="-122"/>
              </a:rPr>
              <a:t>皮肤裂伤须注明伤口长度</a:t>
            </a:r>
            <a:r>
              <a:rPr lang="en-US" altLang="zh-CN" sz="1600" b="1" dirty="0" smtClean="0">
                <a:solidFill>
                  <a:srgbClr val="C00000"/>
                </a:solidFill>
                <a:latin typeface="华文仿宋" pitchFamily="2" charset="-122"/>
                <a:ea typeface="华文仿宋" pitchFamily="2" charset="-122"/>
              </a:rPr>
              <a:t>5</a:t>
            </a:r>
            <a:r>
              <a:rPr lang="zh-CN" altLang="en-US" sz="1600" b="1" dirty="0" smtClean="0">
                <a:solidFill>
                  <a:srgbClr val="C00000"/>
                </a:solidFill>
                <a:latin typeface="华文仿宋" pitchFamily="2" charset="-122"/>
                <a:ea typeface="华文仿宋" pitchFamily="2" charset="-122"/>
              </a:rPr>
              <a:t>厘米以上</a:t>
            </a:r>
            <a:r>
              <a:rPr lang="zh-CN" altLang="en-US" sz="1600" b="1" dirty="0" smtClean="0">
                <a:solidFill>
                  <a:srgbClr val="006699"/>
                </a:solidFill>
                <a:latin typeface="华文仿宋" pitchFamily="2" charset="-122"/>
                <a:ea typeface="华文仿宋" pitchFamily="2" charset="-122"/>
              </a:rPr>
              <a:t>），伤情较重的须出具病案首页、入院记录、手术记录、出院小结。</a:t>
            </a:r>
            <a:endParaRPr lang="en-US" altLang="zh-CN" sz="1600" b="1" dirty="0" smtClean="0">
              <a:solidFill>
                <a:srgbClr val="006699"/>
              </a:solidFill>
              <a:latin typeface="华文仿宋" pitchFamily="2" charset="-122"/>
              <a:ea typeface="华文仿宋" pitchFamily="2" charset="-122"/>
            </a:endParaRPr>
          </a:p>
          <a:p>
            <a:pPr eaLnBrk="1" hangingPunct="1">
              <a:lnSpc>
                <a:spcPct val="150000"/>
              </a:lnSpc>
            </a:pPr>
            <a:r>
              <a:rPr lang="zh-CN" altLang="en-US" sz="1600" b="1" dirty="0" smtClean="0">
                <a:solidFill>
                  <a:srgbClr val="006699"/>
                </a:solidFill>
                <a:latin typeface="华文仿宋" pitchFamily="2" charset="-122"/>
                <a:ea typeface="华文仿宋" pitchFamily="2" charset="-122"/>
              </a:rPr>
              <a:t>交通事故的提供交通部门出具的</a:t>
            </a:r>
            <a:r>
              <a:rPr lang="en-US" altLang="zh-CN" sz="1600" b="1" dirty="0" smtClean="0">
                <a:solidFill>
                  <a:srgbClr val="006699"/>
                </a:solidFill>
                <a:latin typeface="华文仿宋" pitchFamily="2" charset="-122"/>
                <a:ea typeface="华文仿宋" pitchFamily="2" charset="-122"/>
              </a:rPr>
              <a:t>《</a:t>
            </a:r>
            <a:r>
              <a:rPr lang="zh-CN" altLang="en-US" sz="1600" b="1" dirty="0" smtClean="0">
                <a:solidFill>
                  <a:srgbClr val="006699"/>
                </a:solidFill>
                <a:latin typeface="华文仿宋" pitchFamily="2" charset="-122"/>
                <a:ea typeface="华文仿宋" pitchFamily="2" charset="-122"/>
              </a:rPr>
              <a:t>道路交通事故责任认定书</a:t>
            </a:r>
            <a:r>
              <a:rPr lang="en-US" altLang="zh-CN" sz="1600" b="1" dirty="0" smtClean="0">
                <a:solidFill>
                  <a:srgbClr val="006699"/>
                </a:solidFill>
                <a:latin typeface="华文仿宋" pitchFamily="2" charset="-122"/>
                <a:ea typeface="华文仿宋" pitchFamily="2" charset="-122"/>
              </a:rPr>
              <a:t>》</a:t>
            </a:r>
            <a:r>
              <a:rPr lang="zh-CN" altLang="en-US" sz="1600" b="1" dirty="0" smtClean="0">
                <a:solidFill>
                  <a:srgbClr val="006699"/>
                </a:solidFill>
                <a:latin typeface="华文仿宋" pitchFamily="2" charset="-122"/>
                <a:ea typeface="华文仿宋" pitchFamily="2" charset="-122"/>
              </a:rPr>
              <a:t>。</a:t>
            </a:r>
            <a:endParaRPr lang="en-US" altLang="zh-CN" sz="1600" b="1" dirty="0" smtClean="0">
              <a:solidFill>
                <a:srgbClr val="006699"/>
              </a:solidFill>
              <a:latin typeface="华文仿宋" pitchFamily="2" charset="-122"/>
              <a:ea typeface="华文仿宋" pitchFamily="2" charset="-122"/>
            </a:endParaRPr>
          </a:p>
          <a:p>
            <a:r>
              <a:rPr lang="zh-CN" altLang="en-US" sz="1600" b="1" dirty="0" smtClean="0">
                <a:solidFill>
                  <a:srgbClr val="006699"/>
                </a:solidFill>
                <a:latin typeface="华文仿宋" pitchFamily="2" charset="-122"/>
                <a:ea typeface="华文仿宋" pitchFamily="2" charset="-122"/>
              </a:rPr>
              <a:t>出险是发生在工作时间、工作地点的不属于工伤范围的，单位要出具非工伤证明。</a:t>
            </a:r>
            <a:endParaRPr lang="en-US" altLang="zh-CN" sz="1600" b="1" dirty="0" smtClean="0">
              <a:solidFill>
                <a:srgbClr val="006699"/>
              </a:solidFill>
              <a:latin typeface="华文仿宋" pitchFamily="2" charset="-122"/>
              <a:ea typeface="华文仿宋" pitchFamily="2" charset="-122"/>
            </a:endParaRPr>
          </a:p>
          <a:p>
            <a:pPr eaLnBrk="1" hangingPunct="1">
              <a:lnSpc>
                <a:spcPct val="150000"/>
              </a:lnSpc>
              <a:buNone/>
            </a:pPr>
            <a:r>
              <a:rPr lang="en-US" altLang="zh-CN" sz="1600" dirty="0" smtClean="0">
                <a:solidFill>
                  <a:srgbClr val="000066"/>
                </a:solidFill>
                <a:latin typeface="华文宋体"/>
                <a:ea typeface="楷体_GB2312" pitchFamily="49" charset="-122"/>
              </a:rPr>
              <a:t>        (</a:t>
            </a:r>
            <a:r>
              <a:rPr lang="zh-CN" altLang="en-US" sz="1600" dirty="0" smtClean="0">
                <a:solidFill>
                  <a:srgbClr val="000066"/>
                </a:solidFill>
                <a:latin typeface="华文宋体"/>
                <a:ea typeface="楷体_GB2312" pitchFamily="49" charset="-122"/>
              </a:rPr>
              <a:t>注：子女需另外上报户口簿或出生证明复印件）</a:t>
            </a:r>
            <a:endParaRPr lang="zh-CN" altLang="en-US" sz="1600" dirty="0">
              <a:solidFill>
                <a:srgbClr val="000066"/>
              </a:solidFill>
              <a:latin typeface="华文宋体"/>
              <a:ea typeface="楷体_GB2312" pitchFamily="49" charset="-122"/>
            </a:endParaRPr>
          </a:p>
          <a:p>
            <a:pPr marL="0" indent="0" eaLnBrk="1" hangingPunct="1">
              <a:lnSpc>
                <a:spcPct val="150000"/>
              </a:lnSpc>
              <a:buNone/>
            </a:pPr>
            <a:endParaRPr lang="zh-CN" altLang="en-US" sz="1600" dirty="0">
              <a:solidFill>
                <a:srgbClr val="000066"/>
              </a:solidFill>
              <a:latin typeface="微软雅黑" pitchFamily="34" charset="-122"/>
              <a:ea typeface="微软雅黑" pitchFamily="34" charset="-122"/>
            </a:endParaRPr>
          </a:p>
          <a:p>
            <a:pPr marL="0" indent="0" eaLnBrk="1" hangingPunct="1">
              <a:lnSpc>
                <a:spcPct val="150000"/>
              </a:lnSpc>
              <a:buNone/>
            </a:pPr>
            <a:endParaRPr lang="zh-CN" altLang="en-US" sz="1600" dirty="0" smtClean="0">
              <a:solidFill>
                <a:srgbClr val="000066"/>
              </a:solidFill>
              <a:latin typeface="微软雅黑" pitchFamily="34" charset="-122"/>
              <a:ea typeface="微软雅黑" pitchFamily="34" charset="-122"/>
            </a:endParaRPr>
          </a:p>
          <a:p>
            <a:pPr eaLnBrk="1" hangingPunct="1">
              <a:lnSpc>
                <a:spcPct val="150000"/>
              </a:lnSpc>
              <a:buFontTx/>
              <a:buNone/>
            </a:pPr>
            <a:r>
              <a:rPr lang="zh-CN" altLang="en-US" sz="1600" dirty="0" smtClean="0">
                <a:solidFill>
                  <a:srgbClr val="000066"/>
                </a:solidFill>
                <a:latin typeface="微软雅黑" pitchFamily="34" charset="-122"/>
                <a:ea typeface="微软雅黑" pitchFamily="34" charset="-122"/>
              </a:rPr>
              <a:t>   </a:t>
            </a:r>
            <a:r>
              <a:rPr lang="zh-CN" altLang="en-US" sz="1300" dirty="0" smtClean="0">
                <a:solidFill>
                  <a:srgbClr val="000066"/>
                </a:solidFill>
                <a:latin typeface="楷体_GB2312" pitchFamily="49" charset="-122"/>
                <a:ea typeface="楷体_GB2312" pitchFamily="49" charset="-122"/>
              </a:rPr>
              <a:t/>
            </a:r>
            <a:br>
              <a:rPr lang="zh-CN" altLang="en-US" sz="1300" dirty="0" smtClean="0">
                <a:solidFill>
                  <a:srgbClr val="000066"/>
                </a:solidFill>
                <a:latin typeface="楷体_GB2312" pitchFamily="49" charset="-122"/>
                <a:ea typeface="楷体_GB2312" pitchFamily="49" charset="-122"/>
              </a:rPr>
            </a:br>
            <a:endParaRPr lang="zh-CN" altLang="en-US" sz="1300" dirty="0" smtClean="0">
              <a:solidFill>
                <a:srgbClr val="000066"/>
              </a:solidFill>
              <a:latin typeface="楷体_GB2312" pitchFamily="49" charset="-122"/>
              <a:ea typeface="楷体_GB2312" pitchFamily="49" charset="-122"/>
            </a:endParaRPr>
          </a:p>
          <a:p>
            <a:pPr eaLnBrk="1" hangingPunct="1">
              <a:lnSpc>
                <a:spcPct val="70000"/>
              </a:lnSpc>
            </a:pPr>
            <a:endParaRPr lang="zh-CN" altLang="en-US" sz="1700" dirty="0" smtClean="0">
              <a:solidFill>
                <a:srgbClr val="000066"/>
              </a:solidFill>
              <a:latin typeface="楷体_GB2312" pitchFamily="49" charset="-122"/>
              <a:ea typeface="楷体_GB2312" pitchFamily="49" charset="-122"/>
            </a:endParaRPr>
          </a:p>
          <a:p>
            <a:pPr eaLnBrk="1" hangingPunct="1">
              <a:lnSpc>
                <a:spcPct val="70000"/>
              </a:lnSpc>
              <a:buFontTx/>
              <a:buNone/>
            </a:pPr>
            <a:r>
              <a:rPr lang="zh-CN" altLang="en-US" sz="1700" dirty="0" smtClean="0">
                <a:solidFill>
                  <a:srgbClr val="000066"/>
                </a:solidFill>
                <a:latin typeface="楷体_GB2312" pitchFamily="49" charset="-122"/>
                <a:ea typeface="楷体_GB2312" pitchFamily="49" charset="-122"/>
              </a:rPr>
              <a:t> </a:t>
            </a:r>
          </a:p>
          <a:p>
            <a:pPr eaLnBrk="1" hangingPunct="1">
              <a:lnSpc>
                <a:spcPct val="70000"/>
              </a:lnSpc>
              <a:buFontTx/>
              <a:buNone/>
            </a:pPr>
            <a:endParaRPr lang="zh-CN" altLang="en-US" sz="1700" dirty="0" smtClean="0">
              <a:solidFill>
                <a:srgbClr val="000066"/>
              </a:solidFill>
              <a:latin typeface="楷体_GB2312" pitchFamily="49" charset="-122"/>
              <a:ea typeface="楷体_GB2312" pitchFamily="49" charset="-122"/>
            </a:endParaRPr>
          </a:p>
          <a:p>
            <a:pPr eaLnBrk="1" hangingPunct="1">
              <a:lnSpc>
                <a:spcPct val="70000"/>
              </a:lnSpc>
              <a:buFontTx/>
              <a:buNone/>
            </a:pPr>
            <a:endParaRPr lang="en-US" altLang="zh-CN" sz="2000" dirty="0" smtClean="0">
              <a:solidFill>
                <a:srgbClr val="000066"/>
              </a:solidFill>
              <a:latin typeface="楷体_GB2312" pitchFamily="49" charset="-122"/>
              <a:ea typeface="楷体_GB2312" pitchFamily="49" charset="-122"/>
            </a:endParaRPr>
          </a:p>
        </p:txBody>
      </p:sp>
      <p:pic>
        <p:nvPicPr>
          <p:cNvPr id="52228" name="Picture 6" descr="图片1"/>
          <p:cNvPicPr>
            <a:picLocks noChangeAspect="1" noChangeArrowheads="1"/>
          </p:cNvPicPr>
          <p:nvPr/>
        </p:nvPicPr>
        <p:blipFill>
          <a:blip r:embed="rId2" cstate="print"/>
          <a:srcRect/>
          <a:stretch>
            <a:fillRect/>
          </a:stretch>
        </p:blipFill>
        <p:spPr bwMode="auto">
          <a:xfrm>
            <a:off x="0" y="0"/>
            <a:ext cx="9144000" cy="548680"/>
          </a:xfrm>
          <a:prstGeom prst="rect">
            <a:avLst/>
          </a:prstGeom>
          <a:noFill/>
          <a:ln w="9525">
            <a:noFill/>
            <a:miter lim="800000"/>
            <a:headEnd/>
            <a:tailEnd/>
          </a:ln>
        </p:spPr>
      </p:pic>
      <p:pic>
        <p:nvPicPr>
          <p:cNvPr id="52229" name="Picture 7" descr="269482shuidi2_506"/>
          <p:cNvPicPr>
            <a:picLocks noChangeAspect="1" noChangeArrowheads="1"/>
          </p:cNvPicPr>
          <p:nvPr/>
        </p:nvPicPr>
        <p:blipFill>
          <a:blip r:embed="rId3" cstate="print"/>
          <a:srcRect/>
          <a:stretch>
            <a:fillRect/>
          </a:stretch>
        </p:blipFill>
        <p:spPr bwMode="auto">
          <a:xfrm>
            <a:off x="0" y="6300787"/>
            <a:ext cx="9144000" cy="557213"/>
          </a:xfrm>
          <a:prstGeom prst="rect">
            <a:avLst/>
          </a:prstGeom>
          <a:noFill/>
          <a:ln w="9525">
            <a:noFill/>
            <a:miter lim="800000"/>
            <a:headEnd/>
            <a:tailEnd/>
          </a:ln>
        </p:spPr>
      </p:pic>
      <p:sp>
        <p:nvSpPr>
          <p:cNvPr id="52230" name="Rectangle 8"/>
          <p:cNvSpPr>
            <a:spLocks noChangeArrowheads="1"/>
          </p:cNvSpPr>
          <p:nvPr/>
        </p:nvSpPr>
        <p:spPr bwMode="auto">
          <a:xfrm>
            <a:off x="1211263" y="6121400"/>
            <a:ext cx="7032625" cy="358775"/>
          </a:xfrm>
          <a:prstGeom prst="rect">
            <a:avLst/>
          </a:prstGeom>
          <a:noFill/>
          <a:ln w="9525">
            <a:noFill/>
            <a:miter lim="800000"/>
            <a:headEnd/>
            <a:tailEnd/>
          </a:ln>
        </p:spPr>
        <p:txBody>
          <a:bodyPr wrap="none" anchor="ctr"/>
          <a:lstStyle/>
          <a:p>
            <a:pPr algn="ctr">
              <a:spcBef>
                <a:spcPct val="0"/>
              </a:spcBef>
            </a:pPr>
            <a:r>
              <a:rPr lang="zh-CN" altLang="en-US" b="1" dirty="0">
                <a:solidFill>
                  <a:srgbClr val="FF3300"/>
                </a:solidFill>
                <a:latin typeface="楷体_GB2312" pitchFamily="49" charset="-122"/>
                <a:ea typeface="楷体_GB2312" pitchFamily="49" charset="-122"/>
              </a:rPr>
              <a:t>平时注入一</a:t>
            </a:r>
            <a:r>
              <a:rPr lang="zh-CN" altLang="en-US" sz="2800" b="1" dirty="0">
                <a:solidFill>
                  <a:srgbClr val="FF3300"/>
                </a:solidFill>
                <a:latin typeface="华文隶书"/>
                <a:ea typeface="华文隶书"/>
                <a:cs typeface="华文隶书"/>
              </a:rPr>
              <a:t>滴</a:t>
            </a:r>
            <a:r>
              <a:rPr lang="zh-CN" altLang="en-US" b="1" dirty="0">
                <a:solidFill>
                  <a:srgbClr val="FF3300"/>
                </a:solidFill>
                <a:latin typeface="楷体_GB2312" pitchFamily="49" charset="-122"/>
                <a:ea typeface="楷体_GB2312" pitchFamily="49" charset="-122"/>
              </a:rPr>
              <a:t>水  难时拥有</a:t>
            </a:r>
            <a:r>
              <a:rPr lang="zh-CN" altLang="en-US" sz="2800" b="1" dirty="0">
                <a:solidFill>
                  <a:srgbClr val="FF3300"/>
                </a:solidFill>
                <a:latin typeface="华文隶书"/>
                <a:ea typeface="华文隶书"/>
                <a:cs typeface="华文隶书"/>
              </a:rPr>
              <a:t>互助</a:t>
            </a:r>
            <a:r>
              <a:rPr lang="zh-CN" altLang="en-US" b="1" dirty="0">
                <a:solidFill>
                  <a:srgbClr val="FF3300"/>
                </a:solidFill>
                <a:latin typeface="楷体_GB2312" pitchFamily="49" charset="-122"/>
                <a:ea typeface="楷体_GB2312" pitchFamily="49" charset="-122"/>
              </a:rPr>
              <a:t>情</a:t>
            </a:r>
          </a:p>
        </p:txBody>
      </p:sp>
      <p:sp>
        <p:nvSpPr>
          <p:cNvPr id="8" name="Line 9"/>
          <p:cNvSpPr>
            <a:spLocks noChangeShapeType="1"/>
          </p:cNvSpPr>
          <p:nvPr/>
        </p:nvSpPr>
        <p:spPr bwMode="auto">
          <a:xfrm>
            <a:off x="714348" y="1071546"/>
            <a:ext cx="5126037" cy="0"/>
          </a:xfrm>
          <a:prstGeom prst="line">
            <a:avLst/>
          </a:prstGeom>
          <a:noFill/>
          <a:ln w="114300" cmpd="thinThick">
            <a:solidFill>
              <a:srgbClr val="FF6600"/>
            </a:solidFill>
            <a:round/>
            <a:headEnd/>
            <a:tailEnd/>
          </a:ln>
        </p:spPr>
        <p:txBody>
          <a:bodyPr lIns="90000" tIns="46800" rIns="90000" bIns="46800">
            <a:spAutoFit/>
          </a:bodyPr>
          <a:lstStyle/>
          <a:p>
            <a:endParaRPr lang="zh-CN" altLang="en-US"/>
          </a:p>
        </p:txBody>
      </p:sp>
    </p:spTree>
    <p:extLst>
      <p:ext uri="{BB962C8B-B14F-4D97-AF65-F5344CB8AC3E}">
        <p14:creationId xmlns:p14="http://schemas.microsoft.com/office/powerpoint/2010/main" val="17666037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pPr>
              <a:defRPr/>
            </a:pPr>
            <a:fld id="{59C37AE6-BF55-4014-8DBE-EAA3CA2B5A29}" type="slidenum">
              <a:rPr lang="en-US" altLang="zh-CN"/>
              <a:pPr>
                <a:defRPr/>
              </a:pPr>
              <a:t>25</a:t>
            </a:fld>
            <a:endParaRPr lang="en-US" altLang="zh-CN"/>
          </a:p>
        </p:txBody>
      </p:sp>
      <p:sp>
        <p:nvSpPr>
          <p:cNvPr id="52226" name="Rectangle 2"/>
          <p:cNvSpPr>
            <a:spLocks noGrp="1" noChangeArrowheads="1"/>
          </p:cNvSpPr>
          <p:nvPr>
            <p:ph type="title"/>
          </p:nvPr>
        </p:nvSpPr>
        <p:spPr>
          <a:xfrm>
            <a:off x="457200" y="476672"/>
            <a:ext cx="8229600" cy="5112568"/>
          </a:xfrm>
        </p:spPr>
        <p:txBody>
          <a:bodyPr/>
          <a:lstStyle/>
          <a:p>
            <a:pPr algn="l"/>
            <a:r>
              <a:rPr lang="en-US" altLang="zh-CN" sz="1800" b="1" dirty="0" smtClean="0">
                <a:solidFill>
                  <a:srgbClr val="000066"/>
                </a:solidFill>
                <a:latin typeface="微软雅黑" pitchFamily="34" charset="-122"/>
                <a:ea typeface="微软雅黑" pitchFamily="34" charset="-122"/>
              </a:rPr>
              <a:t>   </a:t>
            </a:r>
            <a:r>
              <a:rPr lang="zh-CN" altLang="en-US" sz="1600" dirty="0" smtClean="0">
                <a:solidFill>
                  <a:srgbClr val="000066"/>
                </a:solidFill>
                <a:latin typeface="微软雅黑" pitchFamily="34" charset="-122"/>
                <a:ea typeface="微软雅黑" pitchFamily="34" charset="-122"/>
                <a:cs typeface="+mn-cs"/>
              </a:rPr>
              <a:t>（</a:t>
            </a:r>
            <a:r>
              <a:rPr lang="en-US" altLang="zh-CN" sz="1600" dirty="0" smtClean="0">
                <a:solidFill>
                  <a:srgbClr val="000066"/>
                </a:solidFill>
                <a:latin typeface="微软雅黑" pitchFamily="34" charset="-122"/>
                <a:ea typeface="微软雅黑" pitchFamily="34" charset="-122"/>
                <a:cs typeface="+mn-cs"/>
              </a:rPr>
              <a:t>2</a:t>
            </a:r>
            <a:r>
              <a:rPr lang="zh-CN" altLang="en-US" sz="1600" dirty="0" smtClean="0">
                <a:solidFill>
                  <a:srgbClr val="000066"/>
                </a:solidFill>
                <a:latin typeface="微软雅黑" pitchFamily="34" charset="-122"/>
                <a:ea typeface="微软雅黑" pitchFamily="34" charset="-122"/>
                <a:cs typeface="+mn-cs"/>
              </a:rPr>
              <a:t>）</a:t>
            </a:r>
            <a:r>
              <a:rPr lang="zh-CN" altLang="en-US" sz="1600" b="1" dirty="0" smtClean="0">
                <a:solidFill>
                  <a:srgbClr val="000066"/>
                </a:solidFill>
                <a:latin typeface="微软雅黑" pitchFamily="34" charset="-122"/>
                <a:ea typeface="微软雅黑" pitchFamily="34" charset="-122"/>
                <a:cs typeface="+mn-cs"/>
              </a:rPr>
              <a:t>意外身故</a:t>
            </a:r>
            <a:r>
              <a:rPr lang="zh-CN" altLang="en-US" sz="1600" dirty="0" smtClean="0">
                <a:solidFill>
                  <a:srgbClr val="000066"/>
                </a:solidFill>
                <a:latin typeface="微软雅黑" pitchFamily="34" charset="-122"/>
                <a:ea typeface="微软雅黑" pitchFamily="34" charset="-122"/>
                <a:cs typeface="+mn-cs"/>
              </a:rPr>
              <a:t>还需提供</a:t>
            </a:r>
            <a:r>
              <a:rPr lang="en-US" altLang="zh-CN" sz="1600" dirty="0" smtClean="0">
                <a:solidFill>
                  <a:srgbClr val="000066"/>
                </a:solidFill>
                <a:latin typeface="微软雅黑" pitchFamily="34" charset="-122"/>
                <a:ea typeface="微软雅黑" pitchFamily="34" charset="-122"/>
                <a:cs typeface="+mn-cs"/>
              </a:rPr>
              <a:t/>
            </a:r>
            <a:br>
              <a:rPr lang="en-US" altLang="zh-CN" sz="1600" dirty="0" smtClean="0">
                <a:solidFill>
                  <a:srgbClr val="000066"/>
                </a:solidFill>
                <a:latin typeface="微软雅黑" pitchFamily="34" charset="-122"/>
                <a:ea typeface="微软雅黑" pitchFamily="34" charset="-122"/>
                <a:cs typeface="+mn-cs"/>
              </a:rPr>
            </a:br>
            <a:r>
              <a:rPr lang="en-US" altLang="zh-CN" sz="2400" b="1" dirty="0" smtClean="0">
                <a:solidFill>
                  <a:srgbClr val="000066"/>
                </a:solidFill>
                <a:latin typeface="黑体" pitchFamily="49" charset="-122"/>
                <a:ea typeface="黑体" pitchFamily="49" charset="-122"/>
              </a:rPr>
              <a:t>  </a:t>
            </a:r>
            <a:r>
              <a:rPr lang="en-US" altLang="zh-CN" sz="1800" b="1" dirty="0" smtClean="0">
                <a:solidFill>
                  <a:srgbClr val="000066"/>
                </a:solidFill>
                <a:latin typeface="微软雅黑" pitchFamily="34" charset="-122"/>
                <a:ea typeface="微软雅黑" pitchFamily="34" charset="-122"/>
              </a:rPr>
              <a:t>·  </a:t>
            </a:r>
            <a:r>
              <a:rPr lang="zh-CN" altLang="en-US" sz="1600" b="1" dirty="0" smtClean="0">
                <a:solidFill>
                  <a:srgbClr val="006699"/>
                </a:solidFill>
                <a:latin typeface="华文仿宋" pitchFamily="2" charset="-122"/>
                <a:ea typeface="华文仿宋" pitchFamily="2" charset="-122"/>
                <a:cs typeface="+mn-cs"/>
              </a:rPr>
              <a:t>二级（含）以上医疗机构或公安部门出具的死亡证明。</a:t>
            </a:r>
            <a:r>
              <a:rPr lang="en-US" altLang="zh-CN" sz="1600" b="1" dirty="0" smtClean="0">
                <a:solidFill>
                  <a:srgbClr val="006699"/>
                </a:solidFill>
                <a:latin typeface="华文仿宋" pitchFamily="2" charset="-122"/>
                <a:ea typeface="华文仿宋" pitchFamily="2" charset="-122"/>
                <a:cs typeface="+mn-cs"/>
              </a:rPr>
              <a:t/>
            </a:r>
            <a:br>
              <a:rPr lang="en-US" altLang="zh-CN" sz="1600" b="1" dirty="0" smtClean="0">
                <a:solidFill>
                  <a:srgbClr val="006699"/>
                </a:solidFill>
                <a:latin typeface="华文仿宋" pitchFamily="2" charset="-122"/>
                <a:ea typeface="华文仿宋" pitchFamily="2" charset="-122"/>
                <a:cs typeface="+mn-cs"/>
              </a:rPr>
            </a:br>
            <a:r>
              <a:rPr lang="en-US" altLang="zh-CN" sz="1600" b="1" dirty="0" smtClean="0">
                <a:solidFill>
                  <a:srgbClr val="006699"/>
                </a:solidFill>
                <a:latin typeface="华文仿宋" pitchFamily="2" charset="-122"/>
                <a:ea typeface="华文仿宋" pitchFamily="2" charset="-122"/>
                <a:cs typeface="+mn-cs"/>
              </a:rPr>
              <a:t>      </a:t>
            </a:r>
            <a:r>
              <a:rPr lang="en-US" altLang="zh-CN" sz="1600" b="1" dirty="0" smtClean="0">
                <a:solidFill>
                  <a:srgbClr val="000066"/>
                </a:solidFill>
                <a:latin typeface="微软雅黑" pitchFamily="34" charset="-122"/>
                <a:ea typeface="微软雅黑" pitchFamily="34" charset="-122"/>
              </a:rPr>
              <a:t>·  </a:t>
            </a:r>
            <a:r>
              <a:rPr lang="zh-CN" altLang="en-US" sz="1600" b="1" dirty="0" smtClean="0">
                <a:solidFill>
                  <a:srgbClr val="006699"/>
                </a:solidFill>
                <a:latin typeface="华文仿宋" pitchFamily="2" charset="-122"/>
                <a:ea typeface="华文仿宋" pitchFamily="2" charset="-122"/>
                <a:cs typeface="+mn-cs"/>
              </a:rPr>
              <a:t>公安部门出具的户口注销证明。</a:t>
            </a:r>
            <a:r>
              <a:rPr lang="en-US" altLang="zh-CN" sz="1600" b="1" dirty="0" smtClean="0">
                <a:solidFill>
                  <a:srgbClr val="006699"/>
                </a:solidFill>
                <a:latin typeface="华文仿宋" pitchFamily="2" charset="-122"/>
                <a:ea typeface="华文仿宋" pitchFamily="2" charset="-122"/>
                <a:cs typeface="+mn-cs"/>
              </a:rPr>
              <a:t/>
            </a:r>
            <a:br>
              <a:rPr lang="en-US" altLang="zh-CN" sz="1600" b="1" dirty="0" smtClean="0">
                <a:solidFill>
                  <a:srgbClr val="006699"/>
                </a:solidFill>
                <a:latin typeface="华文仿宋" pitchFamily="2" charset="-122"/>
                <a:ea typeface="华文仿宋" pitchFamily="2" charset="-122"/>
                <a:cs typeface="+mn-cs"/>
              </a:rPr>
            </a:br>
            <a:r>
              <a:rPr lang="en-US" altLang="zh-CN" sz="1600" b="1" dirty="0" smtClean="0">
                <a:solidFill>
                  <a:srgbClr val="006699"/>
                </a:solidFill>
                <a:latin typeface="华文仿宋" pitchFamily="2" charset="-122"/>
                <a:ea typeface="华文仿宋" pitchFamily="2" charset="-122"/>
                <a:cs typeface="+mn-cs"/>
              </a:rPr>
              <a:t>      </a:t>
            </a:r>
            <a:r>
              <a:rPr lang="en-US" altLang="zh-CN" sz="1600" b="1" dirty="0" smtClean="0">
                <a:solidFill>
                  <a:srgbClr val="000066"/>
                </a:solidFill>
                <a:latin typeface="微软雅黑" pitchFamily="34" charset="-122"/>
                <a:ea typeface="微软雅黑" pitchFamily="34" charset="-122"/>
              </a:rPr>
              <a:t>·</a:t>
            </a:r>
            <a:r>
              <a:rPr lang="en-US" altLang="zh-CN" sz="1600" b="1" dirty="0" smtClean="0">
                <a:solidFill>
                  <a:srgbClr val="006699"/>
                </a:solidFill>
                <a:latin typeface="华文仿宋" pitchFamily="2" charset="-122"/>
                <a:ea typeface="华文仿宋" pitchFamily="2" charset="-122"/>
                <a:cs typeface="+mn-cs"/>
              </a:rPr>
              <a:t>  </a:t>
            </a:r>
            <a:r>
              <a:rPr lang="zh-CN" altLang="en-US" sz="1600" b="1" dirty="0" smtClean="0">
                <a:solidFill>
                  <a:srgbClr val="006699"/>
                </a:solidFill>
                <a:latin typeface="华文仿宋" pitchFamily="2" charset="-122"/>
                <a:ea typeface="华文仿宋" pitchFamily="2" charset="-122"/>
                <a:cs typeface="+mn-cs"/>
              </a:rPr>
              <a:t>因交通事故提供交通部门出具的</a:t>
            </a:r>
            <a:r>
              <a:rPr lang="en-US" altLang="zh-CN" sz="1600" b="1" dirty="0" smtClean="0">
                <a:solidFill>
                  <a:srgbClr val="006699"/>
                </a:solidFill>
                <a:latin typeface="华文仿宋" pitchFamily="2" charset="-122"/>
                <a:ea typeface="华文仿宋" pitchFamily="2" charset="-122"/>
                <a:cs typeface="+mn-cs"/>
              </a:rPr>
              <a:t>《</a:t>
            </a:r>
            <a:r>
              <a:rPr lang="zh-CN" altLang="en-US" sz="1600" b="1" dirty="0" smtClean="0">
                <a:solidFill>
                  <a:srgbClr val="006699"/>
                </a:solidFill>
                <a:latin typeface="华文仿宋" pitchFamily="2" charset="-122"/>
                <a:ea typeface="华文仿宋" pitchFamily="2" charset="-122"/>
                <a:cs typeface="+mn-cs"/>
              </a:rPr>
              <a:t>道路交通事故责任认定书</a:t>
            </a:r>
            <a:r>
              <a:rPr lang="en-US" altLang="zh-CN" sz="1600" b="1" dirty="0" smtClean="0">
                <a:solidFill>
                  <a:srgbClr val="006699"/>
                </a:solidFill>
                <a:latin typeface="华文仿宋" pitchFamily="2" charset="-122"/>
                <a:ea typeface="华文仿宋" pitchFamily="2" charset="-122"/>
                <a:cs typeface="+mn-cs"/>
              </a:rPr>
              <a:t>》 </a:t>
            </a:r>
            <a:r>
              <a:rPr lang="zh-CN" altLang="en-US" sz="1600" b="1" dirty="0" smtClean="0">
                <a:solidFill>
                  <a:srgbClr val="006699"/>
                </a:solidFill>
                <a:latin typeface="华文仿宋" pitchFamily="2" charset="-122"/>
                <a:ea typeface="华文仿宋" pitchFamily="2" charset="-122"/>
                <a:cs typeface="+mn-cs"/>
              </a:rPr>
              <a:t>。</a:t>
            </a:r>
            <a:r>
              <a:rPr lang="en-US" altLang="zh-CN" sz="1600" b="1" dirty="0" smtClean="0">
                <a:solidFill>
                  <a:srgbClr val="006699"/>
                </a:solidFill>
                <a:latin typeface="华文仿宋" pitchFamily="2" charset="-122"/>
                <a:ea typeface="华文仿宋" pitchFamily="2" charset="-122"/>
                <a:cs typeface="+mn-cs"/>
              </a:rPr>
              <a:t/>
            </a:r>
            <a:br>
              <a:rPr lang="en-US" altLang="zh-CN" sz="1600" b="1" dirty="0" smtClean="0">
                <a:solidFill>
                  <a:srgbClr val="006699"/>
                </a:solidFill>
                <a:latin typeface="华文仿宋" pitchFamily="2" charset="-122"/>
                <a:ea typeface="华文仿宋" pitchFamily="2" charset="-122"/>
                <a:cs typeface="+mn-cs"/>
              </a:rPr>
            </a:br>
            <a:r>
              <a:rPr lang="en-US" altLang="zh-CN" sz="1600" b="1" dirty="0" smtClean="0">
                <a:solidFill>
                  <a:srgbClr val="006699"/>
                </a:solidFill>
                <a:latin typeface="华文仿宋" pitchFamily="2" charset="-122"/>
                <a:ea typeface="华文仿宋" pitchFamily="2" charset="-122"/>
                <a:cs typeface="+mn-cs"/>
              </a:rPr>
              <a:t>      </a:t>
            </a:r>
            <a:r>
              <a:rPr lang="en-US" altLang="zh-CN" sz="1600" b="1" dirty="0" smtClean="0">
                <a:solidFill>
                  <a:srgbClr val="000066"/>
                </a:solidFill>
                <a:latin typeface="微软雅黑" pitchFamily="34" charset="-122"/>
                <a:ea typeface="微软雅黑" pitchFamily="34" charset="-122"/>
              </a:rPr>
              <a:t>· </a:t>
            </a:r>
            <a:r>
              <a:rPr lang="en-US" altLang="zh-CN" sz="1600" b="1" dirty="0" smtClean="0">
                <a:solidFill>
                  <a:srgbClr val="006699"/>
                </a:solidFill>
                <a:latin typeface="华文仿宋" pitchFamily="2" charset="-122"/>
                <a:ea typeface="华文仿宋" pitchFamily="2" charset="-122"/>
                <a:cs typeface="+mn-cs"/>
              </a:rPr>
              <a:t> </a:t>
            </a:r>
            <a:r>
              <a:rPr lang="zh-CN" altLang="en-US" sz="1600" b="1" dirty="0" smtClean="0">
                <a:solidFill>
                  <a:srgbClr val="006699"/>
                </a:solidFill>
                <a:latin typeface="华文仿宋" pitchFamily="2" charset="-122"/>
                <a:ea typeface="华文仿宋" pitchFamily="2" charset="-122"/>
                <a:cs typeface="+mn-cs"/>
              </a:rPr>
              <a:t>出险是发生在工作时间、工作地点的不属于工伤范围的，单位要出具非工伤证明。</a:t>
            </a:r>
            <a:r>
              <a:rPr lang="en-US" altLang="zh-CN" sz="1800" b="1" dirty="0" smtClean="0">
                <a:solidFill>
                  <a:srgbClr val="006699"/>
                </a:solidFill>
                <a:latin typeface="华文仿宋" pitchFamily="2" charset="-122"/>
                <a:ea typeface="华文仿宋" pitchFamily="2" charset="-122"/>
              </a:rPr>
              <a:t/>
            </a:r>
            <a:br>
              <a:rPr lang="en-US" altLang="zh-CN" sz="1800" b="1" dirty="0" smtClean="0">
                <a:solidFill>
                  <a:srgbClr val="006699"/>
                </a:solidFill>
                <a:latin typeface="华文仿宋" pitchFamily="2" charset="-122"/>
                <a:ea typeface="华文仿宋" pitchFamily="2" charset="-122"/>
              </a:rPr>
            </a:br>
            <a:r>
              <a:rPr lang="en-US" altLang="zh-CN" sz="1800" dirty="0" smtClean="0">
                <a:solidFill>
                  <a:srgbClr val="000066"/>
                </a:solidFill>
                <a:latin typeface="微软雅黑" pitchFamily="34" charset="-122"/>
                <a:ea typeface="微软雅黑" pitchFamily="34" charset="-122"/>
              </a:rPr>
              <a:t/>
            </a:r>
            <a:br>
              <a:rPr lang="en-US" altLang="zh-CN" sz="1800" dirty="0" smtClean="0">
                <a:solidFill>
                  <a:srgbClr val="000066"/>
                </a:solidFill>
                <a:latin typeface="微软雅黑" pitchFamily="34" charset="-122"/>
                <a:ea typeface="微软雅黑" pitchFamily="34" charset="-122"/>
              </a:rPr>
            </a:br>
            <a:r>
              <a:rPr lang="en-US" altLang="zh-CN" sz="1800" dirty="0">
                <a:solidFill>
                  <a:srgbClr val="000066"/>
                </a:solidFill>
                <a:latin typeface="微软雅黑" pitchFamily="34" charset="-122"/>
                <a:ea typeface="微软雅黑" pitchFamily="34" charset="-122"/>
              </a:rPr>
              <a:t/>
            </a:r>
            <a:br>
              <a:rPr lang="en-US" altLang="zh-CN" sz="1800" dirty="0">
                <a:solidFill>
                  <a:srgbClr val="000066"/>
                </a:solidFill>
                <a:latin typeface="微软雅黑" pitchFamily="34" charset="-122"/>
                <a:ea typeface="微软雅黑" pitchFamily="34" charset="-122"/>
              </a:rPr>
            </a:br>
            <a:r>
              <a:rPr lang="en-US" altLang="zh-CN" sz="1800" dirty="0" smtClean="0">
                <a:solidFill>
                  <a:srgbClr val="000066"/>
                </a:solidFill>
                <a:latin typeface="微软雅黑" pitchFamily="34" charset="-122"/>
                <a:ea typeface="微软雅黑" pitchFamily="34" charset="-122"/>
              </a:rPr>
              <a:t>        </a:t>
            </a:r>
            <a:br>
              <a:rPr lang="en-US" altLang="zh-CN" sz="1800" dirty="0" smtClean="0">
                <a:solidFill>
                  <a:srgbClr val="000066"/>
                </a:solidFill>
                <a:latin typeface="微软雅黑" pitchFamily="34" charset="-122"/>
                <a:ea typeface="微软雅黑" pitchFamily="34" charset="-122"/>
              </a:rPr>
            </a:br>
            <a:r>
              <a:rPr lang="en-US" altLang="zh-CN" sz="1800" dirty="0">
                <a:solidFill>
                  <a:srgbClr val="000066"/>
                </a:solidFill>
                <a:latin typeface="微软雅黑" pitchFamily="34" charset="-122"/>
                <a:ea typeface="微软雅黑" pitchFamily="34" charset="-122"/>
              </a:rPr>
              <a:t/>
            </a:r>
            <a:br>
              <a:rPr lang="en-US" altLang="zh-CN" sz="1800" dirty="0">
                <a:solidFill>
                  <a:srgbClr val="000066"/>
                </a:solidFill>
                <a:latin typeface="微软雅黑" pitchFamily="34" charset="-122"/>
                <a:ea typeface="微软雅黑" pitchFamily="34" charset="-122"/>
              </a:rPr>
            </a:br>
            <a:r>
              <a:rPr lang="zh-CN" altLang="en-US" sz="1800" dirty="0">
                <a:solidFill>
                  <a:srgbClr val="000066"/>
                </a:solidFill>
                <a:latin typeface="微软雅黑" pitchFamily="34" charset="-122"/>
                <a:ea typeface="微软雅黑" pitchFamily="34" charset="-122"/>
              </a:rPr>
              <a:t/>
            </a:r>
            <a:br>
              <a:rPr lang="zh-CN" altLang="en-US" sz="1800" dirty="0">
                <a:solidFill>
                  <a:srgbClr val="000066"/>
                </a:solidFill>
                <a:latin typeface="微软雅黑" pitchFamily="34" charset="-122"/>
                <a:ea typeface="微软雅黑" pitchFamily="34" charset="-122"/>
              </a:rPr>
            </a:br>
            <a:r>
              <a:rPr lang="en-US" altLang="zh-CN" sz="1800" dirty="0" smtClean="0">
                <a:solidFill>
                  <a:srgbClr val="000066"/>
                </a:solidFill>
                <a:latin typeface="微软雅黑" pitchFamily="34" charset="-122"/>
                <a:ea typeface="微软雅黑" pitchFamily="34" charset="-122"/>
              </a:rPr>
              <a:t/>
            </a:r>
            <a:br>
              <a:rPr lang="en-US" altLang="zh-CN" sz="1800" dirty="0" smtClean="0">
                <a:solidFill>
                  <a:srgbClr val="000066"/>
                </a:solidFill>
                <a:latin typeface="微软雅黑" pitchFamily="34" charset="-122"/>
                <a:ea typeface="微软雅黑" pitchFamily="34" charset="-122"/>
              </a:rPr>
            </a:br>
            <a:endParaRPr lang="zh-CN" altLang="en-US" sz="1800" dirty="0" smtClean="0">
              <a:solidFill>
                <a:srgbClr val="000066"/>
              </a:solidFill>
              <a:latin typeface="微软雅黑" pitchFamily="34" charset="-122"/>
              <a:ea typeface="微软雅黑" pitchFamily="34" charset="-122"/>
            </a:endParaRPr>
          </a:p>
        </p:txBody>
      </p:sp>
      <p:pic>
        <p:nvPicPr>
          <p:cNvPr id="52228" name="Picture 6" descr="图片1"/>
          <p:cNvPicPr>
            <a:picLocks noChangeAspect="1" noChangeArrowheads="1"/>
          </p:cNvPicPr>
          <p:nvPr/>
        </p:nvPicPr>
        <p:blipFill>
          <a:blip r:embed="rId2" cstate="print"/>
          <a:srcRect/>
          <a:stretch>
            <a:fillRect/>
          </a:stretch>
        </p:blipFill>
        <p:spPr bwMode="auto">
          <a:xfrm>
            <a:off x="0" y="0"/>
            <a:ext cx="9144000" cy="548680"/>
          </a:xfrm>
          <a:prstGeom prst="rect">
            <a:avLst/>
          </a:prstGeom>
          <a:noFill/>
          <a:ln w="9525">
            <a:noFill/>
            <a:miter lim="800000"/>
            <a:headEnd/>
            <a:tailEnd/>
          </a:ln>
        </p:spPr>
      </p:pic>
      <p:pic>
        <p:nvPicPr>
          <p:cNvPr id="52229" name="Picture 7" descr="269482shuidi2_506"/>
          <p:cNvPicPr>
            <a:picLocks noChangeAspect="1" noChangeArrowheads="1"/>
          </p:cNvPicPr>
          <p:nvPr/>
        </p:nvPicPr>
        <p:blipFill>
          <a:blip r:embed="rId3" cstate="print"/>
          <a:srcRect/>
          <a:stretch>
            <a:fillRect/>
          </a:stretch>
        </p:blipFill>
        <p:spPr bwMode="auto">
          <a:xfrm>
            <a:off x="0" y="6300787"/>
            <a:ext cx="9144000" cy="557213"/>
          </a:xfrm>
          <a:prstGeom prst="rect">
            <a:avLst/>
          </a:prstGeom>
          <a:noFill/>
          <a:ln w="9525">
            <a:noFill/>
            <a:miter lim="800000"/>
            <a:headEnd/>
            <a:tailEnd/>
          </a:ln>
        </p:spPr>
      </p:pic>
      <p:sp>
        <p:nvSpPr>
          <p:cNvPr id="52230" name="Rectangle 8"/>
          <p:cNvSpPr>
            <a:spLocks noChangeArrowheads="1"/>
          </p:cNvSpPr>
          <p:nvPr/>
        </p:nvSpPr>
        <p:spPr bwMode="auto">
          <a:xfrm>
            <a:off x="1211263" y="6121400"/>
            <a:ext cx="7032625" cy="358775"/>
          </a:xfrm>
          <a:prstGeom prst="rect">
            <a:avLst/>
          </a:prstGeom>
          <a:noFill/>
          <a:ln w="9525">
            <a:noFill/>
            <a:miter lim="800000"/>
            <a:headEnd/>
            <a:tailEnd/>
          </a:ln>
        </p:spPr>
        <p:txBody>
          <a:bodyPr wrap="none" anchor="ctr"/>
          <a:lstStyle/>
          <a:p>
            <a:pPr algn="ctr">
              <a:spcBef>
                <a:spcPct val="0"/>
              </a:spcBef>
            </a:pPr>
            <a:r>
              <a:rPr lang="zh-CN" altLang="en-US" b="1" dirty="0">
                <a:solidFill>
                  <a:srgbClr val="FF3300"/>
                </a:solidFill>
                <a:latin typeface="楷体_GB2312" pitchFamily="49" charset="-122"/>
                <a:ea typeface="楷体_GB2312" pitchFamily="49" charset="-122"/>
              </a:rPr>
              <a:t>平时注入一</a:t>
            </a:r>
            <a:r>
              <a:rPr lang="zh-CN" altLang="en-US" sz="2800" b="1" dirty="0">
                <a:solidFill>
                  <a:srgbClr val="FF3300"/>
                </a:solidFill>
                <a:latin typeface="华文隶书"/>
                <a:ea typeface="华文隶书"/>
                <a:cs typeface="华文隶书"/>
              </a:rPr>
              <a:t>滴</a:t>
            </a:r>
            <a:r>
              <a:rPr lang="zh-CN" altLang="en-US" b="1" dirty="0">
                <a:solidFill>
                  <a:srgbClr val="FF3300"/>
                </a:solidFill>
                <a:latin typeface="楷体_GB2312" pitchFamily="49" charset="-122"/>
                <a:ea typeface="楷体_GB2312" pitchFamily="49" charset="-122"/>
              </a:rPr>
              <a:t>水  难时拥有</a:t>
            </a:r>
            <a:r>
              <a:rPr lang="zh-CN" altLang="en-US" sz="2800" b="1" dirty="0">
                <a:solidFill>
                  <a:srgbClr val="FF3300"/>
                </a:solidFill>
                <a:latin typeface="华文隶书"/>
                <a:ea typeface="华文隶书"/>
                <a:cs typeface="华文隶书"/>
              </a:rPr>
              <a:t>互助</a:t>
            </a:r>
            <a:r>
              <a:rPr lang="zh-CN" altLang="en-US" b="1" dirty="0">
                <a:solidFill>
                  <a:srgbClr val="FF3300"/>
                </a:solidFill>
                <a:latin typeface="楷体_GB2312" pitchFamily="49" charset="-122"/>
                <a:ea typeface="楷体_GB2312" pitchFamily="49" charset="-122"/>
              </a:rPr>
              <a:t>情</a:t>
            </a:r>
          </a:p>
        </p:txBody>
      </p:sp>
      <p:sp>
        <p:nvSpPr>
          <p:cNvPr id="11" name="矩形 10"/>
          <p:cNvSpPr/>
          <p:nvPr/>
        </p:nvSpPr>
        <p:spPr>
          <a:xfrm>
            <a:off x="714348" y="3286124"/>
            <a:ext cx="7143800" cy="1354217"/>
          </a:xfrm>
          <a:prstGeom prst="rect">
            <a:avLst/>
          </a:prstGeom>
        </p:spPr>
        <p:txBody>
          <a:bodyPr wrap="square">
            <a:spAutoFit/>
          </a:bodyPr>
          <a:lstStyle/>
          <a:p>
            <a:r>
              <a:rPr lang="zh-CN" altLang="en-US" dirty="0" smtClean="0">
                <a:solidFill>
                  <a:srgbClr val="000066"/>
                </a:solidFill>
              </a:rPr>
              <a:t>（</a:t>
            </a:r>
            <a:r>
              <a:rPr lang="en-US" altLang="zh-CN" dirty="0" smtClean="0">
                <a:solidFill>
                  <a:srgbClr val="000066"/>
                </a:solidFill>
              </a:rPr>
              <a:t>3</a:t>
            </a:r>
            <a:r>
              <a:rPr lang="zh-CN" altLang="en-US" dirty="0" smtClean="0">
                <a:solidFill>
                  <a:srgbClr val="000066"/>
                </a:solidFill>
              </a:rPr>
              <a:t>）</a:t>
            </a:r>
            <a:r>
              <a:rPr lang="en-US" altLang="zh-CN" dirty="0" smtClean="0">
                <a:solidFill>
                  <a:srgbClr val="000066"/>
                </a:solidFill>
              </a:rPr>
              <a:t>. </a:t>
            </a:r>
            <a:r>
              <a:rPr lang="zh-CN" altLang="en-US" b="1" dirty="0" smtClean="0">
                <a:solidFill>
                  <a:srgbClr val="000066"/>
                </a:solidFill>
              </a:rPr>
              <a:t>火灾</a:t>
            </a:r>
            <a:r>
              <a:rPr lang="zh-CN" altLang="en-US" dirty="0" smtClean="0">
                <a:solidFill>
                  <a:srgbClr val="000066"/>
                </a:solidFill>
              </a:rPr>
              <a:t>还需提供：</a:t>
            </a:r>
            <a:endParaRPr lang="en-US" altLang="zh-CN" dirty="0" smtClean="0">
              <a:solidFill>
                <a:srgbClr val="000066"/>
              </a:solidFill>
            </a:endParaRPr>
          </a:p>
          <a:p>
            <a:r>
              <a:rPr lang="en-US" altLang="zh-CN" sz="1600" b="1" dirty="0" smtClean="0">
                <a:solidFill>
                  <a:srgbClr val="006699"/>
                </a:solidFill>
                <a:latin typeface="华文仿宋" pitchFamily="2" charset="-122"/>
                <a:ea typeface="华文仿宋" pitchFamily="2" charset="-122"/>
              </a:rPr>
              <a:t>·</a:t>
            </a:r>
            <a:r>
              <a:rPr lang="zh-CN" altLang="en-US" sz="1600" b="1" dirty="0" smtClean="0">
                <a:solidFill>
                  <a:srgbClr val="006699"/>
                </a:solidFill>
                <a:latin typeface="华文仿宋" pitchFamily="2" charset="-122"/>
                <a:ea typeface="华文仿宋" pitchFamily="2" charset="-122"/>
              </a:rPr>
              <a:t>消防部门出具的</a:t>
            </a:r>
            <a:r>
              <a:rPr lang="en-US" altLang="zh-CN" sz="1600" b="1" dirty="0" smtClean="0">
                <a:solidFill>
                  <a:srgbClr val="006699"/>
                </a:solidFill>
                <a:latin typeface="华文仿宋" pitchFamily="2" charset="-122"/>
                <a:ea typeface="华文仿宋" pitchFamily="2" charset="-122"/>
              </a:rPr>
              <a:t>《</a:t>
            </a:r>
            <a:r>
              <a:rPr lang="zh-CN" altLang="en-US" sz="1600" b="1" dirty="0" smtClean="0">
                <a:solidFill>
                  <a:srgbClr val="006699"/>
                </a:solidFill>
                <a:latin typeface="华文仿宋" pitchFamily="2" charset="-122"/>
                <a:ea typeface="华文仿宋" pitchFamily="2" charset="-122"/>
              </a:rPr>
              <a:t>火灾事故认定书</a:t>
            </a:r>
            <a:r>
              <a:rPr lang="en-US" altLang="zh-CN" sz="1600" b="1" dirty="0" smtClean="0">
                <a:solidFill>
                  <a:srgbClr val="006699"/>
                </a:solidFill>
                <a:latin typeface="华文仿宋" pitchFamily="2" charset="-122"/>
                <a:ea typeface="华文仿宋" pitchFamily="2" charset="-122"/>
              </a:rPr>
              <a:t>》</a:t>
            </a:r>
          </a:p>
          <a:p>
            <a:r>
              <a:rPr lang="en-US" altLang="zh-CN" sz="1600" b="1" dirty="0" smtClean="0">
                <a:solidFill>
                  <a:srgbClr val="006699"/>
                </a:solidFill>
                <a:latin typeface="华文仿宋" pitchFamily="2" charset="-122"/>
                <a:ea typeface="华文仿宋" pitchFamily="2" charset="-122"/>
              </a:rPr>
              <a:t>· </a:t>
            </a:r>
            <a:r>
              <a:rPr lang="zh-CN" altLang="en-US" sz="1600" b="1" dirty="0" smtClean="0">
                <a:solidFill>
                  <a:srgbClr val="006699"/>
                </a:solidFill>
                <a:latin typeface="华文仿宋" pitchFamily="2" charset="-122"/>
                <a:ea typeface="华文仿宋" pitchFamily="2" charset="-122"/>
              </a:rPr>
              <a:t>房屋产权证或与产权证相关的证明文件复印件（房屋用途只能为住宅，商业用途不在保障范围内）。 </a:t>
            </a:r>
          </a:p>
        </p:txBody>
      </p:sp>
    </p:spTree>
    <p:extLst>
      <p:ext uri="{BB962C8B-B14F-4D97-AF65-F5344CB8AC3E}">
        <p14:creationId xmlns:p14="http://schemas.microsoft.com/office/powerpoint/2010/main" val="27354321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pPr>
              <a:defRPr/>
            </a:pPr>
            <a:fld id="{59C37AE6-BF55-4014-8DBE-EAA3CA2B5A29}" type="slidenum">
              <a:rPr lang="en-US" altLang="zh-CN"/>
              <a:pPr>
                <a:defRPr/>
              </a:pPr>
              <a:t>26</a:t>
            </a:fld>
            <a:endParaRPr lang="en-US" altLang="zh-CN"/>
          </a:p>
        </p:txBody>
      </p:sp>
      <p:sp>
        <p:nvSpPr>
          <p:cNvPr id="52226" name="Rectangle 2"/>
          <p:cNvSpPr>
            <a:spLocks noGrp="1" noChangeArrowheads="1"/>
          </p:cNvSpPr>
          <p:nvPr>
            <p:ph type="title"/>
          </p:nvPr>
        </p:nvSpPr>
        <p:spPr>
          <a:xfrm>
            <a:off x="457200" y="476672"/>
            <a:ext cx="7258072" cy="3595270"/>
          </a:xfrm>
        </p:spPr>
        <p:txBody>
          <a:bodyPr/>
          <a:lstStyle/>
          <a:p>
            <a:pPr algn="l"/>
            <a:r>
              <a:rPr lang="zh-CN" altLang="en-US" sz="1800" dirty="0" smtClean="0">
                <a:solidFill>
                  <a:srgbClr val="000066"/>
                </a:solidFill>
                <a:latin typeface="微软雅黑" pitchFamily="34" charset="-122"/>
                <a:ea typeface="微软雅黑" pitchFamily="34" charset="-122"/>
              </a:rPr>
              <a:t>（</a:t>
            </a:r>
            <a:r>
              <a:rPr lang="en-US" altLang="zh-CN" sz="1800" dirty="0" smtClean="0">
                <a:solidFill>
                  <a:srgbClr val="000066"/>
                </a:solidFill>
                <a:latin typeface="微软雅黑" pitchFamily="34" charset="-122"/>
                <a:ea typeface="微软雅黑" pitchFamily="34" charset="-122"/>
              </a:rPr>
              <a:t>4</a:t>
            </a:r>
            <a:r>
              <a:rPr lang="zh-CN" altLang="en-US" sz="1800" dirty="0" smtClean="0">
                <a:solidFill>
                  <a:srgbClr val="000066"/>
                </a:solidFill>
                <a:latin typeface="微软雅黑" pitchFamily="34" charset="-122"/>
                <a:ea typeface="微软雅黑" pitchFamily="34" charset="-122"/>
              </a:rPr>
              <a:t>）</a:t>
            </a:r>
            <a:r>
              <a:rPr lang="en-US" altLang="zh-CN" sz="1800" dirty="0" smtClean="0">
                <a:solidFill>
                  <a:srgbClr val="000066"/>
                </a:solidFill>
                <a:latin typeface="微软雅黑" pitchFamily="34" charset="-122"/>
                <a:ea typeface="微软雅黑" pitchFamily="34" charset="-122"/>
              </a:rPr>
              <a:t>. </a:t>
            </a:r>
            <a:r>
              <a:rPr lang="zh-CN" altLang="en-US" sz="1800" b="1" dirty="0" smtClean="0">
                <a:solidFill>
                  <a:srgbClr val="000066"/>
                </a:solidFill>
                <a:latin typeface="微软雅黑" pitchFamily="34" charset="-122"/>
                <a:ea typeface="微软雅黑" pitchFamily="34" charset="-122"/>
              </a:rPr>
              <a:t>水暖管爆裂</a:t>
            </a:r>
            <a:r>
              <a:rPr lang="zh-CN" altLang="en-US" sz="1800" dirty="0" smtClean="0">
                <a:solidFill>
                  <a:srgbClr val="000066"/>
                </a:solidFill>
                <a:latin typeface="微软雅黑" pitchFamily="34" charset="-122"/>
                <a:ea typeface="微软雅黑" pitchFamily="34" charset="-122"/>
              </a:rPr>
              <a:t>还需提供：</a:t>
            </a:r>
            <a:r>
              <a:rPr lang="en-US" altLang="zh-CN" sz="1800" dirty="0" smtClean="0">
                <a:solidFill>
                  <a:srgbClr val="000066"/>
                </a:solidFill>
                <a:latin typeface="微软雅黑" pitchFamily="34" charset="-122"/>
                <a:ea typeface="微软雅黑" pitchFamily="34" charset="-122"/>
              </a:rPr>
              <a:t/>
            </a:r>
            <a:br>
              <a:rPr lang="en-US" altLang="zh-CN" sz="1800" dirty="0" smtClean="0">
                <a:solidFill>
                  <a:srgbClr val="000066"/>
                </a:solidFill>
                <a:latin typeface="微软雅黑" pitchFamily="34" charset="-122"/>
                <a:ea typeface="微软雅黑" pitchFamily="34" charset="-122"/>
              </a:rPr>
            </a:br>
            <a:r>
              <a:rPr lang="en-US" altLang="zh-CN" sz="1800" dirty="0" smtClean="0">
                <a:solidFill>
                  <a:srgbClr val="000066"/>
                </a:solidFill>
                <a:latin typeface="微软雅黑" pitchFamily="34" charset="-122"/>
                <a:ea typeface="微软雅黑" pitchFamily="34" charset="-122"/>
              </a:rPr>
              <a:t/>
            </a:r>
            <a:br>
              <a:rPr lang="en-US" altLang="zh-CN" sz="1800" dirty="0" smtClean="0">
                <a:solidFill>
                  <a:srgbClr val="000066"/>
                </a:solidFill>
                <a:latin typeface="微软雅黑" pitchFamily="34" charset="-122"/>
                <a:ea typeface="微软雅黑" pitchFamily="34" charset="-122"/>
              </a:rPr>
            </a:br>
            <a:r>
              <a:rPr lang="en-US" altLang="zh-CN" sz="1800" dirty="0" smtClean="0">
                <a:solidFill>
                  <a:srgbClr val="000066"/>
                </a:solidFill>
                <a:latin typeface="微软雅黑" pitchFamily="34" charset="-122"/>
                <a:ea typeface="微软雅黑" pitchFamily="34" charset="-122"/>
              </a:rPr>
              <a:t>   </a:t>
            </a:r>
            <a:r>
              <a:rPr lang="en-US" altLang="zh-CN" sz="1800" b="1" dirty="0" smtClean="0">
                <a:solidFill>
                  <a:srgbClr val="000066"/>
                </a:solidFill>
                <a:latin typeface="微软雅黑" pitchFamily="34" charset="-122"/>
                <a:ea typeface="微软雅黑" pitchFamily="34" charset="-122"/>
              </a:rPr>
              <a:t>·   </a:t>
            </a:r>
            <a:r>
              <a:rPr lang="zh-CN" altLang="en-US" sz="1800" b="1" dirty="0" smtClean="0">
                <a:solidFill>
                  <a:srgbClr val="006699"/>
                </a:solidFill>
                <a:latin typeface="华文仿宋" pitchFamily="2" charset="-122"/>
                <a:ea typeface="华文仿宋" pitchFamily="2" charset="-122"/>
              </a:rPr>
              <a:t>水渍事故简易调查认定书</a:t>
            </a:r>
            <a:r>
              <a:rPr lang="en-US" altLang="zh-CN" sz="1800" b="1" dirty="0" smtClean="0">
                <a:solidFill>
                  <a:srgbClr val="006699"/>
                </a:solidFill>
                <a:latin typeface="华文仿宋" pitchFamily="2" charset="-122"/>
                <a:ea typeface="华文仿宋" pitchFamily="2" charset="-122"/>
              </a:rPr>
              <a:t>》</a:t>
            </a:r>
            <a:r>
              <a:rPr lang="zh-CN" altLang="en-US" sz="1800" b="1" dirty="0" smtClean="0">
                <a:solidFill>
                  <a:srgbClr val="006699"/>
                </a:solidFill>
                <a:latin typeface="华文仿宋" pitchFamily="2" charset="-122"/>
                <a:ea typeface="华文仿宋" pitchFamily="2" charset="-122"/>
              </a:rPr>
              <a:t>。</a:t>
            </a:r>
            <a:r>
              <a:rPr lang="en-US" altLang="zh-CN" sz="1800" b="1" dirty="0" smtClean="0">
                <a:solidFill>
                  <a:srgbClr val="006699"/>
                </a:solidFill>
                <a:latin typeface="华文仿宋" pitchFamily="2" charset="-122"/>
                <a:ea typeface="华文仿宋" pitchFamily="2" charset="-122"/>
              </a:rPr>
              <a:t/>
            </a:r>
            <a:br>
              <a:rPr lang="en-US" altLang="zh-CN" sz="1800" b="1" dirty="0" smtClean="0">
                <a:solidFill>
                  <a:srgbClr val="006699"/>
                </a:solidFill>
                <a:latin typeface="华文仿宋" pitchFamily="2" charset="-122"/>
                <a:ea typeface="华文仿宋" pitchFamily="2" charset="-122"/>
              </a:rPr>
            </a:br>
            <a:r>
              <a:rPr lang="en-US" altLang="zh-CN" sz="1800" b="1" dirty="0" smtClean="0">
                <a:solidFill>
                  <a:srgbClr val="006699"/>
                </a:solidFill>
                <a:latin typeface="华文仿宋" pitchFamily="2" charset="-122"/>
                <a:ea typeface="华文仿宋" pitchFamily="2" charset="-122"/>
              </a:rPr>
              <a:t>   </a:t>
            </a:r>
            <a:r>
              <a:rPr lang="en-US" altLang="zh-CN" sz="1800" b="1" dirty="0" smtClean="0">
                <a:solidFill>
                  <a:srgbClr val="000066"/>
                </a:solidFill>
                <a:latin typeface="微软雅黑" pitchFamily="34" charset="-122"/>
                <a:ea typeface="微软雅黑" pitchFamily="34" charset="-122"/>
              </a:rPr>
              <a:t> ·  </a:t>
            </a:r>
            <a:r>
              <a:rPr lang="zh-CN" altLang="en-US" sz="1800" b="1" dirty="0" smtClean="0">
                <a:solidFill>
                  <a:srgbClr val="006699"/>
                </a:solidFill>
                <a:latin typeface="华文仿宋" pitchFamily="2" charset="-122"/>
                <a:ea typeface="华文仿宋" pitchFamily="2" charset="-122"/>
              </a:rPr>
              <a:t>出险现场照片（整体和局部，与损失面积相符）。 </a:t>
            </a:r>
            <a:r>
              <a:rPr lang="en-US" altLang="zh-CN" sz="1800" dirty="0" smtClean="0">
                <a:solidFill>
                  <a:srgbClr val="000066"/>
                </a:solidFill>
                <a:latin typeface="微软雅黑" pitchFamily="34" charset="-122"/>
                <a:ea typeface="微软雅黑" pitchFamily="34" charset="-122"/>
              </a:rPr>
              <a:t/>
            </a:r>
            <a:br>
              <a:rPr lang="en-US" altLang="zh-CN" sz="1800" dirty="0" smtClean="0">
                <a:solidFill>
                  <a:srgbClr val="000066"/>
                </a:solidFill>
                <a:latin typeface="微软雅黑" pitchFamily="34" charset="-122"/>
                <a:ea typeface="微软雅黑" pitchFamily="34" charset="-122"/>
              </a:rPr>
            </a:br>
            <a:r>
              <a:rPr lang="en-US" altLang="zh-CN" sz="1800" dirty="0" smtClean="0">
                <a:solidFill>
                  <a:srgbClr val="000066"/>
                </a:solidFill>
                <a:latin typeface="微软雅黑" pitchFamily="34" charset="-122"/>
                <a:ea typeface="微软雅黑" pitchFamily="34" charset="-122"/>
              </a:rPr>
              <a:t>   </a:t>
            </a:r>
            <a:r>
              <a:rPr lang="en-US" altLang="zh-CN" sz="1800" b="1" dirty="0" smtClean="0">
                <a:solidFill>
                  <a:srgbClr val="000066"/>
                </a:solidFill>
                <a:latin typeface="微软雅黑" pitchFamily="34" charset="-122"/>
                <a:ea typeface="微软雅黑" pitchFamily="34" charset="-122"/>
              </a:rPr>
              <a:t>· </a:t>
            </a:r>
            <a:r>
              <a:rPr lang="en-US" altLang="zh-CN" sz="1800" dirty="0" smtClean="0">
                <a:solidFill>
                  <a:srgbClr val="000066"/>
                </a:solidFill>
                <a:latin typeface="微软雅黑" pitchFamily="34" charset="-122"/>
                <a:ea typeface="微软雅黑" pitchFamily="34" charset="-122"/>
              </a:rPr>
              <a:t>  </a:t>
            </a:r>
            <a:r>
              <a:rPr lang="zh-CN" altLang="en-US" sz="1800" b="1" dirty="0" smtClean="0">
                <a:solidFill>
                  <a:srgbClr val="006699"/>
                </a:solidFill>
                <a:latin typeface="华文仿宋" pitchFamily="2" charset="-122"/>
                <a:ea typeface="华文仿宋" pitchFamily="2" charset="-122"/>
              </a:rPr>
              <a:t>维修记录。 </a:t>
            </a:r>
            <a:r>
              <a:rPr lang="en-US" altLang="zh-CN" sz="1800" dirty="0" smtClean="0">
                <a:solidFill>
                  <a:srgbClr val="000066"/>
                </a:solidFill>
                <a:latin typeface="微软雅黑" pitchFamily="34" charset="-122"/>
                <a:ea typeface="微软雅黑" pitchFamily="34" charset="-122"/>
              </a:rPr>
              <a:t/>
            </a:r>
            <a:br>
              <a:rPr lang="en-US" altLang="zh-CN" sz="1800" dirty="0" smtClean="0">
                <a:solidFill>
                  <a:srgbClr val="000066"/>
                </a:solidFill>
                <a:latin typeface="微软雅黑" pitchFamily="34" charset="-122"/>
                <a:ea typeface="微软雅黑" pitchFamily="34" charset="-122"/>
              </a:rPr>
            </a:br>
            <a:r>
              <a:rPr lang="en-US" altLang="zh-CN" sz="1800" dirty="0" smtClean="0">
                <a:solidFill>
                  <a:srgbClr val="000066"/>
                </a:solidFill>
                <a:latin typeface="微软雅黑" pitchFamily="34" charset="-122"/>
                <a:ea typeface="微软雅黑" pitchFamily="34" charset="-122"/>
              </a:rPr>
              <a:t>   </a:t>
            </a:r>
            <a:r>
              <a:rPr lang="en-US" altLang="zh-CN" sz="1800" b="1" dirty="0" smtClean="0">
                <a:solidFill>
                  <a:srgbClr val="000066"/>
                </a:solidFill>
                <a:latin typeface="微软雅黑" pitchFamily="34" charset="-122"/>
                <a:ea typeface="微软雅黑" pitchFamily="34" charset="-122"/>
              </a:rPr>
              <a:t>·   </a:t>
            </a:r>
            <a:r>
              <a:rPr lang="zh-CN" altLang="en-US" sz="1800" b="1" dirty="0" smtClean="0">
                <a:solidFill>
                  <a:srgbClr val="006699"/>
                </a:solidFill>
                <a:latin typeface="华文仿宋" pitchFamily="2" charset="-122"/>
                <a:ea typeface="华文仿宋" pitchFamily="2" charset="-122"/>
              </a:rPr>
              <a:t>房屋产权证或与产权证相关的证明文件复印件（房屋用途只能为住宅，商业用途不在保障范围内）。 </a:t>
            </a:r>
            <a:r>
              <a:rPr lang="en-US" altLang="zh-CN" sz="1800" dirty="0" smtClean="0">
                <a:solidFill>
                  <a:srgbClr val="000066"/>
                </a:solidFill>
                <a:latin typeface="微软雅黑" pitchFamily="34" charset="-122"/>
                <a:ea typeface="微软雅黑" pitchFamily="34" charset="-122"/>
              </a:rPr>
              <a:t/>
            </a:r>
            <a:br>
              <a:rPr lang="en-US" altLang="zh-CN" sz="1800" dirty="0" smtClean="0">
                <a:solidFill>
                  <a:srgbClr val="000066"/>
                </a:solidFill>
                <a:latin typeface="微软雅黑" pitchFamily="34" charset="-122"/>
                <a:ea typeface="微软雅黑" pitchFamily="34" charset="-122"/>
              </a:rPr>
            </a:br>
            <a:r>
              <a:rPr lang="en-US" altLang="zh-CN" sz="1800" dirty="0" smtClean="0">
                <a:solidFill>
                  <a:srgbClr val="000066"/>
                </a:solidFill>
                <a:latin typeface="微软雅黑" pitchFamily="34" charset="-122"/>
                <a:ea typeface="微软雅黑" pitchFamily="34" charset="-122"/>
              </a:rPr>
              <a:t/>
            </a:r>
            <a:br>
              <a:rPr lang="en-US" altLang="zh-CN" sz="1800" dirty="0" smtClean="0">
                <a:solidFill>
                  <a:srgbClr val="000066"/>
                </a:solidFill>
                <a:latin typeface="微软雅黑" pitchFamily="34" charset="-122"/>
                <a:ea typeface="微软雅黑" pitchFamily="34" charset="-122"/>
              </a:rPr>
            </a:br>
            <a:r>
              <a:rPr lang="en-US" altLang="zh-CN" sz="1800" dirty="0" smtClean="0">
                <a:solidFill>
                  <a:srgbClr val="000066"/>
                </a:solidFill>
                <a:latin typeface="微软雅黑" pitchFamily="34" charset="-122"/>
                <a:ea typeface="微软雅黑" pitchFamily="34" charset="-122"/>
              </a:rPr>
              <a:t/>
            </a:r>
            <a:br>
              <a:rPr lang="en-US" altLang="zh-CN" sz="1800" dirty="0" smtClean="0">
                <a:solidFill>
                  <a:srgbClr val="000066"/>
                </a:solidFill>
                <a:latin typeface="微软雅黑" pitchFamily="34" charset="-122"/>
                <a:ea typeface="微软雅黑" pitchFamily="34" charset="-122"/>
              </a:rPr>
            </a:br>
            <a:r>
              <a:rPr lang="zh-CN" altLang="en-US" sz="1800" dirty="0" smtClean="0">
                <a:solidFill>
                  <a:srgbClr val="000066"/>
                </a:solidFill>
                <a:latin typeface="微软雅黑" pitchFamily="34" charset="-122"/>
                <a:ea typeface="微软雅黑" pitchFamily="34" charset="-122"/>
              </a:rPr>
              <a:t/>
            </a:r>
            <a:br>
              <a:rPr lang="zh-CN" altLang="en-US" sz="1800" dirty="0" smtClean="0">
                <a:solidFill>
                  <a:srgbClr val="000066"/>
                </a:solidFill>
                <a:latin typeface="微软雅黑" pitchFamily="34" charset="-122"/>
                <a:ea typeface="微软雅黑" pitchFamily="34" charset="-122"/>
              </a:rPr>
            </a:br>
            <a:r>
              <a:rPr lang="en-US" altLang="zh-CN" sz="1800" dirty="0" smtClean="0">
                <a:solidFill>
                  <a:srgbClr val="000066"/>
                </a:solidFill>
                <a:latin typeface="微软雅黑" pitchFamily="34" charset="-122"/>
                <a:ea typeface="微软雅黑" pitchFamily="34" charset="-122"/>
              </a:rPr>
              <a:t/>
            </a:r>
            <a:br>
              <a:rPr lang="en-US" altLang="zh-CN" sz="1800" dirty="0" smtClean="0">
                <a:solidFill>
                  <a:srgbClr val="000066"/>
                </a:solidFill>
                <a:latin typeface="微软雅黑" pitchFamily="34" charset="-122"/>
                <a:ea typeface="微软雅黑" pitchFamily="34" charset="-122"/>
              </a:rPr>
            </a:br>
            <a:endParaRPr lang="zh-CN" altLang="en-US" sz="1800" dirty="0" smtClean="0">
              <a:solidFill>
                <a:srgbClr val="000066"/>
              </a:solidFill>
              <a:latin typeface="微软雅黑" pitchFamily="34" charset="-122"/>
              <a:ea typeface="微软雅黑" pitchFamily="34" charset="-122"/>
            </a:endParaRPr>
          </a:p>
        </p:txBody>
      </p:sp>
      <p:pic>
        <p:nvPicPr>
          <p:cNvPr id="52228" name="Picture 6" descr="图片1"/>
          <p:cNvPicPr>
            <a:picLocks noChangeAspect="1" noChangeArrowheads="1"/>
          </p:cNvPicPr>
          <p:nvPr/>
        </p:nvPicPr>
        <p:blipFill>
          <a:blip r:embed="rId2" cstate="print"/>
          <a:srcRect/>
          <a:stretch>
            <a:fillRect/>
          </a:stretch>
        </p:blipFill>
        <p:spPr bwMode="auto">
          <a:xfrm>
            <a:off x="0" y="0"/>
            <a:ext cx="9144000" cy="548680"/>
          </a:xfrm>
          <a:prstGeom prst="rect">
            <a:avLst/>
          </a:prstGeom>
          <a:noFill/>
          <a:ln w="9525">
            <a:noFill/>
            <a:miter lim="800000"/>
            <a:headEnd/>
            <a:tailEnd/>
          </a:ln>
        </p:spPr>
      </p:pic>
      <p:pic>
        <p:nvPicPr>
          <p:cNvPr id="52229" name="Picture 7" descr="269482shuidi2_506"/>
          <p:cNvPicPr>
            <a:picLocks noChangeAspect="1" noChangeArrowheads="1"/>
          </p:cNvPicPr>
          <p:nvPr/>
        </p:nvPicPr>
        <p:blipFill>
          <a:blip r:embed="rId3" cstate="print"/>
          <a:srcRect/>
          <a:stretch>
            <a:fillRect/>
          </a:stretch>
        </p:blipFill>
        <p:spPr bwMode="auto">
          <a:xfrm>
            <a:off x="0" y="6300787"/>
            <a:ext cx="9144000" cy="557213"/>
          </a:xfrm>
          <a:prstGeom prst="rect">
            <a:avLst/>
          </a:prstGeom>
          <a:noFill/>
          <a:ln w="9525">
            <a:noFill/>
            <a:miter lim="800000"/>
            <a:headEnd/>
            <a:tailEnd/>
          </a:ln>
        </p:spPr>
      </p:pic>
      <p:sp>
        <p:nvSpPr>
          <p:cNvPr id="52230" name="Rectangle 8"/>
          <p:cNvSpPr>
            <a:spLocks noChangeArrowheads="1"/>
          </p:cNvSpPr>
          <p:nvPr/>
        </p:nvSpPr>
        <p:spPr bwMode="auto">
          <a:xfrm>
            <a:off x="1211263" y="6121400"/>
            <a:ext cx="7032625" cy="358775"/>
          </a:xfrm>
          <a:prstGeom prst="rect">
            <a:avLst/>
          </a:prstGeom>
          <a:noFill/>
          <a:ln w="9525">
            <a:noFill/>
            <a:miter lim="800000"/>
            <a:headEnd/>
            <a:tailEnd/>
          </a:ln>
        </p:spPr>
        <p:txBody>
          <a:bodyPr wrap="none" anchor="ctr"/>
          <a:lstStyle/>
          <a:p>
            <a:pPr algn="ctr">
              <a:spcBef>
                <a:spcPct val="0"/>
              </a:spcBef>
            </a:pPr>
            <a:r>
              <a:rPr lang="zh-CN" altLang="en-US" b="1" dirty="0">
                <a:solidFill>
                  <a:srgbClr val="FF3300"/>
                </a:solidFill>
                <a:latin typeface="楷体_GB2312" pitchFamily="49" charset="-122"/>
                <a:ea typeface="楷体_GB2312" pitchFamily="49" charset="-122"/>
              </a:rPr>
              <a:t>平时注入一</a:t>
            </a:r>
            <a:r>
              <a:rPr lang="zh-CN" altLang="en-US" sz="2800" b="1" dirty="0">
                <a:solidFill>
                  <a:srgbClr val="FF3300"/>
                </a:solidFill>
                <a:latin typeface="华文隶书"/>
                <a:ea typeface="华文隶书"/>
                <a:cs typeface="华文隶书"/>
              </a:rPr>
              <a:t>滴</a:t>
            </a:r>
            <a:r>
              <a:rPr lang="zh-CN" altLang="en-US" b="1" dirty="0">
                <a:solidFill>
                  <a:srgbClr val="FF3300"/>
                </a:solidFill>
                <a:latin typeface="楷体_GB2312" pitchFamily="49" charset="-122"/>
                <a:ea typeface="楷体_GB2312" pitchFamily="49" charset="-122"/>
              </a:rPr>
              <a:t>水  难时拥有</a:t>
            </a:r>
            <a:r>
              <a:rPr lang="zh-CN" altLang="en-US" sz="2800" b="1" dirty="0">
                <a:solidFill>
                  <a:srgbClr val="FF3300"/>
                </a:solidFill>
                <a:latin typeface="华文隶书"/>
                <a:ea typeface="华文隶书"/>
                <a:cs typeface="华文隶书"/>
              </a:rPr>
              <a:t>互助</a:t>
            </a:r>
            <a:r>
              <a:rPr lang="zh-CN" altLang="en-US" b="1" dirty="0">
                <a:solidFill>
                  <a:srgbClr val="FF3300"/>
                </a:solidFill>
                <a:latin typeface="楷体_GB2312" pitchFamily="49" charset="-122"/>
                <a:ea typeface="楷体_GB2312" pitchFamily="49" charset="-122"/>
              </a:rPr>
              <a:t>情</a:t>
            </a:r>
          </a:p>
        </p:txBody>
      </p:sp>
    </p:spTree>
    <p:extLst>
      <p:ext uri="{BB962C8B-B14F-4D97-AF65-F5344CB8AC3E}">
        <p14:creationId xmlns:p14="http://schemas.microsoft.com/office/powerpoint/2010/main" val="27354321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pPr>
              <a:defRPr/>
            </a:pPr>
            <a:fld id="{59C37AE6-BF55-4014-8DBE-EAA3CA2B5A29}" type="slidenum">
              <a:rPr lang="en-US" altLang="zh-CN"/>
              <a:pPr>
                <a:defRPr/>
              </a:pPr>
              <a:t>27</a:t>
            </a:fld>
            <a:endParaRPr lang="en-US" altLang="zh-CN"/>
          </a:p>
        </p:txBody>
      </p:sp>
      <p:sp>
        <p:nvSpPr>
          <p:cNvPr id="52226" name="Rectangle 2"/>
          <p:cNvSpPr>
            <a:spLocks noGrp="1" noChangeArrowheads="1"/>
          </p:cNvSpPr>
          <p:nvPr>
            <p:ph type="title"/>
          </p:nvPr>
        </p:nvSpPr>
        <p:spPr>
          <a:xfrm>
            <a:off x="457200" y="512763"/>
            <a:ext cx="8229600" cy="485775"/>
          </a:xfrm>
        </p:spPr>
        <p:txBody>
          <a:bodyPr/>
          <a:lstStyle/>
          <a:p>
            <a:pPr algn="l" eaLnBrk="1" hangingPunct="1"/>
            <a:r>
              <a:rPr lang="en-US" altLang="zh-CN" sz="2000" b="1" dirty="0" smtClean="0">
                <a:solidFill>
                  <a:srgbClr val="000066"/>
                </a:solidFill>
                <a:latin typeface="黑体" pitchFamily="2" charset="-122"/>
                <a:ea typeface="黑体" pitchFamily="2" charset="-122"/>
              </a:rPr>
              <a:t/>
            </a:r>
            <a:br>
              <a:rPr lang="en-US" altLang="zh-CN" sz="2000" b="1" dirty="0" smtClean="0">
                <a:solidFill>
                  <a:srgbClr val="000066"/>
                </a:solidFill>
                <a:latin typeface="黑体" pitchFamily="2" charset="-122"/>
                <a:ea typeface="黑体" pitchFamily="2" charset="-122"/>
              </a:rPr>
            </a:br>
            <a:r>
              <a:rPr lang="en-US" altLang="zh-CN" sz="1800" b="1" dirty="0" smtClean="0">
                <a:solidFill>
                  <a:srgbClr val="000066"/>
                </a:solidFill>
                <a:latin typeface="微软雅黑" pitchFamily="34" charset="-122"/>
                <a:ea typeface="微软雅黑" pitchFamily="34" charset="-122"/>
              </a:rPr>
              <a:t/>
            </a:r>
            <a:br>
              <a:rPr lang="en-US" altLang="zh-CN" sz="1800" b="1" dirty="0" smtClean="0">
                <a:solidFill>
                  <a:srgbClr val="000066"/>
                </a:solidFill>
                <a:latin typeface="微软雅黑" pitchFamily="34" charset="-122"/>
                <a:ea typeface="微软雅黑" pitchFamily="34" charset="-122"/>
              </a:rPr>
            </a:br>
            <a:r>
              <a:rPr lang="en-US" altLang="zh-CN" sz="1800" b="1" dirty="0" smtClean="0">
                <a:solidFill>
                  <a:srgbClr val="000066"/>
                </a:solidFill>
                <a:latin typeface="微软雅黑" pitchFamily="34" charset="-122"/>
                <a:ea typeface="微软雅黑" pitchFamily="34" charset="-122"/>
              </a:rPr>
              <a:t/>
            </a:r>
            <a:br>
              <a:rPr lang="en-US" altLang="zh-CN" sz="1800" b="1" dirty="0" smtClean="0">
                <a:solidFill>
                  <a:srgbClr val="000066"/>
                </a:solidFill>
                <a:latin typeface="微软雅黑" pitchFamily="34" charset="-122"/>
                <a:ea typeface="微软雅黑" pitchFamily="34" charset="-122"/>
              </a:rPr>
            </a:br>
            <a:r>
              <a:rPr lang="en-US" altLang="zh-CN" sz="1800" b="1" dirty="0" smtClean="0">
                <a:solidFill>
                  <a:srgbClr val="000066"/>
                </a:solidFill>
                <a:latin typeface="微软雅黑" pitchFamily="34" charset="-122"/>
                <a:ea typeface="微软雅黑" pitchFamily="34" charset="-122"/>
              </a:rPr>
              <a:t/>
            </a:r>
            <a:br>
              <a:rPr lang="en-US" altLang="zh-CN" sz="1800" b="1" dirty="0" smtClean="0">
                <a:solidFill>
                  <a:srgbClr val="000066"/>
                </a:solidFill>
                <a:latin typeface="微软雅黑" pitchFamily="34" charset="-122"/>
                <a:ea typeface="微软雅黑" pitchFamily="34" charset="-122"/>
              </a:rPr>
            </a:br>
            <a:r>
              <a:rPr lang="en-US" altLang="zh-CN" sz="1800" b="1" dirty="0" smtClean="0">
                <a:solidFill>
                  <a:srgbClr val="000066"/>
                </a:solidFill>
                <a:latin typeface="微软雅黑" pitchFamily="34" charset="-122"/>
                <a:ea typeface="微软雅黑" pitchFamily="34" charset="-122"/>
              </a:rPr>
              <a:t/>
            </a:r>
            <a:br>
              <a:rPr lang="en-US" altLang="zh-CN" sz="1800" b="1" dirty="0" smtClean="0">
                <a:solidFill>
                  <a:srgbClr val="000066"/>
                </a:solidFill>
                <a:latin typeface="微软雅黑" pitchFamily="34" charset="-122"/>
                <a:ea typeface="微软雅黑" pitchFamily="34" charset="-122"/>
              </a:rPr>
            </a:br>
            <a:r>
              <a:rPr lang="en-US" altLang="zh-CN" sz="1800" b="1" dirty="0" smtClean="0">
                <a:solidFill>
                  <a:srgbClr val="000066"/>
                </a:solidFill>
                <a:latin typeface="微软雅黑" pitchFamily="34" charset="-122"/>
                <a:ea typeface="微软雅黑" pitchFamily="34" charset="-122"/>
              </a:rPr>
              <a:t>   </a:t>
            </a:r>
            <a:r>
              <a:rPr lang="zh-CN" altLang="en-US" sz="2400" b="1" dirty="0" smtClean="0">
                <a:solidFill>
                  <a:srgbClr val="000066"/>
                </a:solidFill>
                <a:latin typeface="黑体" pitchFamily="49" charset="-122"/>
                <a:ea typeface="黑体" pitchFamily="49" charset="-122"/>
              </a:rPr>
              <a:t>申请理赔所需资料</a:t>
            </a:r>
            <a:r>
              <a:rPr lang="en-US" altLang="zh-CN" sz="2400" b="1" dirty="0" smtClean="0">
                <a:solidFill>
                  <a:srgbClr val="000066"/>
                </a:solidFill>
                <a:latin typeface="黑体" pitchFamily="49" charset="-122"/>
                <a:ea typeface="黑体" pitchFamily="49" charset="-122"/>
              </a:rPr>
              <a:t/>
            </a:r>
            <a:br>
              <a:rPr lang="en-US" altLang="zh-CN" sz="2400" b="1" dirty="0" smtClean="0">
                <a:solidFill>
                  <a:srgbClr val="000066"/>
                </a:solidFill>
                <a:latin typeface="黑体" pitchFamily="49" charset="-122"/>
                <a:ea typeface="黑体" pitchFamily="49" charset="-122"/>
              </a:rPr>
            </a:br>
            <a:r>
              <a:rPr lang="en-US" altLang="zh-CN" sz="1800" b="1" dirty="0" smtClean="0">
                <a:solidFill>
                  <a:srgbClr val="000066"/>
                </a:solidFill>
                <a:latin typeface="微软雅黑" pitchFamily="34" charset="-122"/>
                <a:ea typeface="微软雅黑" pitchFamily="34" charset="-122"/>
              </a:rPr>
              <a:t/>
            </a:r>
            <a:br>
              <a:rPr lang="en-US" altLang="zh-CN" sz="1800" b="1" dirty="0" smtClean="0">
                <a:solidFill>
                  <a:srgbClr val="000066"/>
                </a:solidFill>
                <a:latin typeface="微软雅黑" pitchFamily="34" charset="-122"/>
                <a:ea typeface="微软雅黑" pitchFamily="34" charset="-122"/>
              </a:rPr>
            </a:br>
            <a:r>
              <a:rPr lang="en-US" altLang="zh-CN" sz="1800" b="1" dirty="0" smtClean="0">
                <a:solidFill>
                  <a:srgbClr val="000066"/>
                </a:solidFill>
                <a:latin typeface="微软雅黑" pitchFamily="34" charset="-122"/>
                <a:ea typeface="微软雅黑" pitchFamily="34" charset="-122"/>
              </a:rPr>
              <a:t>2.</a:t>
            </a:r>
            <a:r>
              <a:rPr lang="zh-CN" altLang="en-US" sz="1800" b="1" dirty="0" smtClean="0">
                <a:solidFill>
                  <a:srgbClr val="000066"/>
                </a:solidFill>
                <a:latin typeface="微软雅黑" pitchFamily="34" charset="-122"/>
                <a:ea typeface="微软雅黑" pitchFamily="34" charset="-122"/>
              </a:rPr>
              <a:t>申请女工特疾互助金所需资料复印件</a:t>
            </a:r>
            <a:r>
              <a:rPr lang="en-US" altLang="zh-CN" sz="1800" b="1" dirty="0" smtClean="0">
                <a:solidFill>
                  <a:srgbClr val="000066"/>
                </a:solidFill>
                <a:latin typeface="微软雅黑" pitchFamily="34" charset="-122"/>
                <a:ea typeface="微软雅黑" pitchFamily="34" charset="-122"/>
              </a:rPr>
              <a:t/>
            </a:r>
            <a:br>
              <a:rPr lang="en-US" altLang="zh-CN" sz="1800" b="1" dirty="0" smtClean="0">
                <a:solidFill>
                  <a:srgbClr val="000066"/>
                </a:solidFill>
                <a:latin typeface="微软雅黑" pitchFamily="34" charset="-122"/>
                <a:ea typeface="微软雅黑" pitchFamily="34" charset="-122"/>
              </a:rPr>
            </a:br>
            <a:r>
              <a:rPr lang="en-US" altLang="zh-CN" sz="1800" b="1" dirty="0" smtClean="0">
                <a:solidFill>
                  <a:srgbClr val="000066"/>
                </a:solidFill>
                <a:latin typeface="微软雅黑" pitchFamily="34" charset="-122"/>
                <a:ea typeface="微软雅黑" pitchFamily="34" charset="-122"/>
              </a:rPr>
              <a:t/>
            </a:r>
            <a:br>
              <a:rPr lang="en-US" altLang="zh-CN" sz="1800" b="1" dirty="0" smtClean="0">
                <a:solidFill>
                  <a:srgbClr val="000066"/>
                </a:solidFill>
                <a:latin typeface="微软雅黑" pitchFamily="34" charset="-122"/>
                <a:ea typeface="微软雅黑" pitchFamily="34" charset="-122"/>
              </a:rPr>
            </a:br>
            <a:r>
              <a:rPr lang="en-US" altLang="zh-CN" sz="1800" b="1" dirty="0" smtClean="0">
                <a:solidFill>
                  <a:srgbClr val="000066"/>
                </a:solidFill>
                <a:latin typeface="微软雅黑" pitchFamily="34" charset="-122"/>
                <a:ea typeface="微软雅黑" pitchFamily="34" charset="-122"/>
              </a:rPr>
              <a:t/>
            </a:r>
            <a:br>
              <a:rPr lang="en-US" altLang="zh-CN" sz="1800" b="1" dirty="0" smtClean="0">
                <a:solidFill>
                  <a:srgbClr val="000066"/>
                </a:solidFill>
                <a:latin typeface="微软雅黑" pitchFamily="34" charset="-122"/>
                <a:ea typeface="微软雅黑" pitchFamily="34" charset="-122"/>
              </a:rPr>
            </a:br>
            <a:endParaRPr lang="zh-CN" altLang="en-US" sz="1800" b="1" dirty="0" smtClean="0">
              <a:solidFill>
                <a:srgbClr val="000066"/>
              </a:solidFill>
              <a:latin typeface="微软雅黑" pitchFamily="34" charset="-122"/>
              <a:ea typeface="微软雅黑" pitchFamily="34" charset="-122"/>
            </a:endParaRPr>
          </a:p>
        </p:txBody>
      </p:sp>
      <p:sp>
        <p:nvSpPr>
          <p:cNvPr id="52227" name="Rectangle 3"/>
          <p:cNvSpPr>
            <a:spLocks noGrp="1" noChangeArrowheads="1"/>
          </p:cNvSpPr>
          <p:nvPr>
            <p:ph type="body" idx="1"/>
          </p:nvPr>
        </p:nvSpPr>
        <p:spPr>
          <a:xfrm>
            <a:off x="500034" y="1571612"/>
            <a:ext cx="7681913" cy="2793492"/>
          </a:xfrm>
        </p:spPr>
        <p:txBody>
          <a:bodyPr/>
          <a:lstStyle/>
          <a:p>
            <a:pPr eaLnBrk="1" hangingPunct="1">
              <a:lnSpc>
                <a:spcPct val="70000"/>
              </a:lnSpc>
              <a:buFontTx/>
              <a:buNone/>
            </a:pPr>
            <a:endParaRPr lang="en-US" altLang="zh-CN" sz="1700" dirty="0" smtClean="0">
              <a:latin typeface="楷体_GB2312" pitchFamily="49" charset="-122"/>
              <a:ea typeface="楷体_GB2312" pitchFamily="49" charset="-122"/>
            </a:endParaRPr>
          </a:p>
          <a:p>
            <a:pPr eaLnBrk="1" hangingPunct="1">
              <a:lnSpc>
                <a:spcPct val="70000"/>
              </a:lnSpc>
            </a:pPr>
            <a:endParaRPr lang="zh-CN" altLang="en-US" sz="1600" dirty="0" smtClean="0">
              <a:solidFill>
                <a:srgbClr val="000066"/>
              </a:solidFill>
              <a:latin typeface="微软雅黑" pitchFamily="34" charset="-122"/>
              <a:ea typeface="微软雅黑" pitchFamily="34" charset="-122"/>
            </a:endParaRPr>
          </a:p>
          <a:p>
            <a:pPr eaLnBrk="1" hangingPunct="1">
              <a:lnSpc>
                <a:spcPct val="150000"/>
              </a:lnSpc>
            </a:pPr>
            <a:r>
              <a:rPr lang="zh-CN" altLang="en-US" sz="1600" dirty="0" smtClean="0">
                <a:solidFill>
                  <a:srgbClr val="000066"/>
                </a:solidFill>
                <a:latin typeface="微软雅黑" pitchFamily="34" charset="-122"/>
                <a:ea typeface="微软雅黑" pitchFamily="34" charset="-122"/>
              </a:rPr>
              <a:t>基层工会提供“互助金申请书”，系统上新建完电子理赔单后自动生成；</a:t>
            </a:r>
          </a:p>
          <a:p>
            <a:pPr eaLnBrk="1" hangingPunct="1">
              <a:lnSpc>
                <a:spcPct val="150000"/>
              </a:lnSpc>
            </a:pPr>
            <a:r>
              <a:rPr lang="zh-CN" altLang="en-US" sz="1600" dirty="0" smtClean="0">
                <a:solidFill>
                  <a:srgbClr val="000066"/>
                </a:solidFill>
                <a:latin typeface="微软雅黑" pitchFamily="34" charset="-122"/>
                <a:ea typeface="微软雅黑" pitchFamily="34" charset="-122"/>
              </a:rPr>
              <a:t>身份证、京卡</a:t>
            </a:r>
            <a:r>
              <a:rPr lang="en-US" altLang="zh-CN" sz="1600" dirty="0" smtClean="0">
                <a:solidFill>
                  <a:srgbClr val="000066"/>
                </a:solidFill>
                <a:latin typeface="微软雅黑" pitchFamily="34" charset="-122"/>
                <a:ea typeface="微软雅黑" pitchFamily="34" charset="-122"/>
              </a:rPr>
              <a:t>(</a:t>
            </a:r>
            <a:r>
              <a:rPr lang="zh-CN" altLang="en-US" sz="1600" dirty="0" smtClean="0">
                <a:solidFill>
                  <a:srgbClr val="000066"/>
                </a:solidFill>
                <a:latin typeface="微软雅黑" pitchFamily="34" charset="-122"/>
                <a:ea typeface="微软雅黑" pitchFamily="34" charset="-122"/>
              </a:rPr>
              <a:t>银行卡）的正面复印在同一张</a:t>
            </a:r>
            <a:r>
              <a:rPr lang="en-US" altLang="zh-CN" sz="1600" dirty="0" smtClean="0">
                <a:solidFill>
                  <a:srgbClr val="000066"/>
                </a:solidFill>
                <a:latin typeface="微软雅黑" pitchFamily="34" charset="-122"/>
                <a:ea typeface="微软雅黑" pitchFamily="34" charset="-122"/>
              </a:rPr>
              <a:t>A4</a:t>
            </a:r>
            <a:r>
              <a:rPr lang="zh-CN" altLang="en-US" sz="1600" dirty="0" smtClean="0">
                <a:solidFill>
                  <a:srgbClr val="000066"/>
                </a:solidFill>
                <a:latin typeface="微软雅黑" pitchFamily="34" charset="-122"/>
                <a:ea typeface="微软雅黑" pitchFamily="34" charset="-122"/>
              </a:rPr>
              <a:t>纸上；</a:t>
            </a:r>
          </a:p>
          <a:p>
            <a:pPr eaLnBrk="1" hangingPunct="1">
              <a:lnSpc>
                <a:spcPct val="150000"/>
              </a:lnSpc>
            </a:pPr>
            <a:r>
              <a:rPr lang="zh-CN" altLang="en-US" sz="1600" dirty="0" smtClean="0">
                <a:solidFill>
                  <a:srgbClr val="000066"/>
                </a:solidFill>
                <a:latin typeface="微软雅黑" pitchFamily="34" charset="-122"/>
                <a:ea typeface="微软雅黑" pitchFamily="34" charset="-122"/>
              </a:rPr>
              <a:t>诊断证明；</a:t>
            </a:r>
          </a:p>
          <a:p>
            <a:pPr eaLnBrk="1" hangingPunct="1">
              <a:lnSpc>
                <a:spcPct val="150000"/>
              </a:lnSpc>
            </a:pPr>
            <a:r>
              <a:rPr lang="zh-CN" altLang="en-US" sz="1600" dirty="0" smtClean="0">
                <a:solidFill>
                  <a:srgbClr val="000066"/>
                </a:solidFill>
                <a:latin typeface="微软雅黑" pitchFamily="34" charset="-122"/>
                <a:ea typeface="微软雅黑" pitchFamily="34" charset="-122"/>
              </a:rPr>
              <a:t>病理报告及其他科学诊断报告的诊断书；</a:t>
            </a:r>
          </a:p>
          <a:p>
            <a:pPr eaLnBrk="1" hangingPunct="1">
              <a:lnSpc>
                <a:spcPct val="150000"/>
              </a:lnSpc>
            </a:pPr>
            <a:r>
              <a:rPr lang="zh-CN" altLang="en-US" sz="1600" dirty="0" smtClean="0">
                <a:solidFill>
                  <a:srgbClr val="000066"/>
                </a:solidFill>
                <a:latin typeface="微软雅黑" pitchFamily="34" charset="-122"/>
                <a:ea typeface="微软雅黑" pitchFamily="34" charset="-122"/>
              </a:rPr>
              <a:t>住院病历首页、入院记录、手术记录及出院小结（加盖病案室复印专用章）。</a:t>
            </a:r>
          </a:p>
          <a:p>
            <a:pPr eaLnBrk="1" hangingPunct="1">
              <a:lnSpc>
                <a:spcPct val="150000"/>
              </a:lnSpc>
              <a:buNone/>
            </a:pPr>
            <a:r>
              <a:rPr lang="zh-CN" altLang="en-US" sz="1300" dirty="0" smtClean="0">
                <a:solidFill>
                  <a:srgbClr val="000066"/>
                </a:solidFill>
                <a:latin typeface="楷体_GB2312" pitchFamily="49" charset="-122"/>
                <a:ea typeface="楷体_GB2312" pitchFamily="49" charset="-122"/>
              </a:rPr>
              <a:t/>
            </a:r>
            <a:br>
              <a:rPr lang="zh-CN" altLang="en-US" sz="1300" dirty="0" smtClean="0">
                <a:solidFill>
                  <a:srgbClr val="000066"/>
                </a:solidFill>
                <a:latin typeface="楷体_GB2312" pitchFamily="49" charset="-122"/>
                <a:ea typeface="楷体_GB2312" pitchFamily="49" charset="-122"/>
              </a:rPr>
            </a:br>
            <a:endParaRPr lang="zh-CN" altLang="en-US" sz="1300" dirty="0" smtClean="0">
              <a:solidFill>
                <a:srgbClr val="000066"/>
              </a:solidFill>
              <a:latin typeface="楷体_GB2312" pitchFamily="49" charset="-122"/>
              <a:ea typeface="楷体_GB2312" pitchFamily="49" charset="-122"/>
            </a:endParaRPr>
          </a:p>
          <a:p>
            <a:pPr eaLnBrk="1" hangingPunct="1">
              <a:lnSpc>
                <a:spcPct val="70000"/>
              </a:lnSpc>
            </a:pPr>
            <a:endParaRPr lang="zh-CN" altLang="en-US" sz="1700" dirty="0" smtClean="0">
              <a:solidFill>
                <a:srgbClr val="000066"/>
              </a:solidFill>
              <a:latin typeface="楷体_GB2312" pitchFamily="49" charset="-122"/>
              <a:ea typeface="楷体_GB2312" pitchFamily="49" charset="-122"/>
            </a:endParaRPr>
          </a:p>
          <a:p>
            <a:pPr eaLnBrk="1" hangingPunct="1">
              <a:lnSpc>
                <a:spcPct val="70000"/>
              </a:lnSpc>
              <a:buFontTx/>
              <a:buNone/>
            </a:pPr>
            <a:r>
              <a:rPr lang="zh-CN" altLang="en-US" sz="1700" dirty="0" smtClean="0">
                <a:solidFill>
                  <a:srgbClr val="000066"/>
                </a:solidFill>
                <a:latin typeface="楷体_GB2312" pitchFamily="49" charset="-122"/>
                <a:ea typeface="楷体_GB2312" pitchFamily="49" charset="-122"/>
              </a:rPr>
              <a:t> </a:t>
            </a:r>
          </a:p>
          <a:p>
            <a:pPr eaLnBrk="1" hangingPunct="1">
              <a:lnSpc>
                <a:spcPct val="70000"/>
              </a:lnSpc>
              <a:buFontTx/>
              <a:buNone/>
            </a:pPr>
            <a:endParaRPr lang="zh-CN" altLang="en-US" sz="1700" dirty="0" smtClean="0">
              <a:solidFill>
                <a:srgbClr val="000066"/>
              </a:solidFill>
              <a:latin typeface="楷体_GB2312" pitchFamily="49" charset="-122"/>
              <a:ea typeface="楷体_GB2312" pitchFamily="49" charset="-122"/>
            </a:endParaRPr>
          </a:p>
          <a:p>
            <a:pPr eaLnBrk="1" hangingPunct="1">
              <a:lnSpc>
                <a:spcPct val="70000"/>
              </a:lnSpc>
              <a:buFontTx/>
              <a:buNone/>
            </a:pPr>
            <a:endParaRPr lang="en-US" altLang="zh-CN" sz="2000" dirty="0" smtClean="0">
              <a:solidFill>
                <a:srgbClr val="000066"/>
              </a:solidFill>
              <a:latin typeface="楷体_GB2312" pitchFamily="49" charset="-122"/>
              <a:ea typeface="楷体_GB2312" pitchFamily="49" charset="-122"/>
            </a:endParaRPr>
          </a:p>
        </p:txBody>
      </p:sp>
      <p:pic>
        <p:nvPicPr>
          <p:cNvPr id="52228" name="Picture 6" descr="图片1"/>
          <p:cNvPicPr>
            <a:picLocks noChangeAspect="1" noChangeArrowheads="1"/>
          </p:cNvPicPr>
          <p:nvPr/>
        </p:nvPicPr>
        <p:blipFill>
          <a:blip r:embed="rId2" cstate="print"/>
          <a:srcRect/>
          <a:stretch>
            <a:fillRect/>
          </a:stretch>
        </p:blipFill>
        <p:spPr bwMode="auto">
          <a:xfrm>
            <a:off x="0" y="0"/>
            <a:ext cx="9144000" cy="548680"/>
          </a:xfrm>
          <a:prstGeom prst="rect">
            <a:avLst/>
          </a:prstGeom>
          <a:noFill/>
          <a:ln w="9525">
            <a:noFill/>
            <a:miter lim="800000"/>
            <a:headEnd/>
            <a:tailEnd/>
          </a:ln>
        </p:spPr>
      </p:pic>
      <p:pic>
        <p:nvPicPr>
          <p:cNvPr id="52229" name="Picture 7" descr="269482shuidi2_506"/>
          <p:cNvPicPr>
            <a:picLocks noChangeAspect="1" noChangeArrowheads="1"/>
          </p:cNvPicPr>
          <p:nvPr/>
        </p:nvPicPr>
        <p:blipFill>
          <a:blip r:embed="rId3" cstate="print"/>
          <a:srcRect/>
          <a:stretch>
            <a:fillRect/>
          </a:stretch>
        </p:blipFill>
        <p:spPr bwMode="auto">
          <a:xfrm>
            <a:off x="0" y="6270625"/>
            <a:ext cx="9144000" cy="587375"/>
          </a:xfrm>
          <a:prstGeom prst="rect">
            <a:avLst/>
          </a:prstGeom>
          <a:noFill/>
          <a:ln w="9525">
            <a:noFill/>
            <a:miter lim="800000"/>
            <a:headEnd/>
            <a:tailEnd/>
          </a:ln>
        </p:spPr>
      </p:pic>
      <p:sp>
        <p:nvSpPr>
          <p:cNvPr id="52230" name="Rectangle 8"/>
          <p:cNvSpPr>
            <a:spLocks noChangeArrowheads="1"/>
          </p:cNvSpPr>
          <p:nvPr/>
        </p:nvSpPr>
        <p:spPr bwMode="auto">
          <a:xfrm>
            <a:off x="1211263" y="6121400"/>
            <a:ext cx="7032625" cy="358775"/>
          </a:xfrm>
          <a:prstGeom prst="rect">
            <a:avLst/>
          </a:prstGeom>
          <a:noFill/>
          <a:ln w="9525">
            <a:noFill/>
            <a:miter lim="800000"/>
            <a:headEnd/>
            <a:tailEnd/>
          </a:ln>
        </p:spPr>
        <p:txBody>
          <a:bodyPr wrap="none" anchor="ctr"/>
          <a:lstStyle/>
          <a:p>
            <a:pPr algn="ctr">
              <a:spcBef>
                <a:spcPct val="0"/>
              </a:spcBef>
            </a:pPr>
            <a:r>
              <a:rPr lang="zh-CN" altLang="en-US" b="1" dirty="0">
                <a:solidFill>
                  <a:srgbClr val="FF3300"/>
                </a:solidFill>
                <a:latin typeface="楷体_GB2312" pitchFamily="49" charset="-122"/>
                <a:ea typeface="楷体_GB2312" pitchFamily="49" charset="-122"/>
              </a:rPr>
              <a:t>平时注入一</a:t>
            </a:r>
            <a:r>
              <a:rPr lang="zh-CN" altLang="en-US" sz="2800" b="1" dirty="0">
                <a:solidFill>
                  <a:srgbClr val="FF3300"/>
                </a:solidFill>
                <a:latin typeface="华文隶书"/>
                <a:ea typeface="华文隶书"/>
                <a:cs typeface="华文隶书"/>
              </a:rPr>
              <a:t>滴</a:t>
            </a:r>
            <a:r>
              <a:rPr lang="zh-CN" altLang="en-US" b="1" dirty="0">
                <a:solidFill>
                  <a:srgbClr val="FF3300"/>
                </a:solidFill>
                <a:latin typeface="楷体_GB2312" pitchFamily="49" charset="-122"/>
                <a:ea typeface="楷体_GB2312" pitchFamily="49" charset="-122"/>
              </a:rPr>
              <a:t>水  难时拥有</a:t>
            </a:r>
            <a:r>
              <a:rPr lang="zh-CN" altLang="en-US" sz="2800" b="1" dirty="0">
                <a:solidFill>
                  <a:srgbClr val="FF3300"/>
                </a:solidFill>
                <a:latin typeface="华文隶书"/>
                <a:ea typeface="华文隶书"/>
                <a:cs typeface="华文隶书"/>
              </a:rPr>
              <a:t>互助</a:t>
            </a:r>
            <a:r>
              <a:rPr lang="zh-CN" altLang="en-US" b="1" dirty="0">
                <a:solidFill>
                  <a:srgbClr val="FF3300"/>
                </a:solidFill>
                <a:latin typeface="楷体_GB2312" pitchFamily="49" charset="-122"/>
                <a:ea typeface="楷体_GB2312" pitchFamily="49" charset="-122"/>
              </a:rPr>
              <a:t>情</a:t>
            </a:r>
          </a:p>
        </p:txBody>
      </p:sp>
      <p:sp>
        <p:nvSpPr>
          <p:cNvPr id="8" name="Line 9"/>
          <p:cNvSpPr>
            <a:spLocks noChangeShapeType="1"/>
          </p:cNvSpPr>
          <p:nvPr/>
        </p:nvSpPr>
        <p:spPr bwMode="auto">
          <a:xfrm>
            <a:off x="714348" y="1071546"/>
            <a:ext cx="5126037" cy="0"/>
          </a:xfrm>
          <a:prstGeom prst="line">
            <a:avLst/>
          </a:prstGeom>
          <a:noFill/>
          <a:ln w="114300" cmpd="thinThick">
            <a:solidFill>
              <a:srgbClr val="FF6600"/>
            </a:solidFill>
            <a:round/>
            <a:headEnd/>
            <a:tailEnd/>
          </a:ln>
        </p:spPr>
        <p:txBody>
          <a:bodyPr lIns="90000" tIns="46800" rIns="90000" bIns="46800">
            <a:spAutoFit/>
          </a:bodyPr>
          <a:lstStyle/>
          <a:p>
            <a:endParaRPr lang="zh-CN" altLang="en-US"/>
          </a:p>
        </p:txBody>
      </p:sp>
    </p:spTree>
    <p:extLst>
      <p:ext uri="{BB962C8B-B14F-4D97-AF65-F5344CB8AC3E}">
        <p14:creationId xmlns:p14="http://schemas.microsoft.com/office/powerpoint/2010/main" val="23845466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5"/>
          <p:cNvSpPr>
            <a:spLocks noGrp="1"/>
          </p:cNvSpPr>
          <p:nvPr>
            <p:ph type="sldNum" sz="quarter" idx="12"/>
          </p:nvPr>
        </p:nvSpPr>
        <p:spPr/>
        <p:txBody>
          <a:bodyPr/>
          <a:lstStyle/>
          <a:p>
            <a:pPr>
              <a:defRPr/>
            </a:pPr>
            <a:fld id="{E806135E-035C-4FA1-B0D9-51DD630FC20D}" type="slidenum">
              <a:rPr lang="en-US" altLang="zh-CN"/>
              <a:pPr>
                <a:defRPr/>
              </a:pPr>
              <a:t>28</a:t>
            </a:fld>
            <a:endParaRPr lang="en-US" altLang="zh-CN"/>
          </a:p>
        </p:txBody>
      </p:sp>
      <p:sp>
        <p:nvSpPr>
          <p:cNvPr id="50179" name="Rectangle 3"/>
          <p:cNvSpPr>
            <a:spLocks noGrp="1" noChangeArrowheads="1"/>
          </p:cNvSpPr>
          <p:nvPr>
            <p:ph type="body" idx="1"/>
          </p:nvPr>
        </p:nvSpPr>
        <p:spPr>
          <a:xfrm>
            <a:off x="428596" y="1000108"/>
            <a:ext cx="8229600" cy="5143516"/>
          </a:xfrm>
        </p:spPr>
        <p:txBody>
          <a:bodyPr/>
          <a:lstStyle/>
          <a:p>
            <a:pPr eaLnBrk="1" hangingPunct="1">
              <a:buFontTx/>
              <a:buNone/>
            </a:pPr>
            <a:endParaRPr lang="en-US" altLang="zh-CN" sz="1800" dirty="0" smtClean="0">
              <a:latin typeface="宋体" charset="-122"/>
            </a:endParaRPr>
          </a:p>
          <a:p>
            <a:pPr eaLnBrk="1" hangingPunct="1">
              <a:buFontTx/>
              <a:buNone/>
            </a:pPr>
            <a:endParaRPr lang="en-US" altLang="zh-CN" sz="1800" dirty="0" smtClean="0">
              <a:latin typeface="楷体_GB2312" pitchFamily="49" charset="-122"/>
              <a:ea typeface="楷体_GB2312" pitchFamily="49" charset="-122"/>
            </a:endParaRPr>
          </a:p>
        </p:txBody>
      </p:sp>
      <p:sp>
        <p:nvSpPr>
          <p:cNvPr id="50181" name="Rectangle 5"/>
          <p:cNvSpPr>
            <a:spLocks noChangeArrowheads="1"/>
          </p:cNvSpPr>
          <p:nvPr/>
        </p:nvSpPr>
        <p:spPr bwMode="auto">
          <a:xfrm>
            <a:off x="500063" y="1410569"/>
            <a:ext cx="8536433" cy="7220438"/>
          </a:xfrm>
          <a:prstGeom prst="rect">
            <a:avLst/>
          </a:prstGeom>
          <a:noFill/>
          <a:ln w="9525" cap="rnd" algn="ctr">
            <a:noFill/>
            <a:prstDash val="sysDot"/>
            <a:miter lim="800000"/>
            <a:headEnd/>
            <a:tailEnd/>
          </a:ln>
        </p:spPr>
        <p:txBody>
          <a:bodyPr wrap="square" anchor="ctr">
            <a:spAutoFit/>
          </a:bodyPr>
          <a:lstStyle/>
          <a:p>
            <a:pPr>
              <a:spcBef>
                <a:spcPct val="20000"/>
              </a:spcBef>
              <a:buFont typeface="Arial" charset="0"/>
              <a:buChar char="•"/>
            </a:pPr>
            <a:r>
              <a:rPr lang="zh-CN" altLang="en-US" sz="1600" dirty="0">
                <a:solidFill>
                  <a:srgbClr val="000066"/>
                </a:solidFill>
              </a:rPr>
              <a:t> 基层</a:t>
            </a:r>
            <a:r>
              <a:rPr lang="zh-CN" altLang="en-US" sz="1600" dirty="0" smtClean="0">
                <a:solidFill>
                  <a:srgbClr val="000066"/>
                </a:solidFill>
              </a:rPr>
              <a:t>工会提供“互助金申请书”系统上新建</a:t>
            </a:r>
            <a:r>
              <a:rPr lang="zh-CN" altLang="en-US" sz="1600" dirty="0">
                <a:solidFill>
                  <a:srgbClr val="000066"/>
                </a:solidFill>
              </a:rPr>
              <a:t>完电子</a:t>
            </a:r>
            <a:r>
              <a:rPr lang="zh-CN" altLang="en-US" sz="1600" dirty="0" smtClean="0">
                <a:solidFill>
                  <a:srgbClr val="000066"/>
                </a:solidFill>
              </a:rPr>
              <a:t>理赔</a:t>
            </a:r>
            <a:r>
              <a:rPr lang="zh-CN" altLang="en-US" sz="1600" dirty="0">
                <a:solidFill>
                  <a:srgbClr val="000066"/>
                </a:solidFill>
              </a:rPr>
              <a:t>单后自动</a:t>
            </a:r>
            <a:r>
              <a:rPr lang="zh-CN" altLang="en-US" sz="1600" dirty="0" smtClean="0">
                <a:solidFill>
                  <a:srgbClr val="000066"/>
                </a:solidFill>
              </a:rPr>
              <a:t>生成；</a:t>
            </a:r>
            <a:endParaRPr lang="zh-CN" altLang="en-US" sz="1600" dirty="0">
              <a:solidFill>
                <a:srgbClr val="000066"/>
              </a:solidFill>
            </a:endParaRPr>
          </a:p>
          <a:p>
            <a:pPr>
              <a:spcBef>
                <a:spcPct val="20000"/>
              </a:spcBef>
              <a:buFontTx/>
              <a:buChar char="•"/>
            </a:pPr>
            <a:r>
              <a:rPr lang="zh-CN" altLang="en-US" sz="1600" dirty="0">
                <a:solidFill>
                  <a:srgbClr val="000066"/>
                </a:solidFill>
              </a:rPr>
              <a:t> </a:t>
            </a:r>
            <a:r>
              <a:rPr lang="zh-CN" altLang="en-US" sz="1600" dirty="0" smtClean="0">
                <a:solidFill>
                  <a:srgbClr val="000066"/>
                </a:solidFill>
              </a:rPr>
              <a:t>身份证、京卡（银行卡）的正面复印</a:t>
            </a:r>
            <a:r>
              <a:rPr lang="zh-CN" altLang="en-US" sz="1600" dirty="0">
                <a:solidFill>
                  <a:srgbClr val="000066"/>
                </a:solidFill>
              </a:rPr>
              <a:t>在同一张</a:t>
            </a:r>
            <a:r>
              <a:rPr lang="en-US" altLang="zh-CN" sz="1600" dirty="0">
                <a:solidFill>
                  <a:srgbClr val="000066"/>
                </a:solidFill>
              </a:rPr>
              <a:t>A4</a:t>
            </a:r>
            <a:r>
              <a:rPr lang="zh-CN" altLang="en-US" sz="1600" dirty="0">
                <a:solidFill>
                  <a:srgbClr val="000066"/>
                </a:solidFill>
              </a:rPr>
              <a:t>纸</a:t>
            </a:r>
            <a:r>
              <a:rPr lang="zh-CN" altLang="en-US" sz="1600" dirty="0" smtClean="0">
                <a:solidFill>
                  <a:srgbClr val="000066"/>
                </a:solidFill>
              </a:rPr>
              <a:t>上；</a:t>
            </a:r>
            <a:endParaRPr lang="zh-CN" altLang="en-US" sz="1600" dirty="0">
              <a:solidFill>
                <a:srgbClr val="000066"/>
              </a:solidFill>
            </a:endParaRPr>
          </a:p>
          <a:p>
            <a:pPr>
              <a:spcBef>
                <a:spcPct val="20000"/>
              </a:spcBef>
              <a:buFontTx/>
              <a:buChar char="•"/>
            </a:pPr>
            <a:r>
              <a:rPr lang="zh-CN" altLang="en-US" sz="1600" dirty="0">
                <a:solidFill>
                  <a:srgbClr val="000066"/>
                </a:solidFill>
              </a:rPr>
              <a:t> 诊断</a:t>
            </a:r>
            <a:r>
              <a:rPr lang="zh-CN" altLang="en-US" sz="1600" dirty="0" smtClean="0">
                <a:solidFill>
                  <a:srgbClr val="000066"/>
                </a:solidFill>
              </a:rPr>
              <a:t>证明；</a:t>
            </a:r>
            <a:endParaRPr lang="zh-CN" altLang="en-US" sz="1600" dirty="0">
              <a:solidFill>
                <a:srgbClr val="000066"/>
              </a:solidFill>
            </a:endParaRPr>
          </a:p>
          <a:p>
            <a:pPr>
              <a:spcBef>
                <a:spcPct val="20000"/>
              </a:spcBef>
              <a:buFontTx/>
              <a:buChar char="•"/>
            </a:pPr>
            <a:r>
              <a:rPr lang="zh-CN" altLang="en-US" sz="1600" dirty="0">
                <a:solidFill>
                  <a:srgbClr val="000066"/>
                </a:solidFill>
              </a:rPr>
              <a:t> 病理报告、血液检验及其他科学诊断</a:t>
            </a:r>
            <a:r>
              <a:rPr lang="zh-CN" altLang="en-US" sz="1600" dirty="0" smtClean="0">
                <a:solidFill>
                  <a:srgbClr val="000066"/>
                </a:solidFill>
              </a:rPr>
              <a:t>报告书；</a:t>
            </a:r>
            <a:endParaRPr lang="zh-CN" altLang="en-US" sz="1600" dirty="0">
              <a:solidFill>
                <a:srgbClr val="000066"/>
              </a:solidFill>
            </a:endParaRPr>
          </a:p>
          <a:p>
            <a:pPr>
              <a:spcBef>
                <a:spcPct val="20000"/>
              </a:spcBef>
              <a:buFontTx/>
              <a:buChar char="•"/>
            </a:pPr>
            <a:r>
              <a:rPr lang="zh-CN" altLang="en-US" sz="1600" dirty="0">
                <a:solidFill>
                  <a:srgbClr val="000066"/>
                </a:solidFill>
              </a:rPr>
              <a:t> 住院病历首页、入院记录、手术记录、出院小结（加盖病案室复印专用章</a:t>
            </a:r>
            <a:r>
              <a:rPr lang="zh-CN" altLang="en-US" sz="1600" dirty="0" smtClean="0">
                <a:solidFill>
                  <a:srgbClr val="000066"/>
                </a:solidFill>
              </a:rPr>
              <a:t>）。  </a:t>
            </a:r>
            <a:endParaRPr lang="zh-CN" altLang="en-US" sz="1600" dirty="0">
              <a:solidFill>
                <a:srgbClr val="000066"/>
              </a:solidFill>
            </a:endParaRPr>
          </a:p>
          <a:p>
            <a:pPr>
              <a:spcBef>
                <a:spcPct val="20000"/>
              </a:spcBef>
            </a:pPr>
            <a:endParaRPr lang="en-US" altLang="zh-CN" sz="2000" b="1" dirty="0">
              <a:solidFill>
                <a:srgbClr val="000066"/>
              </a:solidFill>
              <a:latin typeface="楷体_GB2312" pitchFamily="49" charset="-122"/>
              <a:ea typeface="楷体_GB2312" pitchFamily="49" charset="-122"/>
            </a:endParaRPr>
          </a:p>
          <a:p>
            <a:pPr>
              <a:spcBef>
                <a:spcPct val="0"/>
              </a:spcBef>
            </a:pPr>
            <a:r>
              <a:rPr lang="zh-CN" altLang="en-US" b="1" dirty="0">
                <a:solidFill>
                  <a:srgbClr val="000066"/>
                </a:solidFill>
              </a:rPr>
              <a:t>  </a:t>
            </a:r>
            <a:endParaRPr lang="en-US" altLang="zh-CN" b="1" dirty="0" smtClean="0">
              <a:solidFill>
                <a:srgbClr val="000066"/>
              </a:solidFill>
            </a:endParaRPr>
          </a:p>
          <a:p>
            <a:pPr>
              <a:spcBef>
                <a:spcPct val="0"/>
              </a:spcBef>
            </a:pPr>
            <a:r>
              <a:rPr lang="zh-CN" altLang="en-US" b="1" dirty="0" smtClean="0">
                <a:solidFill>
                  <a:srgbClr val="000066"/>
                </a:solidFill>
              </a:rPr>
              <a:t> </a:t>
            </a:r>
            <a:r>
              <a:rPr lang="zh-CN" altLang="en-US" b="1" dirty="0">
                <a:solidFill>
                  <a:srgbClr val="000066"/>
                </a:solidFill>
              </a:rPr>
              <a:t>附注：</a:t>
            </a:r>
          </a:p>
          <a:p>
            <a:pPr>
              <a:spcBef>
                <a:spcPct val="0"/>
              </a:spcBef>
              <a:buFont typeface="Arial" charset="0"/>
              <a:buChar char="•"/>
            </a:pPr>
            <a:endParaRPr lang="en-US" altLang="zh-CN" sz="1600" dirty="0">
              <a:solidFill>
                <a:srgbClr val="000066"/>
              </a:solidFill>
            </a:endParaRPr>
          </a:p>
          <a:p>
            <a:pPr>
              <a:spcBef>
                <a:spcPct val="0"/>
              </a:spcBef>
              <a:buFont typeface="Arial" charset="0"/>
              <a:buChar char="•"/>
            </a:pPr>
            <a:r>
              <a:rPr lang="zh-CN" altLang="en-US" sz="1600" dirty="0">
                <a:solidFill>
                  <a:srgbClr val="000066"/>
                </a:solidFill>
              </a:rPr>
              <a:t>  </a:t>
            </a:r>
            <a:r>
              <a:rPr lang="zh-CN" altLang="en-US" sz="1600" b="1" dirty="0">
                <a:solidFill>
                  <a:srgbClr val="000066"/>
                </a:solidFill>
              </a:rPr>
              <a:t>急性心梗</a:t>
            </a:r>
            <a:r>
              <a:rPr lang="zh-CN" altLang="en-US" sz="1600" dirty="0">
                <a:solidFill>
                  <a:srgbClr val="000066"/>
                </a:solidFill>
              </a:rPr>
              <a:t>还需</a:t>
            </a:r>
            <a:r>
              <a:rPr lang="zh-CN" altLang="en-US" sz="1600" dirty="0" smtClean="0">
                <a:solidFill>
                  <a:srgbClr val="000066"/>
                </a:solidFill>
              </a:rPr>
              <a:t>提供：</a:t>
            </a:r>
            <a:endParaRPr lang="zh-CN" altLang="en-US" sz="1600" dirty="0">
              <a:solidFill>
                <a:srgbClr val="000066"/>
              </a:solidFill>
            </a:endParaRPr>
          </a:p>
          <a:p>
            <a:pPr>
              <a:spcBef>
                <a:spcPct val="0"/>
              </a:spcBef>
            </a:pPr>
            <a:r>
              <a:rPr lang="zh-CN" altLang="en-US" sz="1600" dirty="0">
                <a:solidFill>
                  <a:srgbClr val="000066"/>
                </a:solidFill>
              </a:rPr>
              <a:t>       本次住院期间的冠状动脉造影</a:t>
            </a:r>
            <a:r>
              <a:rPr lang="zh-CN" altLang="en-US" sz="1600" dirty="0" smtClean="0">
                <a:solidFill>
                  <a:srgbClr val="000066"/>
                </a:solidFill>
              </a:rPr>
              <a:t>报告书或心脏彩超</a:t>
            </a:r>
            <a:endParaRPr lang="zh-CN" altLang="en-US" sz="1600" dirty="0">
              <a:solidFill>
                <a:srgbClr val="000066"/>
              </a:solidFill>
            </a:endParaRPr>
          </a:p>
          <a:p>
            <a:pPr>
              <a:spcBef>
                <a:spcPct val="0"/>
              </a:spcBef>
            </a:pPr>
            <a:r>
              <a:rPr lang="zh-CN" altLang="en-US" sz="1600" dirty="0">
                <a:solidFill>
                  <a:srgbClr val="000066"/>
                </a:solidFill>
              </a:rPr>
              <a:t>       住院当天及以后三天的心肌</a:t>
            </a:r>
            <a:r>
              <a:rPr lang="zh-CN" altLang="en-US" sz="1600" dirty="0" smtClean="0">
                <a:solidFill>
                  <a:srgbClr val="000066"/>
                </a:solidFill>
              </a:rPr>
              <a:t>酶或肌钙蛋白检查结果、</a:t>
            </a:r>
            <a:r>
              <a:rPr lang="zh-CN" altLang="en-US" sz="1600" dirty="0">
                <a:solidFill>
                  <a:srgbClr val="000066"/>
                </a:solidFill>
              </a:rPr>
              <a:t>心电图报告单</a:t>
            </a:r>
          </a:p>
          <a:p>
            <a:pPr>
              <a:spcBef>
                <a:spcPct val="0"/>
              </a:spcBef>
              <a:buFont typeface="Arial" charset="0"/>
              <a:buChar char="•"/>
            </a:pPr>
            <a:endParaRPr lang="en-US" altLang="zh-CN" sz="1600" dirty="0">
              <a:solidFill>
                <a:srgbClr val="000066"/>
              </a:solidFill>
            </a:endParaRPr>
          </a:p>
          <a:p>
            <a:pPr>
              <a:spcBef>
                <a:spcPct val="0"/>
              </a:spcBef>
              <a:buFont typeface="Arial" charset="0"/>
              <a:buChar char="•"/>
            </a:pPr>
            <a:r>
              <a:rPr lang="zh-CN" altLang="en-US" sz="1600" dirty="0">
                <a:solidFill>
                  <a:srgbClr val="000066"/>
                </a:solidFill>
              </a:rPr>
              <a:t>  </a:t>
            </a:r>
            <a:r>
              <a:rPr lang="zh-CN" altLang="en-US" sz="1600" b="1" dirty="0">
                <a:solidFill>
                  <a:srgbClr val="000066"/>
                </a:solidFill>
              </a:rPr>
              <a:t>慢性肾衰竭（尿毒症）</a:t>
            </a:r>
            <a:r>
              <a:rPr lang="zh-CN" altLang="en-US" sz="1600" dirty="0">
                <a:solidFill>
                  <a:srgbClr val="000066"/>
                </a:solidFill>
              </a:rPr>
              <a:t>还需提供：</a:t>
            </a:r>
          </a:p>
          <a:p>
            <a:pPr>
              <a:spcBef>
                <a:spcPct val="0"/>
              </a:spcBef>
            </a:pPr>
            <a:r>
              <a:rPr lang="zh-CN" altLang="en-US" sz="1600" dirty="0">
                <a:solidFill>
                  <a:srgbClr val="000066"/>
                </a:solidFill>
              </a:rPr>
              <a:t>       血液和尿液的化验单（肌酐清除率小于</a:t>
            </a:r>
            <a:r>
              <a:rPr lang="en-US" altLang="zh-CN" sz="1600" dirty="0">
                <a:solidFill>
                  <a:srgbClr val="000066"/>
                </a:solidFill>
              </a:rPr>
              <a:t>15%</a:t>
            </a:r>
            <a:r>
              <a:rPr lang="zh-CN" altLang="en-US" sz="1600" dirty="0">
                <a:solidFill>
                  <a:srgbClr val="000066"/>
                </a:solidFill>
              </a:rPr>
              <a:t>）</a:t>
            </a:r>
            <a:endParaRPr lang="en-US" altLang="zh-CN" sz="1600" dirty="0">
              <a:solidFill>
                <a:srgbClr val="000066"/>
              </a:solidFill>
            </a:endParaRPr>
          </a:p>
          <a:p>
            <a:pPr>
              <a:spcBef>
                <a:spcPct val="0"/>
              </a:spcBef>
            </a:pPr>
            <a:r>
              <a:rPr lang="en-US" altLang="zh-CN" sz="1600" dirty="0">
                <a:solidFill>
                  <a:srgbClr val="000066"/>
                </a:solidFill>
              </a:rPr>
              <a:t>      </a:t>
            </a:r>
            <a:r>
              <a:rPr lang="zh-CN" altLang="en-US" sz="1600" dirty="0">
                <a:solidFill>
                  <a:srgbClr val="000066"/>
                </a:solidFill>
              </a:rPr>
              <a:t> 接受定期血透、腹透的治疗证明</a:t>
            </a:r>
            <a:endParaRPr lang="en-US" altLang="zh-CN" sz="1600" dirty="0">
              <a:solidFill>
                <a:schemeClr val="tx1"/>
              </a:solidFill>
            </a:endParaRPr>
          </a:p>
          <a:p>
            <a:pPr>
              <a:spcBef>
                <a:spcPct val="20000"/>
              </a:spcBef>
            </a:pPr>
            <a:endParaRPr lang="en-US" altLang="zh-CN" sz="1600" b="1" dirty="0">
              <a:solidFill>
                <a:srgbClr val="000066"/>
              </a:solidFill>
            </a:endParaRPr>
          </a:p>
          <a:p>
            <a:pPr>
              <a:spcBef>
                <a:spcPct val="20000"/>
              </a:spcBef>
            </a:pPr>
            <a:endParaRPr lang="en-US" altLang="zh-CN" sz="2000" b="1" dirty="0">
              <a:solidFill>
                <a:srgbClr val="000066"/>
              </a:solidFill>
              <a:latin typeface="楷体_GB2312" pitchFamily="49" charset="-122"/>
              <a:ea typeface="楷体_GB2312" pitchFamily="49" charset="-122"/>
            </a:endParaRPr>
          </a:p>
          <a:p>
            <a:pPr>
              <a:spcBef>
                <a:spcPct val="20000"/>
              </a:spcBef>
            </a:pPr>
            <a:endParaRPr lang="en-US" altLang="zh-CN" sz="2000" b="1" dirty="0">
              <a:solidFill>
                <a:srgbClr val="000066"/>
              </a:solidFill>
              <a:latin typeface="楷体_GB2312" pitchFamily="49" charset="-122"/>
              <a:ea typeface="楷体_GB2312" pitchFamily="49" charset="-122"/>
            </a:endParaRPr>
          </a:p>
          <a:p>
            <a:pPr>
              <a:spcBef>
                <a:spcPct val="20000"/>
              </a:spcBef>
            </a:pPr>
            <a:endParaRPr lang="en-US" altLang="zh-CN" sz="2000" b="1" dirty="0">
              <a:solidFill>
                <a:srgbClr val="000066"/>
              </a:solidFill>
              <a:latin typeface="楷体_GB2312" pitchFamily="49" charset="-122"/>
              <a:ea typeface="楷体_GB2312" pitchFamily="49" charset="-122"/>
            </a:endParaRPr>
          </a:p>
          <a:p>
            <a:pPr>
              <a:spcBef>
                <a:spcPct val="20000"/>
              </a:spcBef>
            </a:pPr>
            <a:endParaRPr lang="en-US" altLang="zh-CN" sz="2000" b="1" dirty="0">
              <a:solidFill>
                <a:srgbClr val="000066"/>
              </a:solidFill>
              <a:latin typeface="楷体_GB2312" pitchFamily="49" charset="-122"/>
              <a:ea typeface="楷体_GB2312" pitchFamily="49" charset="-122"/>
            </a:endParaRPr>
          </a:p>
          <a:p>
            <a:pPr>
              <a:spcBef>
                <a:spcPct val="20000"/>
              </a:spcBef>
            </a:pPr>
            <a:endParaRPr lang="en-US" altLang="zh-CN" sz="2000" b="1" dirty="0">
              <a:solidFill>
                <a:srgbClr val="000066"/>
              </a:solidFill>
              <a:latin typeface="楷体_GB2312" pitchFamily="49" charset="-122"/>
              <a:ea typeface="楷体_GB2312" pitchFamily="49" charset="-122"/>
            </a:endParaRPr>
          </a:p>
          <a:p>
            <a:pPr>
              <a:spcBef>
                <a:spcPct val="20000"/>
              </a:spcBef>
            </a:pPr>
            <a:endParaRPr lang="zh-CN" altLang="en-US" dirty="0">
              <a:solidFill>
                <a:srgbClr val="000066"/>
              </a:solidFill>
              <a:latin typeface="楷体_GB2312" pitchFamily="49" charset="-122"/>
              <a:ea typeface="楷体_GB2312" pitchFamily="49" charset="-122"/>
            </a:endParaRPr>
          </a:p>
          <a:p>
            <a:pPr>
              <a:spcBef>
                <a:spcPct val="20000"/>
              </a:spcBef>
            </a:pPr>
            <a:endParaRPr lang="en-US" altLang="zh-CN" dirty="0">
              <a:solidFill>
                <a:srgbClr val="000066"/>
              </a:solidFill>
              <a:latin typeface="楷体_GB2312" pitchFamily="49" charset="-122"/>
              <a:ea typeface="楷体_GB2312" pitchFamily="49" charset="-122"/>
            </a:endParaRPr>
          </a:p>
        </p:txBody>
      </p:sp>
      <p:pic>
        <p:nvPicPr>
          <p:cNvPr id="50182" name="Picture 7" descr="图片1"/>
          <p:cNvPicPr>
            <a:picLocks noChangeAspect="1" noChangeArrowheads="1"/>
          </p:cNvPicPr>
          <p:nvPr/>
        </p:nvPicPr>
        <p:blipFill>
          <a:blip r:embed="rId3" cstate="print"/>
          <a:srcRect/>
          <a:stretch>
            <a:fillRect/>
          </a:stretch>
        </p:blipFill>
        <p:spPr bwMode="auto">
          <a:xfrm>
            <a:off x="0" y="0"/>
            <a:ext cx="9144000" cy="548680"/>
          </a:xfrm>
          <a:prstGeom prst="rect">
            <a:avLst/>
          </a:prstGeom>
          <a:noFill/>
          <a:ln w="9525">
            <a:noFill/>
            <a:miter lim="800000"/>
            <a:headEnd/>
            <a:tailEnd/>
          </a:ln>
        </p:spPr>
      </p:pic>
      <p:sp>
        <p:nvSpPr>
          <p:cNvPr id="50183" name="Text Box 8"/>
          <p:cNvSpPr txBox="1">
            <a:spLocks noChangeArrowheads="1"/>
          </p:cNvSpPr>
          <p:nvPr/>
        </p:nvSpPr>
        <p:spPr bwMode="auto">
          <a:xfrm>
            <a:off x="571472" y="928670"/>
            <a:ext cx="6240463" cy="369888"/>
          </a:xfrm>
          <a:prstGeom prst="rect">
            <a:avLst/>
          </a:prstGeom>
          <a:noFill/>
          <a:ln w="9525" algn="ctr">
            <a:noFill/>
            <a:miter lim="800000"/>
            <a:headEnd/>
            <a:tailEnd/>
          </a:ln>
        </p:spPr>
        <p:txBody>
          <a:bodyPr>
            <a:spAutoFit/>
          </a:bodyPr>
          <a:lstStyle/>
          <a:p>
            <a:pPr algn="just"/>
            <a:r>
              <a:rPr lang="en-US" altLang="zh-CN" b="1" dirty="0">
                <a:solidFill>
                  <a:srgbClr val="000066"/>
                </a:solidFill>
              </a:rPr>
              <a:t>3</a:t>
            </a:r>
            <a:r>
              <a:rPr lang="en-US" altLang="zh-CN" b="1" dirty="0" smtClean="0">
                <a:solidFill>
                  <a:srgbClr val="000066"/>
                </a:solidFill>
              </a:rPr>
              <a:t>.</a:t>
            </a:r>
            <a:r>
              <a:rPr lang="zh-CN" altLang="en-US" b="1" dirty="0">
                <a:solidFill>
                  <a:srgbClr val="000066"/>
                </a:solidFill>
              </a:rPr>
              <a:t>申请重大疾病互助金所需资料复印件</a:t>
            </a:r>
          </a:p>
        </p:txBody>
      </p:sp>
      <p:pic>
        <p:nvPicPr>
          <p:cNvPr id="50184" name="Picture 9" descr="269482shuidi2_506"/>
          <p:cNvPicPr>
            <a:picLocks noChangeAspect="1" noChangeArrowheads="1"/>
          </p:cNvPicPr>
          <p:nvPr/>
        </p:nvPicPr>
        <p:blipFill>
          <a:blip r:embed="rId4" cstate="print"/>
          <a:srcRect/>
          <a:stretch>
            <a:fillRect/>
          </a:stretch>
        </p:blipFill>
        <p:spPr bwMode="auto">
          <a:xfrm>
            <a:off x="0" y="6270625"/>
            <a:ext cx="9144000" cy="587375"/>
          </a:xfrm>
          <a:prstGeom prst="rect">
            <a:avLst/>
          </a:prstGeom>
          <a:noFill/>
          <a:ln w="9525">
            <a:noFill/>
            <a:miter lim="800000"/>
            <a:headEnd/>
            <a:tailEnd/>
          </a:ln>
        </p:spPr>
      </p:pic>
      <p:sp>
        <p:nvSpPr>
          <p:cNvPr id="50185" name="Rectangle 10"/>
          <p:cNvSpPr>
            <a:spLocks noChangeArrowheads="1"/>
          </p:cNvSpPr>
          <p:nvPr/>
        </p:nvSpPr>
        <p:spPr bwMode="auto">
          <a:xfrm>
            <a:off x="1211263" y="6121400"/>
            <a:ext cx="7032625" cy="358775"/>
          </a:xfrm>
          <a:prstGeom prst="rect">
            <a:avLst/>
          </a:prstGeom>
          <a:noFill/>
          <a:ln w="9525">
            <a:noFill/>
            <a:miter lim="800000"/>
            <a:headEnd/>
            <a:tailEnd/>
          </a:ln>
        </p:spPr>
        <p:txBody>
          <a:bodyPr wrap="none" anchor="ctr"/>
          <a:lstStyle/>
          <a:p>
            <a:pPr algn="ctr">
              <a:spcBef>
                <a:spcPct val="0"/>
              </a:spcBef>
            </a:pPr>
            <a:r>
              <a:rPr lang="zh-CN" altLang="en-US" b="1" dirty="0">
                <a:solidFill>
                  <a:srgbClr val="FF3300"/>
                </a:solidFill>
                <a:latin typeface="楷体_GB2312" pitchFamily="49" charset="-122"/>
                <a:ea typeface="楷体_GB2312" pitchFamily="49" charset="-122"/>
              </a:rPr>
              <a:t>平时注入一</a:t>
            </a:r>
            <a:r>
              <a:rPr lang="zh-CN" altLang="en-US" sz="2800" b="1" dirty="0">
                <a:solidFill>
                  <a:srgbClr val="FF3300"/>
                </a:solidFill>
                <a:latin typeface="华文隶书"/>
                <a:ea typeface="华文隶书"/>
                <a:cs typeface="华文隶书"/>
              </a:rPr>
              <a:t>滴</a:t>
            </a:r>
            <a:r>
              <a:rPr lang="zh-CN" altLang="en-US" b="1" dirty="0">
                <a:solidFill>
                  <a:srgbClr val="FF3300"/>
                </a:solidFill>
                <a:latin typeface="楷体_GB2312" pitchFamily="49" charset="-122"/>
                <a:ea typeface="楷体_GB2312" pitchFamily="49" charset="-122"/>
              </a:rPr>
              <a:t>水  难时拥有</a:t>
            </a:r>
            <a:r>
              <a:rPr lang="zh-CN" altLang="en-US" sz="2800" b="1" dirty="0">
                <a:solidFill>
                  <a:srgbClr val="FF3300"/>
                </a:solidFill>
                <a:latin typeface="华文隶书"/>
                <a:ea typeface="华文隶书"/>
                <a:cs typeface="华文隶书"/>
              </a:rPr>
              <a:t>互助</a:t>
            </a:r>
            <a:r>
              <a:rPr lang="zh-CN" altLang="en-US" b="1" dirty="0">
                <a:solidFill>
                  <a:srgbClr val="FF3300"/>
                </a:solidFill>
                <a:latin typeface="楷体_GB2312" pitchFamily="49" charset="-122"/>
                <a:ea typeface="楷体_GB2312" pitchFamily="49" charset="-122"/>
              </a:rPr>
              <a:t>情</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5"/>
          <p:cNvSpPr>
            <a:spLocks noGrp="1"/>
          </p:cNvSpPr>
          <p:nvPr>
            <p:ph type="sldNum" sz="quarter" idx="12"/>
          </p:nvPr>
        </p:nvSpPr>
        <p:spPr/>
        <p:txBody>
          <a:bodyPr/>
          <a:lstStyle/>
          <a:p>
            <a:pPr>
              <a:defRPr/>
            </a:pPr>
            <a:fld id="{E806135E-035C-4FA1-B0D9-51DD630FC20D}" type="slidenum">
              <a:rPr lang="en-US" altLang="zh-CN"/>
              <a:pPr>
                <a:defRPr/>
              </a:pPr>
              <a:t>29</a:t>
            </a:fld>
            <a:endParaRPr lang="en-US" altLang="zh-CN"/>
          </a:p>
        </p:txBody>
      </p:sp>
      <p:sp>
        <p:nvSpPr>
          <p:cNvPr id="50179" name="Rectangle 3"/>
          <p:cNvSpPr>
            <a:spLocks noGrp="1" noChangeArrowheads="1"/>
          </p:cNvSpPr>
          <p:nvPr>
            <p:ph type="body" idx="1"/>
          </p:nvPr>
        </p:nvSpPr>
        <p:spPr>
          <a:xfrm>
            <a:off x="428596" y="1000108"/>
            <a:ext cx="4432180" cy="5143516"/>
          </a:xfrm>
        </p:spPr>
        <p:txBody>
          <a:bodyPr/>
          <a:lstStyle/>
          <a:p>
            <a:pPr eaLnBrk="1" hangingPunct="1">
              <a:buFontTx/>
              <a:buNone/>
            </a:pPr>
            <a:endParaRPr lang="en-US" altLang="zh-CN" sz="1800" dirty="0" smtClean="0">
              <a:latin typeface="宋体" charset="-122"/>
            </a:endParaRPr>
          </a:p>
          <a:p>
            <a:pPr eaLnBrk="1" hangingPunct="1">
              <a:buFontTx/>
              <a:buNone/>
            </a:pPr>
            <a:endParaRPr lang="en-US" altLang="zh-CN" sz="1800" dirty="0" smtClean="0">
              <a:latin typeface="楷体_GB2312" pitchFamily="49" charset="-122"/>
              <a:ea typeface="楷体_GB2312" pitchFamily="49" charset="-122"/>
            </a:endParaRPr>
          </a:p>
        </p:txBody>
      </p:sp>
      <p:pic>
        <p:nvPicPr>
          <p:cNvPr id="50182" name="Picture 7" descr="图片1"/>
          <p:cNvPicPr>
            <a:picLocks noChangeAspect="1" noChangeArrowheads="1"/>
          </p:cNvPicPr>
          <p:nvPr/>
        </p:nvPicPr>
        <p:blipFill>
          <a:blip r:embed="rId3" cstate="print"/>
          <a:srcRect/>
          <a:stretch>
            <a:fillRect/>
          </a:stretch>
        </p:blipFill>
        <p:spPr bwMode="auto">
          <a:xfrm>
            <a:off x="0" y="-1"/>
            <a:ext cx="9144000" cy="620689"/>
          </a:xfrm>
          <a:prstGeom prst="rect">
            <a:avLst/>
          </a:prstGeom>
          <a:noFill/>
          <a:ln w="9525">
            <a:noFill/>
            <a:miter lim="800000"/>
            <a:headEnd/>
            <a:tailEnd/>
          </a:ln>
        </p:spPr>
      </p:pic>
      <p:pic>
        <p:nvPicPr>
          <p:cNvPr id="50184" name="Picture 9" descr="269482shuidi2_506"/>
          <p:cNvPicPr>
            <a:picLocks noChangeAspect="1" noChangeArrowheads="1"/>
          </p:cNvPicPr>
          <p:nvPr/>
        </p:nvPicPr>
        <p:blipFill>
          <a:blip r:embed="rId4" cstate="print"/>
          <a:srcRect/>
          <a:stretch>
            <a:fillRect/>
          </a:stretch>
        </p:blipFill>
        <p:spPr bwMode="auto">
          <a:xfrm>
            <a:off x="0" y="6270625"/>
            <a:ext cx="9144000" cy="587375"/>
          </a:xfrm>
          <a:prstGeom prst="rect">
            <a:avLst/>
          </a:prstGeom>
          <a:noFill/>
          <a:ln w="9525">
            <a:noFill/>
            <a:miter lim="800000"/>
            <a:headEnd/>
            <a:tailEnd/>
          </a:ln>
        </p:spPr>
      </p:pic>
      <p:sp>
        <p:nvSpPr>
          <p:cNvPr id="50185" name="Rectangle 10"/>
          <p:cNvSpPr>
            <a:spLocks noChangeArrowheads="1"/>
          </p:cNvSpPr>
          <p:nvPr/>
        </p:nvSpPr>
        <p:spPr bwMode="auto">
          <a:xfrm>
            <a:off x="1211263" y="6121400"/>
            <a:ext cx="7032625" cy="358775"/>
          </a:xfrm>
          <a:prstGeom prst="rect">
            <a:avLst/>
          </a:prstGeom>
          <a:noFill/>
          <a:ln w="9525">
            <a:noFill/>
            <a:miter lim="800000"/>
            <a:headEnd/>
            <a:tailEnd/>
          </a:ln>
        </p:spPr>
        <p:txBody>
          <a:bodyPr wrap="none" anchor="ctr"/>
          <a:lstStyle/>
          <a:p>
            <a:pPr algn="ctr">
              <a:spcBef>
                <a:spcPct val="0"/>
              </a:spcBef>
            </a:pPr>
            <a:r>
              <a:rPr lang="zh-CN" altLang="en-US" b="1" dirty="0">
                <a:solidFill>
                  <a:srgbClr val="FF3300"/>
                </a:solidFill>
                <a:latin typeface="楷体_GB2312" pitchFamily="49" charset="-122"/>
                <a:ea typeface="楷体_GB2312" pitchFamily="49" charset="-122"/>
              </a:rPr>
              <a:t>平时注入一</a:t>
            </a:r>
            <a:r>
              <a:rPr lang="zh-CN" altLang="en-US" sz="2800" b="1" dirty="0">
                <a:solidFill>
                  <a:srgbClr val="FF3300"/>
                </a:solidFill>
                <a:latin typeface="华文隶书"/>
                <a:ea typeface="华文隶书"/>
                <a:cs typeface="华文隶书"/>
              </a:rPr>
              <a:t>滴</a:t>
            </a:r>
            <a:r>
              <a:rPr lang="zh-CN" altLang="en-US" b="1" dirty="0">
                <a:solidFill>
                  <a:srgbClr val="FF3300"/>
                </a:solidFill>
                <a:latin typeface="楷体_GB2312" pitchFamily="49" charset="-122"/>
                <a:ea typeface="楷体_GB2312" pitchFamily="49" charset="-122"/>
              </a:rPr>
              <a:t>水  难时拥有</a:t>
            </a:r>
            <a:r>
              <a:rPr lang="zh-CN" altLang="en-US" sz="2800" b="1" dirty="0">
                <a:solidFill>
                  <a:srgbClr val="FF3300"/>
                </a:solidFill>
                <a:latin typeface="华文隶书"/>
                <a:ea typeface="华文隶书"/>
                <a:cs typeface="华文隶书"/>
              </a:rPr>
              <a:t>互助</a:t>
            </a:r>
            <a:r>
              <a:rPr lang="zh-CN" altLang="en-US" b="1" dirty="0">
                <a:solidFill>
                  <a:srgbClr val="FF3300"/>
                </a:solidFill>
                <a:latin typeface="楷体_GB2312" pitchFamily="49" charset="-122"/>
                <a:ea typeface="楷体_GB2312" pitchFamily="49" charset="-122"/>
              </a:rPr>
              <a:t>情</a:t>
            </a:r>
          </a:p>
        </p:txBody>
      </p:sp>
      <p:sp>
        <p:nvSpPr>
          <p:cNvPr id="2" name="TextBox 1"/>
          <p:cNvSpPr txBox="1"/>
          <p:nvPr/>
        </p:nvSpPr>
        <p:spPr>
          <a:xfrm>
            <a:off x="5072066" y="1357298"/>
            <a:ext cx="3600400" cy="2862322"/>
          </a:xfrm>
          <a:prstGeom prst="rect">
            <a:avLst/>
          </a:prstGeom>
          <a:noFill/>
        </p:spPr>
        <p:txBody>
          <a:bodyPr wrap="square" rtlCol="0">
            <a:spAutoFit/>
          </a:bodyPr>
          <a:lstStyle/>
          <a:p>
            <a:pPr>
              <a:spcBef>
                <a:spcPct val="0"/>
              </a:spcBef>
              <a:buFont typeface="Arial" charset="0"/>
              <a:buChar char="•"/>
            </a:pPr>
            <a:r>
              <a:rPr lang="zh-CN" altLang="en-US" dirty="0">
                <a:solidFill>
                  <a:srgbClr val="000066"/>
                </a:solidFill>
              </a:rPr>
              <a:t> </a:t>
            </a:r>
            <a:r>
              <a:rPr lang="zh-CN" altLang="en-US" b="1" dirty="0">
                <a:solidFill>
                  <a:srgbClr val="000066"/>
                </a:solidFill>
              </a:rPr>
              <a:t>语言能力丧失</a:t>
            </a:r>
            <a:r>
              <a:rPr lang="zh-CN" altLang="en-US" dirty="0">
                <a:solidFill>
                  <a:srgbClr val="000066"/>
                </a:solidFill>
              </a:rPr>
              <a:t>还需提供：</a:t>
            </a:r>
            <a:endParaRPr lang="en-US" altLang="zh-CN" dirty="0">
              <a:solidFill>
                <a:srgbClr val="000066"/>
              </a:solidFill>
            </a:endParaRPr>
          </a:p>
          <a:p>
            <a:pPr>
              <a:spcBef>
                <a:spcPct val="0"/>
              </a:spcBef>
            </a:pPr>
            <a:r>
              <a:rPr lang="en-US" altLang="zh-CN" dirty="0">
                <a:solidFill>
                  <a:srgbClr val="000066"/>
                </a:solidFill>
              </a:rPr>
              <a:t>       </a:t>
            </a:r>
            <a:r>
              <a:rPr lang="zh-CN" altLang="en-US" dirty="0">
                <a:solidFill>
                  <a:srgbClr val="000066"/>
                </a:solidFill>
              </a:rPr>
              <a:t>核磁报告</a:t>
            </a:r>
            <a:endParaRPr lang="en-US" altLang="zh-CN" dirty="0">
              <a:solidFill>
                <a:srgbClr val="000066"/>
              </a:solidFill>
            </a:endParaRPr>
          </a:p>
          <a:p>
            <a:pPr>
              <a:spcBef>
                <a:spcPct val="0"/>
              </a:spcBef>
              <a:buFont typeface="Arial" charset="0"/>
              <a:buChar char="•"/>
            </a:pPr>
            <a:endParaRPr lang="en-US" altLang="zh-CN" dirty="0">
              <a:solidFill>
                <a:srgbClr val="000066"/>
              </a:solidFill>
            </a:endParaRPr>
          </a:p>
          <a:p>
            <a:pPr>
              <a:spcBef>
                <a:spcPct val="0"/>
              </a:spcBef>
              <a:buFont typeface="Arial" charset="0"/>
              <a:buChar char="•"/>
            </a:pPr>
            <a:r>
              <a:rPr lang="zh-CN" altLang="en-US" dirty="0">
                <a:solidFill>
                  <a:srgbClr val="000066"/>
                </a:solidFill>
              </a:rPr>
              <a:t>  </a:t>
            </a:r>
            <a:r>
              <a:rPr lang="zh-CN" altLang="en-US" b="1" dirty="0">
                <a:solidFill>
                  <a:srgbClr val="000066"/>
                </a:solidFill>
              </a:rPr>
              <a:t>重症帕金森病</a:t>
            </a:r>
            <a:r>
              <a:rPr lang="zh-CN" altLang="en-US" dirty="0">
                <a:solidFill>
                  <a:srgbClr val="000066"/>
                </a:solidFill>
              </a:rPr>
              <a:t>还需提供</a:t>
            </a:r>
            <a:endParaRPr lang="en-US" altLang="zh-CN" dirty="0">
              <a:solidFill>
                <a:srgbClr val="000066"/>
              </a:solidFill>
            </a:endParaRPr>
          </a:p>
          <a:p>
            <a:pPr>
              <a:spcBef>
                <a:spcPct val="0"/>
              </a:spcBef>
            </a:pPr>
            <a:r>
              <a:rPr lang="en-US" altLang="zh-CN" dirty="0">
                <a:solidFill>
                  <a:srgbClr val="000066"/>
                </a:solidFill>
              </a:rPr>
              <a:t>        </a:t>
            </a:r>
            <a:r>
              <a:rPr lang="zh-CN" altLang="en-US" dirty="0">
                <a:solidFill>
                  <a:srgbClr val="000066"/>
                </a:solidFill>
              </a:rPr>
              <a:t>核磁报告</a:t>
            </a:r>
            <a:endParaRPr lang="en-US" altLang="zh-CN" dirty="0">
              <a:solidFill>
                <a:srgbClr val="000066"/>
              </a:solidFill>
            </a:endParaRPr>
          </a:p>
          <a:p>
            <a:pPr>
              <a:spcBef>
                <a:spcPct val="0"/>
              </a:spcBef>
              <a:buFont typeface="Arial" charset="0"/>
              <a:buChar char="•"/>
            </a:pPr>
            <a:endParaRPr lang="en-US" altLang="zh-CN" dirty="0">
              <a:solidFill>
                <a:srgbClr val="000066"/>
              </a:solidFill>
            </a:endParaRPr>
          </a:p>
          <a:p>
            <a:pPr>
              <a:spcBef>
                <a:spcPct val="0"/>
              </a:spcBef>
              <a:buFont typeface="Arial" charset="0"/>
              <a:buChar char="•"/>
            </a:pPr>
            <a:r>
              <a:rPr lang="en-US" altLang="zh-CN" dirty="0">
                <a:solidFill>
                  <a:srgbClr val="000066"/>
                </a:solidFill>
              </a:rPr>
              <a:t>  </a:t>
            </a:r>
            <a:r>
              <a:rPr lang="zh-CN" altLang="en-US" b="1" dirty="0">
                <a:solidFill>
                  <a:srgbClr val="000066"/>
                </a:solidFill>
              </a:rPr>
              <a:t>严重阿尔茨海默病</a:t>
            </a:r>
            <a:r>
              <a:rPr lang="zh-CN" altLang="en-US" dirty="0">
                <a:solidFill>
                  <a:srgbClr val="000066"/>
                </a:solidFill>
              </a:rPr>
              <a:t>还需提供：</a:t>
            </a:r>
          </a:p>
          <a:p>
            <a:pPr>
              <a:spcBef>
                <a:spcPct val="0"/>
              </a:spcBef>
            </a:pPr>
            <a:r>
              <a:rPr lang="zh-CN" altLang="en-US" dirty="0">
                <a:solidFill>
                  <a:srgbClr val="000066"/>
                </a:solidFill>
              </a:rPr>
              <a:t>       韦氏智力测试</a:t>
            </a:r>
            <a:endParaRPr lang="en-US" altLang="zh-CN" dirty="0">
              <a:solidFill>
                <a:srgbClr val="000066"/>
              </a:solidFill>
            </a:endParaRPr>
          </a:p>
          <a:p>
            <a:pPr>
              <a:spcBef>
                <a:spcPct val="0"/>
              </a:spcBef>
            </a:pPr>
            <a:r>
              <a:rPr lang="en-US" altLang="zh-CN" dirty="0">
                <a:solidFill>
                  <a:srgbClr val="000066"/>
                </a:solidFill>
              </a:rPr>
              <a:t>       </a:t>
            </a:r>
            <a:r>
              <a:rPr lang="zh-CN" altLang="en-US" dirty="0">
                <a:solidFill>
                  <a:srgbClr val="000066"/>
                </a:solidFill>
              </a:rPr>
              <a:t>韦氏记忆测试</a:t>
            </a:r>
            <a:endParaRPr lang="en-US" altLang="zh-CN" dirty="0">
              <a:solidFill>
                <a:srgbClr val="000066"/>
              </a:solidFill>
            </a:endParaRPr>
          </a:p>
          <a:p>
            <a:pPr>
              <a:spcBef>
                <a:spcPct val="0"/>
              </a:spcBef>
            </a:pPr>
            <a:r>
              <a:rPr lang="en-US" altLang="zh-CN" dirty="0">
                <a:solidFill>
                  <a:srgbClr val="000066"/>
                </a:solidFill>
              </a:rPr>
              <a:t>       </a:t>
            </a:r>
            <a:r>
              <a:rPr lang="zh-CN" altLang="en-US" dirty="0">
                <a:solidFill>
                  <a:srgbClr val="000066"/>
                </a:solidFill>
              </a:rPr>
              <a:t> 脑电图</a:t>
            </a:r>
            <a:endParaRPr lang="zh-CN" altLang="en-US" dirty="0"/>
          </a:p>
        </p:txBody>
      </p:sp>
      <p:sp>
        <p:nvSpPr>
          <p:cNvPr id="3" name="TextBox 2"/>
          <p:cNvSpPr txBox="1"/>
          <p:nvPr/>
        </p:nvSpPr>
        <p:spPr>
          <a:xfrm>
            <a:off x="714348" y="1357298"/>
            <a:ext cx="3744416" cy="3416320"/>
          </a:xfrm>
          <a:prstGeom prst="rect">
            <a:avLst/>
          </a:prstGeom>
          <a:noFill/>
        </p:spPr>
        <p:txBody>
          <a:bodyPr wrap="square" rtlCol="0">
            <a:spAutoFit/>
          </a:bodyPr>
          <a:lstStyle/>
          <a:p>
            <a:pPr>
              <a:spcBef>
                <a:spcPct val="0"/>
              </a:spcBef>
              <a:buFont typeface="Arial" charset="0"/>
              <a:buChar char="•"/>
            </a:pPr>
            <a:r>
              <a:rPr lang="zh-CN" altLang="en-US" dirty="0">
                <a:solidFill>
                  <a:srgbClr val="000066"/>
                </a:solidFill>
              </a:rPr>
              <a:t> </a:t>
            </a:r>
            <a:r>
              <a:rPr lang="zh-CN" altLang="en-US" b="1" dirty="0">
                <a:solidFill>
                  <a:srgbClr val="000066"/>
                </a:solidFill>
              </a:rPr>
              <a:t>截瘫</a:t>
            </a:r>
            <a:r>
              <a:rPr lang="zh-CN" altLang="en-US" dirty="0">
                <a:solidFill>
                  <a:srgbClr val="000066"/>
                </a:solidFill>
              </a:rPr>
              <a:t>还需提供：</a:t>
            </a:r>
            <a:endParaRPr lang="en-US" altLang="zh-CN" dirty="0">
              <a:solidFill>
                <a:srgbClr val="000066"/>
              </a:solidFill>
            </a:endParaRPr>
          </a:p>
          <a:p>
            <a:pPr>
              <a:spcBef>
                <a:spcPct val="0"/>
              </a:spcBef>
            </a:pPr>
            <a:r>
              <a:rPr lang="en-US" altLang="zh-CN" dirty="0">
                <a:solidFill>
                  <a:srgbClr val="000066"/>
                </a:solidFill>
              </a:rPr>
              <a:t>       </a:t>
            </a:r>
            <a:r>
              <a:rPr lang="zh-CN" altLang="en-US" dirty="0">
                <a:solidFill>
                  <a:srgbClr val="000066"/>
                </a:solidFill>
              </a:rPr>
              <a:t>核磁报告</a:t>
            </a:r>
            <a:endParaRPr lang="en-US" altLang="zh-CN" dirty="0">
              <a:solidFill>
                <a:srgbClr val="000066"/>
              </a:solidFill>
            </a:endParaRPr>
          </a:p>
          <a:p>
            <a:pPr>
              <a:spcBef>
                <a:spcPct val="0"/>
              </a:spcBef>
              <a:buFont typeface="Arial" charset="0"/>
              <a:buChar char="•"/>
            </a:pPr>
            <a:endParaRPr lang="en-US" altLang="zh-CN" dirty="0">
              <a:solidFill>
                <a:srgbClr val="000066"/>
              </a:solidFill>
            </a:endParaRPr>
          </a:p>
          <a:p>
            <a:pPr>
              <a:spcBef>
                <a:spcPct val="0"/>
              </a:spcBef>
              <a:buFont typeface="Arial" charset="0"/>
              <a:buChar char="•"/>
            </a:pPr>
            <a:r>
              <a:rPr lang="en-US" altLang="zh-CN" dirty="0">
                <a:solidFill>
                  <a:srgbClr val="000066"/>
                </a:solidFill>
              </a:rPr>
              <a:t>  </a:t>
            </a:r>
            <a:r>
              <a:rPr lang="zh-CN" altLang="en-US" b="1" dirty="0">
                <a:solidFill>
                  <a:srgbClr val="000066"/>
                </a:solidFill>
              </a:rPr>
              <a:t>严重运动神经元病</a:t>
            </a:r>
            <a:r>
              <a:rPr lang="zh-CN" altLang="en-US" dirty="0">
                <a:solidFill>
                  <a:srgbClr val="000066"/>
                </a:solidFill>
              </a:rPr>
              <a:t>还需提供：</a:t>
            </a:r>
            <a:endParaRPr lang="en-US" altLang="zh-CN" dirty="0">
              <a:solidFill>
                <a:srgbClr val="000066"/>
              </a:solidFill>
            </a:endParaRPr>
          </a:p>
          <a:p>
            <a:pPr>
              <a:spcBef>
                <a:spcPct val="0"/>
              </a:spcBef>
            </a:pPr>
            <a:r>
              <a:rPr lang="en-US" altLang="zh-CN" dirty="0">
                <a:solidFill>
                  <a:srgbClr val="000066"/>
                </a:solidFill>
              </a:rPr>
              <a:t>       </a:t>
            </a:r>
            <a:r>
              <a:rPr lang="zh-CN" altLang="en-US" dirty="0">
                <a:solidFill>
                  <a:srgbClr val="000066"/>
                </a:solidFill>
              </a:rPr>
              <a:t>近期肌电图以及肌活检报告</a:t>
            </a:r>
            <a:endParaRPr lang="en-US" altLang="zh-CN" dirty="0">
              <a:solidFill>
                <a:srgbClr val="000066"/>
              </a:solidFill>
            </a:endParaRPr>
          </a:p>
          <a:p>
            <a:pPr>
              <a:spcBef>
                <a:spcPct val="0"/>
              </a:spcBef>
              <a:buFont typeface="Arial" charset="0"/>
              <a:buChar char="•"/>
            </a:pPr>
            <a:endParaRPr lang="en-US" altLang="zh-CN" dirty="0">
              <a:solidFill>
                <a:srgbClr val="000066"/>
              </a:solidFill>
            </a:endParaRPr>
          </a:p>
          <a:p>
            <a:pPr>
              <a:spcBef>
                <a:spcPct val="0"/>
              </a:spcBef>
              <a:buFont typeface="Arial" charset="0"/>
              <a:buChar char="•"/>
            </a:pPr>
            <a:r>
              <a:rPr lang="zh-CN" altLang="en-US" b="1" dirty="0">
                <a:solidFill>
                  <a:srgbClr val="000066"/>
                </a:solidFill>
              </a:rPr>
              <a:t>  双目失明</a:t>
            </a:r>
            <a:r>
              <a:rPr lang="zh-CN" altLang="en-US" dirty="0">
                <a:solidFill>
                  <a:srgbClr val="000066"/>
                </a:solidFill>
              </a:rPr>
              <a:t>还需提供：</a:t>
            </a:r>
            <a:endParaRPr lang="en-US" altLang="zh-CN" dirty="0">
              <a:solidFill>
                <a:srgbClr val="000066"/>
              </a:solidFill>
            </a:endParaRPr>
          </a:p>
          <a:p>
            <a:pPr>
              <a:spcBef>
                <a:spcPct val="0"/>
              </a:spcBef>
            </a:pPr>
            <a:r>
              <a:rPr lang="en-US" altLang="zh-CN" dirty="0">
                <a:solidFill>
                  <a:srgbClr val="000066"/>
                </a:solidFill>
              </a:rPr>
              <a:t>       </a:t>
            </a:r>
            <a:r>
              <a:rPr lang="zh-CN" altLang="en-US" dirty="0">
                <a:solidFill>
                  <a:srgbClr val="000066"/>
                </a:solidFill>
              </a:rPr>
              <a:t>近</a:t>
            </a:r>
            <a:r>
              <a:rPr lang="en-US" altLang="zh-CN" dirty="0">
                <a:solidFill>
                  <a:srgbClr val="000066"/>
                </a:solidFill>
              </a:rPr>
              <a:t>3</a:t>
            </a:r>
            <a:r>
              <a:rPr lang="zh-CN" altLang="en-US" dirty="0">
                <a:solidFill>
                  <a:srgbClr val="000066"/>
                </a:solidFill>
              </a:rPr>
              <a:t>个月住院、门诊病历</a:t>
            </a:r>
            <a:endParaRPr lang="en-US" altLang="zh-CN" dirty="0">
              <a:solidFill>
                <a:srgbClr val="000066"/>
              </a:solidFill>
            </a:endParaRPr>
          </a:p>
          <a:p>
            <a:pPr>
              <a:spcBef>
                <a:spcPct val="0"/>
              </a:spcBef>
            </a:pPr>
            <a:r>
              <a:rPr lang="en-US" altLang="zh-CN" dirty="0">
                <a:solidFill>
                  <a:srgbClr val="000066"/>
                </a:solidFill>
              </a:rPr>
              <a:t>       VEP</a:t>
            </a:r>
            <a:r>
              <a:rPr lang="zh-CN" altLang="en-US" dirty="0">
                <a:solidFill>
                  <a:srgbClr val="000066"/>
                </a:solidFill>
              </a:rPr>
              <a:t>（视觉电生理）检查</a:t>
            </a:r>
            <a:r>
              <a:rPr lang="zh-CN" altLang="en-US" dirty="0" smtClean="0">
                <a:solidFill>
                  <a:srgbClr val="000066"/>
                </a:solidFill>
              </a:rPr>
              <a:t>报告          （</a:t>
            </a:r>
            <a:r>
              <a:rPr lang="zh-CN" altLang="en-US" dirty="0">
                <a:solidFill>
                  <a:srgbClr val="000066"/>
                </a:solidFill>
              </a:rPr>
              <a:t>眼底照片</a:t>
            </a:r>
            <a:r>
              <a:rPr lang="zh-CN" altLang="en-US" dirty="0" smtClean="0">
                <a:solidFill>
                  <a:srgbClr val="000066"/>
                </a:solidFill>
              </a:rPr>
              <a:t>）</a:t>
            </a:r>
            <a:endParaRPr lang="en-US" altLang="zh-CN" dirty="0">
              <a:solidFill>
                <a:srgbClr val="000066"/>
              </a:solidFill>
            </a:endParaRPr>
          </a:p>
          <a:p>
            <a:pPr>
              <a:spcBef>
                <a:spcPct val="0"/>
              </a:spcBef>
            </a:pPr>
            <a:r>
              <a:rPr lang="en-US" altLang="zh-CN" dirty="0">
                <a:solidFill>
                  <a:srgbClr val="000066"/>
                </a:solidFill>
              </a:rPr>
              <a:t>       </a:t>
            </a:r>
            <a:r>
              <a:rPr lang="zh-CN" altLang="en-US" dirty="0">
                <a:solidFill>
                  <a:srgbClr val="000066"/>
                </a:solidFill>
              </a:rPr>
              <a:t>验光检查报告</a:t>
            </a:r>
            <a:endParaRPr lang="en-US" altLang="zh-CN" dirty="0">
              <a:solidFill>
                <a:srgbClr val="000066"/>
              </a:solidFill>
            </a:endParaRPr>
          </a:p>
          <a:p>
            <a:pPr>
              <a:spcBef>
                <a:spcPct val="0"/>
              </a:spcBef>
            </a:pPr>
            <a:r>
              <a:rPr lang="en-US" altLang="zh-CN" dirty="0">
                <a:solidFill>
                  <a:srgbClr val="000066"/>
                </a:solidFill>
              </a:rPr>
              <a:t>       </a:t>
            </a:r>
            <a:r>
              <a:rPr lang="zh-CN" altLang="en-US" dirty="0">
                <a:solidFill>
                  <a:srgbClr val="000066"/>
                </a:solidFill>
              </a:rPr>
              <a:t>视野半径小于</a:t>
            </a:r>
            <a:r>
              <a:rPr lang="en-US" altLang="zh-CN" dirty="0">
                <a:solidFill>
                  <a:srgbClr val="000066"/>
                </a:solidFill>
              </a:rPr>
              <a:t>5</a:t>
            </a:r>
            <a:r>
              <a:rPr lang="zh-CN" altLang="en-US" dirty="0">
                <a:solidFill>
                  <a:srgbClr val="000066"/>
                </a:solidFill>
              </a:rPr>
              <a:t>度检查</a:t>
            </a:r>
            <a:r>
              <a:rPr lang="zh-CN" altLang="en-US" dirty="0" smtClean="0">
                <a:solidFill>
                  <a:srgbClr val="000066"/>
                </a:solidFill>
              </a:rPr>
              <a:t>报告</a:t>
            </a:r>
            <a:endParaRPr lang="zh-CN" altLang="en-US" dirty="0"/>
          </a:p>
        </p:txBody>
      </p:sp>
    </p:spTree>
    <p:extLst>
      <p:ext uri="{BB962C8B-B14F-4D97-AF65-F5344CB8AC3E}">
        <p14:creationId xmlns:p14="http://schemas.microsoft.com/office/powerpoint/2010/main" val="4391858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71E064E5-4B05-4ACE-8DC2-D084B4FFADD9}" type="slidenum">
              <a:rPr lang="en-US" altLang="zh-CN"/>
              <a:pPr>
                <a:defRPr/>
              </a:pPr>
              <a:t>3</a:t>
            </a:fld>
            <a:endParaRPr lang="en-US" altLang="zh-CN"/>
          </a:p>
        </p:txBody>
      </p:sp>
      <p:pic>
        <p:nvPicPr>
          <p:cNvPr id="17410" name="Picture 2" descr="269482shuidi2_506"/>
          <p:cNvPicPr>
            <a:picLocks noChangeAspect="1" noChangeArrowheads="1"/>
          </p:cNvPicPr>
          <p:nvPr/>
        </p:nvPicPr>
        <p:blipFill>
          <a:blip r:embed="rId2" cstate="print"/>
          <a:srcRect/>
          <a:stretch>
            <a:fillRect/>
          </a:stretch>
        </p:blipFill>
        <p:spPr bwMode="auto">
          <a:xfrm>
            <a:off x="0" y="6270625"/>
            <a:ext cx="9144000" cy="587375"/>
          </a:xfrm>
          <a:prstGeom prst="rect">
            <a:avLst/>
          </a:prstGeom>
          <a:noFill/>
          <a:ln w="9525">
            <a:noFill/>
            <a:miter lim="800000"/>
            <a:headEnd/>
            <a:tailEnd/>
          </a:ln>
        </p:spPr>
      </p:pic>
      <p:pic>
        <p:nvPicPr>
          <p:cNvPr id="17411" name="Picture 4" descr="图片1"/>
          <p:cNvPicPr>
            <a:picLocks noChangeAspect="1" noChangeArrowheads="1"/>
          </p:cNvPicPr>
          <p:nvPr/>
        </p:nvPicPr>
        <p:blipFill>
          <a:blip r:embed="rId3" cstate="print"/>
          <a:srcRect/>
          <a:stretch>
            <a:fillRect/>
          </a:stretch>
        </p:blipFill>
        <p:spPr bwMode="auto">
          <a:xfrm>
            <a:off x="0" y="-1"/>
            <a:ext cx="9144000" cy="620689"/>
          </a:xfrm>
          <a:prstGeom prst="rect">
            <a:avLst/>
          </a:prstGeom>
          <a:noFill/>
          <a:ln w="9525">
            <a:noFill/>
            <a:miter lim="800000"/>
            <a:headEnd/>
            <a:tailEnd/>
          </a:ln>
        </p:spPr>
      </p:pic>
      <p:sp>
        <p:nvSpPr>
          <p:cNvPr id="17412" name="Rectangle 13"/>
          <p:cNvSpPr>
            <a:spLocks noChangeArrowheads="1"/>
          </p:cNvSpPr>
          <p:nvPr/>
        </p:nvSpPr>
        <p:spPr bwMode="auto">
          <a:xfrm>
            <a:off x="635000" y="1714500"/>
            <a:ext cx="7866063" cy="3693319"/>
          </a:xfrm>
          <a:prstGeom prst="rect">
            <a:avLst/>
          </a:prstGeom>
          <a:noFill/>
          <a:ln w="9525">
            <a:noFill/>
            <a:miter lim="800000"/>
            <a:headEnd/>
            <a:tailEnd/>
          </a:ln>
        </p:spPr>
        <p:txBody>
          <a:bodyPr>
            <a:spAutoFit/>
          </a:bodyPr>
          <a:lstStyle/>
          <a:p>
            <a:pPr>
              <a:spcBef>
                <a:spcPct val="0"/>
              </a:spcBef>
            </a:pPr>
            <a:r>
              <a:rPr lang="zh-CN" altLang="en-US" dirty="0" smtClean="0">
                <a:solidFill>
                  <a:schemeClr val="tx1"/>
                </a:solidFill>
              </a:rPr>
              <a:t>中国职工保险互助会是中华全国总工会专为职工群众开办的群众性互助保障组织。</a:t>
            </a:r>
            <a:endParaRPr lang="en-US" altLang="zh-CN" dirty="0" smtClean="0">
              <a:solidFill>
                <a:schemeClr val="tx1"/>
              </a:solidFill>
            </a:endParaRPr>
          </a:p>
          <a:p>
            <a:pPr>
              <a:spcBef>
                <a:spcPct val="0"/>
              </a:spcBef>
            </a:pPr>
            <a:r>
              <a:rPr lang="zh-CN" altLang="en-US" dirty="0" smtClean="0">
                <a:solidFill>
                  <a:schemeClr val="tx1"/>
                </a:solidFill>
              </a:rPr>
              <a:t/>
            </a:r>
            <a:br>
              <a:rPr lang="zh-CN" altLang="en-US" dirty="0" smtClean="0">
                <a:solidFill>
                  <a:schemeClr val="tx1"/>
                </a:solidFill>
              </a:rPr>
            </a:br>
            <a:r>
              <a:rPr lang="zh-CN" altLang="en-US" dirty="0" smtClean="0">
                <a:solidFill>
                  <a:schemeClr val="tx1"/>
                </a:solidFill>
              </a:rPr>
              <a:t>    </a:t>
            </a:r>
            <a:r>
              <a:rPr lang="en-US" altLang="zh-CN" dirty="0" smtClean="0">
                <a:solidFill>
                  <a:schemeClr val="tx1"/>
                </a:solidFill>
              </a:rPr>
              <a:t>1993</a:t>
            </a:r>
            <a:r>
              <a:rPr lang="zh-CN" altLang="en-US" dirty="0" smtClean="0">
                <a:solidFill>
                  <a:schemeClr val="tx1"/>
                </a:solidFill>
              </a:rPr>
              <a:t>年中华全国总工会决定并经劳动部批准，民政部审批注册，建立了全国性的互助合作保险组织</a:t>
            </a:r>
            <a:r>
              <a:rPr lang="en-US" altLang="zh-CN" dirty="0" smtClean="0">
                <a:solidFill>
                  <a:schemeClr val="tx1"/>
                </a:solidFill>
              </a:rPr>
              <a:t>——</a:t>
            </a:r>
            <a:r>
              <a:rPr lang="zh-CN" altLang="en-US" dirty="0" smtClean="0">
                <a:solidFill>
                  <a:schemeClr val="tx1"/>
                </a:solidFill>
              </a:rPr>
              <a:t>中国职工保险互助会（以下简称总会）。其宗旨是适应社会主义市场经济发展需要，促进社会保障制度改革，更好地维护职工群众的基本经济利益。其主要任务是在职工自筹资金、自愿参加的基础上，在全国范围内开展与职工生、老、病、死、残、意外灾害、伤害等互助合作保险业务，为职工提供不以盈利为目的、社会公益性的保障服务。</a:t>
            </a:r>
            <a:endParaRPr lang="en-US" altLang="zh-CN" dirty="0" smtClean="0">
              <a:solidFill>
                <a:schemeClr val="tx1"/>
              </a:solidFill>
            </a:endParaRPr>
          </a:p>
          <a:p>
            <a:pPr>
              <a:spcBef>
                <a:spcPct val="0"/>
              </a:spcBef>
            </a:pPr>
            <a:r>
              <a:rPr lang="zh-CN" altLang="en-US" dirty="0" smtClean="0">
                <a:solidFill>
                  <a:schemeClr val="tx1"/>
                </a:solidFill>
              </a:rPr>
              <a:t/>
            </a:r>
            <a:br>
              <a:rPr lang="zh-CN" altLang="en-US" dirty="0" smtClean="0">
                <a:solidFill>
                  <a:schemeClr val="tx1"/>
                </a:solidFill>
              </a:rPr>
            </a:br>
            <a:r>
              <a:rPr lang="zh-CN" altLang="en-US" dirty="0" smtClean="0">
                <a:solidFill>
                  <a:schemeClr val="tx1"/>
                </a:solidFill>
              </a:rPr>
              <a:t>    </a:t>
            </a:r>
            <a:r>
              <a:rPr lang="en-US" altLang="zh-CN" dirty="0" smtClean="0">
                <a:solidFill>
                  <a:schemeClr val="tx1"/>
                </a:solidFill>
              </a:rPr>
              <a:t>1996</a:t>
            </a:r>
            <a:r>
              <a:rPr lang="zh-CN" altLang="en-US" dirty="0" smtClean="0">
                <a:solidFill>
                  <a:schemeClr val="tx1"/>
                </a:solidFill>
              </a:rPr>
              <a:t>年北京市总工会决定并经总会批准，成立中国职工保险互助会北京办事处。北京办事处是总会在北京地区唯一的派出机构，按照总会推出的各项保障计划开展工作。</a:t>
            </a:r>
            <a:endParaRPr lang="zh-CN" altLang="en-US" dirty="0">
              <a:solidFill>
                <a:srgbClr val="000066"/>
              </a:solidFill>
            </a:endParaRPr>
          </a:p>
        </p:txBody>
      </p:sp>
      <p:sp>
        <p:nvSpPr>
          <p:cNvPr id="17414" name="Rectangle 17"/>
          <p:cNvSpPr>
            <a:spLocks noChangeArrowheads="1"/>
          </p:cNvSpPr>
          <p:nvPr/>
        </p:nvSpPr>
        <p:spPr bwMode="auto">
          <a:xfrm>
            <a:off x="500063" y="6121400"/>
            <a:ext cx="8104187" cy="358775"/>
          </a:xfrm>
          <a:prstGeom prst="rect">
            <a:avLst/>
          </a:prstGeom>
          <a:noFill/>
          <a:ln w="9525">
            <a:noFill/>
            <a:miter lim="800000"/>
            <a:headEnd/>
            <a:tailEnd/>
          </a:ln>
        </p:spPr>
        <p:txBody>
          <a:bodyPr wrap="none" anchor="ctr"/>
          <a:lstStyle/>
          <a:p>
            <a:pPr algn="ctr">
              <a:spcBef>
                <a:spcPct val="0"/>
              </a:spcBef>
            </a:pPr>
            <a:r>
              <a:rPr lang="zh-CN" altLang="en-US" b="1" dirty="0">
                <a:solidFill>
                  <a:srgbClr val="FF3300"/>
                </a:solidFill>
                <a:latin typeface="楷体_GB2312" pitchFamily="49" charset="-122"/>
                <a:ea typeface="楷体_GB2312" pitchFamily="49" charset="-122"/>
              </a:rPr>
              <a:t>平时注入一</a:t>
            </a:r>
            <a:r>
              <a:rPr lang="zh-CN" altLang="en-US" sz="2800" b="1" dirty="0">
                <a:solidFill>
                  <a:srgbClr val="FF3300"/>
                </a:solidFill>
                <a:latin typeface="华文隶书"/>
                <a:ea typeface="华文隶书"/>
                <a:cs typeface="华文隶书"/>
              </a:rPr>
              <a:t>滴</a:t>
            </a:r>
            <a:r>
              <a:rPr lang="zh-CN" altLang="en-US" b="1" dirty="0">
                <a:solidFill>
                  <a:srgbClr val="FF3300"/>
                </a:solidFill>
                <a:latin typeface="楷体_GB2312" pitchFamily="49" charset="-122"/>
                <a:ea typeface="楷体_GB2312" pitchFamily="49" charset="-122"/>
              </a:rPr>
              <a:t>水  难时拥有</a:t>
            </a:r>
            <a:r>
              <a:rPr lang="zh-CN" altLang="en-US" sz="2800" b="1" dirty="0">
                <a:solidFill>
                  <a:srgbClr val="FF3300"/>
                </a:solidFill>
                <a:latin typeface="华文隶书"/>
                <a:ea typeface="华文隶书"/>
                <a:cs typeface="华文隶书"/>
              </a:rPr>
              <a:t>互助</a:t>
            </a:r>
            <a:r>
              <a:rPr lang="zh-CN" altLang="en-US" b="1" dirty="0">
                <a:solidFill>
                  <a:srgbClr val="FF3300"/>
                </a:solidFill>
                <a:latin typeface="楷体_GB2312" pitchFamily="49" charset="-122"/>
                <a:ea typeface="楷体_GB2312" pitchFamily="49" charset="-122"/>
              </a:rPr>
              <a:t>情</a:t>
            </a:r>
          </a:p>
        </p:txBody>
      </p:sp>
      <p:sp>
        <p:nvSpPr>
          <p:cNvPr id="9" name="Rectangle 9"/>
          <p:cNvSpPr>
            <a:spLocks noChangeArrowheads="1"/>
          </p:cNvSpPr>
          <p:nvPr/>
        </p:nvSpPr>
        <p:spPr bwMode="auto">
          <a:xfrm>
            <a:off x="-381000" y="588963"/>
            <a:ext cx="9144000" cy="519112"/>
          </a:xfrm>
          <a:prstGeom prst="rect">
            <a:avLst/>
          </a:prstGeom>
          <a:noFill/>
          <a:ln w="9525">
            <a:noFill/>
            <a:miter lim="800000"/>
            <a:headEnd/>
            <a:tailEnd/>
          </a:ln>
        </p:spPr>
        <p:txBody>
          <a:bodyPr>
            <a:spAutoFit/>
          </a:bodyPr>
          <a:lstStyle/>
          <a:p>
            <a:pPr algn="ctr">
              <a:spcBef>
                <a:spcPct val="0"/>
              </a:spcBef>
            </a:pPr>
            <a:r>
              <a:rPr lang="zh-CN" altLang="en-US" sz="2800" b="1" dirty="0">
                <a:solidFill>
                  <a:srgbClr val="000066"/>
                </a:solidFill>
                <a:latin typeface="Calibri" pitchFamily="34" charset="0"/>
                <a:ea typeface="宋体" charset="-122"/>
              </a:rPr>
              <a:t>   </a:t>
            </a:r>
            <a:r>
              <a:rPr lang="zh-CN" altLang="en-US" sz="2400" b="1" dirty="0">
                <a:solidFill>
                  <a:srgbClr val="000066"/>
                </a:solidFill>
                <a:latin typeface="Calibri" pitchFamily="34" charset="0"/>
              </a:rPr>
              <a:t>一、职工互助</a:t>
            </a:r>
            <a:r>
              <a:rPr lang="zh-CN" altLang="en-US" sz="2400" b="1" dirty="0" smtClean="0">
                <a:solidFill>
                  <a:srgbClr val="000066"/>
                </a:solidFill>
                <a:latin typeface="Calibri" pitchFamily="34" charset="0"/>
              </a:rPr>
              <a:t>保障简介</a:t>
            </a:r>
            <a:endParaRPr lang="zh-CN" altLang="en-US" sz="2400" b="1" dirty="0">
              <a:solidFill>
                <a:srgbClr val="000066"/>
              </a:solidFill>
              <a:latin typeface="Calibri" pitchFamily="34" charset="0"/>
            </a:endParaRPr>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图片1"/>
          <p:cNvPicPr>
            <a:picLocks noChangeAspect="1" noChangeArrowheads="1"/>
          </p:cNvPicPr>
          <p:nvPr/>
        </p:nvPicPr>
        <p:blipFill>
          <a:blip r:embed="rId3" cstate="print"/>
          <a:srcRect/>
          <a:stretch>
            <a:fillRect/>
          </a:stretch>
        </p:blipFill>
        <p:spPr bwMode="auto">
          <a:xfrm>
            <a:off x="0" y="0"/>
            <a:ext cx="9144000" cy="465138"/>
          </a:xfrm>
          <a:prstGeom prst="rect">
            <a:avLst/>
          </a:prstGeom>
          <a:noFill/>
          <a:ln w="9525">
            <a:noFill/>
            <a:miter lim="800000"/>
            <a:headEnd/>
            <a:tailEnd/>
          </a:ln>
        </p:spPr>
      </p:pic>
      <p:pic>
        <p:nvPicPr>
          <p:cNvPr id="6" name="图片 5" descr="医保卡1.jpg"/>
          <p:cNvPicPr>
            <a:picLocks noChangeAspect="1"/>
          </p:cNvPicPr>
          <p:nvPr/>
        </p:nvPicPr>
        <p:blipFill>
          <a:blip r:embed="rId4" cstate="print"/>
          <a:stretch>
            <a:fillRect/>
          </a:stretch>
        </p:blipFill>
        <p:spPr>
          <a:xfrm>
            <a:off x="4714876" y="1285860"/>
            <a:ext cx="3690963" cy="2214578"/>
          </a:xfrm>
          <a:prstGeom prst="rect">
            <a:avLst/>
          </a:prstGeom>
        </p:spPr>
      </p:pic>
      <p:pic>
        <p:nvPicPr>
          <p:cNvPr id="9" name="图片 8" descr="清单1 (1).JPG"/>
          <p:cNvPicPr>
            <a:picLocks noChangeAspect="1"/>
          </p:cNvPicPr>
          <p:nvPr/>
        </p:nvPicPr>
        <p:blipFill>
          <a:blip r:embed="rId5" cstate="print"/>
          <a:stretch>
            <a:fillRect/>
          </a:stretch>
        </p:blipFill>
        <p:spPr>
          <a:xfrm>
            <a:off x="833411" y="3571876"/>
            <a:ext cx="3571900" cy="2428892"/>
          </a:xfrm>
          <a:prstGeom prst="rect">
            <a:avLst/>
          </a:prstGeom>
        </p:spPr>
      </p:pic>
      <p:pic>
        <p:nvPicPr>
          <p:cNvPr id="11" name="图片 10" descr="京卡.jpg"/>
          <p:cNvPicPr>
            <a:picLocks noChangeAspect="1"/>
          </p:cNvPicPr>
          <p:nvPr/>
        </p:nvPicPr>
        <p:blipFill>
          <a:blip r:embed="rId6" cstate="print"/>
          <a:stretch>
            <a:fillRect/>
          </a:stretch>
        </p:blipFill>
        <p:spPr>
          <a:xfrm>
            <a:off x="4683291" y="3571876"/>
            <a:ext cx="3775480" cy="2428892"/>
          </a:xfrm>
          <a:prstGeom prst="rect">
            <a:avLst/>
          </a:prstGeom>
        </p:spPr>
      </p:pic>
      <p:sp>
        <p:nvSpPr>
          <p:cNvPr id="13" name="TextBox 12"/>
          <p:cNvSpPr txBox="1"/>
          <p:nvPr/>
        </p:nvSpPr>
        <p:spPr>
          <a:xfrm>
            <a:off x="785786" y="642918"/>
            <a:ext cx="6643734" cy="369332"/>
          </a:xfrm>
          <a:prstGeom prst="rect">
            <a:avLst/>
          </a:prstGeom>
          <a:noFill/>
        </p:spPr>
        <p:txBody>
          <a:bodyPr wrap="square" rtlCol="0">
            <a:spAutoFit/>
          </a:bodyPr>
          <a:lstStyle/>
          <a:p>
            <a:r>
              <a:rPr lang="en-US" altLang="zh-CN" b="1" dirty="0" smtClean="0">
                <a:solidFill>
                  <a:srgbClr val="000066"/>
                </a:solidFill>
              </a:rPr>
              <a:t>4.</a:t>
            </a:r>
            <a:r>
              <a:rPr lang="zh-CN" altLang="en-US" b="1" dirty="0">
                <a:solidFill>
                  <a:srgbClr val="000066"/>
                </a:solidFill>
              </a:rPr>
              <a:t>申请住院医疗互助金所需资料复印件</a:t>
            </a:r>
          </a:p>
        </p:txBody>
      </p:sp>
      <p:pic>
        <p:nvPicPr>
          <p:cNvPr id="7" name="Picture 9" descr="269482shuidi2_506"/>
          <p:cNvPicPr>
            <a:picLocks noChangeAspect="1" noChangeArrowheads="1"/>
          </p:cNvPicPr>
          <p:nvPr/>
        </p:nvPicPr>
        <p:blipFill>
          <a:blip r:embed="rId7" cstate="print"/>
          <a:srcRect/>
          <a:stretch>
            <a:fillRect/>
          </a:stretch>
        </p:blipFill>
        <p:spPr bwMode="auto">
          <a:xfrm>
            <a:off x="0" y="6270625"/>
            <a:ext cx="9144000" cy="587375"/>
          </a:xfrm>
          <a:prstGeom prst="rect">
            <a:avLst/>
          </a:prstGeom>
          <a:noFill/>
          <a:ln w="9525">
            <a:noFill/>
            <a:miter lim="800000"/>
            <a:headEnd/>
            <a:tailEnd/>
          </a:ln>
        </p:spPr>
      </p:pic>
      <p:sp>
        <p:nvSpPr>
          <p:cNvPr id="8" name="矩形 7"/>
          <p:cNvSpPr/>
          <p:nvPr/>
        </p:nvSpPr>
        <p:spPr>
          <a:xfrm>
            <a:off x="2428860" y="6143644"/>
            <a:ext cx="4052712" cy="523220"/>
          </a:xfrm>
          <a:prstGeom prst="rect">
            <a:avLst/>
          </a:prstGeom>
        </p:spPr>
        <p:txBody>
          <a:bodyPr wrap="none">
            <a:spAutoFit/>
          </a:bodyPr>
          <a:lstStyle/>
          <a:p>
            <a:pPr algn="ctr">
              <a:spcBef>
                <a:spcPct val="0"/>
              </a:spcBef>
            </a:pPr>
            <a:r>
              <a:rPr lang="zh-CN" altLang="en-US" b="1" dirty="0" smtClean="0">
                <a:solidFill>
                  <a:srgbClr val="FF3300"/>
                </a:solidFill>
                <a:latin typeface="楷体_GB2312" pitchFamily="49" charset="-122"/>
                <a:ea typeface="楷体_GB2312" pitchFamily="49" charset="-122"/>
              </a:rPr>
              <a:t>平时注入一</a:t>
            </a:r>
            <a:r>
              <a:rPr lang="zh-CN" altLang="en-US" sz="2800" b="1" dirty="0" smtClean="0">
                <a:solidFill>
                  <a:srgbClr val="FF3300"/>
                </a:solidFill>
                <a:latin typeface="华文隶书"/>
                <a:ea typeface="华文隶书"/>
                <a:cs typeface="华文隶书"/>
              </a:rPr>
              <a:t>滴</a:t>
            </a:r>
            <a:r>
              <a:rPr lang="zh-CN" altLang="en-US" b="1" dirty="0" smtClean="0">
                <a:solidFill>
                  <a:srgbClr val="FF3300"/>
                </a:solidFill>
                <a:latin typeface="楷体_GB2312" pitchFamily="49" charset="-122"/>
                <a:ea typeface="楷体_GB2312" pitchFamily="49" charset="-122"/>
              </a:rPr>
              <a:t>水  难时拥有</a:t>
            </a:r>
            <a:r>
              <a:rPr lang="zh-CN" altLang="en-US" sz="2800" b="1" dirty="0" smtClean="0">
                <a:solidFill>
                  <a:srgbClr val="FF3300"/>
                </a:solidFill>
                <a:latin typeface="华文隶书"/>
                <a:ea typeface="华文隶书"/>
                <a:cs typeface="华文隶书"/>
              </a:rPr>
              <a:t>互助</a:t>
            </a:r>
            <a:r>
              <a:rPr lang="zh-CN" altLang="en-US" b="1" dirty="0" smtClean="0">
                <a:solidFill>
                  <a:srgbClr val="FF3300"/>
                </a:solidFill>
                <a:latin typeface="楷体_GB2312" pitchFamily="49" charset="-122"/>
                <a:ea typeface="楷体_GB2312" pitchFamily="49" charset="-122"/>
              </a:rPr>
              <a:t>情</a:t>
            </a:r>
            <a:endParaRPr lang="zh-CN" altLang="en-US" b="1" dirty="0">
              <a:solidFill>
                <a:srgbClr val="FF3300"/>
              </a:solidFill>
              <a:latin typeface="楷体_GB2312" pitchFamily="49" charset="-122"/>
              <a:ea typeface="楷体_GB2312" pitchFamily="49" charset="-122"/>
            </a:endParaRPr>
          </a:p>
        </p:txBody>
      </p:sp>
      <p:sp>
        <p:nvSpPr>
          <p:cNvPr id="10" name="TextBox 9"/>
          <p:cNvSpPr txBox="1"/>
          <p:nvPr/>
        </p:nvSpPr>
        <p:spPr>
          <a:xfrm>
            <a:off x="571472" y="1643050"/>
            <a:ext cx="4071966" cy="1323439"/>
          </a:xfrm>
          <a:prstGeom prst="rect">
            <a:avLst/>
          </a:prstGeom>
          <a:noFill/>
        </p:spPr>
        <p:txBody>
          <a:bodyPr wrap="square" rtlCol="0">
            <a:spAutoFit/>
          </a:bodyPr>
          <a:lstStyle/>
          <a:p>
            <a:r>
              <a:rPr lang="en-US" altLang="zh-CN" sz="1600" dirty="0" smtClean="0">
                <a:solidFill>
                  <a:schemeClr val="tx1"/>
                </a:solidFill>
              </a:rPr>
              <a:t>1.  </a:t>
            </a:r>
            <a:r>
              <a:rPr lang="zh-CN" altLang="en-US" sz="1600" dirty="0" smtClean="0">
                <a:solidFill>
                  <a:schemeClr val="tx1"/>
                </a:solidFill>
              </a:rPr>
              <a:t>基层工会提供“互助金申请书”，系统上新建完电子理赔单后自动生成；</a:t>
            </a:r>
            <a:endParaRPr lang="en-US" altLang="zh-CN" sz="1600" dirty="0" smtClean="0">
              <a:solidFill>
                <a:schemeClr val="tx1"/>
              </a:solidFill>
            </a:endParaRPr>
          </a:p>
          <a:p>
            <a:r>
              <a:rPr lang="en-US" altLang="zh-CN" sz="1600" dirty="0" smtClean="0">
                <a:solidFill>
                  <a:schemeClr val="tx1"/>
                </a:solidFill>
              </a:rPr>
              <a:t>2.</a:t>
            </a:r>
            <a:r>
              <a:rPr lang="zh-CN" altLang="en-US" sz="1600" dirty="0" smtClean="0">
                <a:solidFill>
                  <a:schemeClr val="tx1"/>
                </a:solidFill>
              </a:rPr>
              <a:t>  社保卡、京卡（银行卡）的正面复印件；</a:t>
            </a:r>
            <a:endParaRPr lang="en-US" altLang="zh-CN" sz="1600" dirty="0" smtClean="0">
              <a:solidFill>
                <a:schemeClr val="tx1"/>
              </a:solidFill>
            </a:endParaRPr>
          </a:p>
          <a:p>
            <a:r>
              <a:rPr lang="en-US" altLang="zh-CN" sz="1600" dirty="0" smtClean="0">
                <a:solidFill>
                  <a:schemeClr val="tx1"/>
                </a:solidFill>
              </a:rPr>
              <a:t>3.</a:t>
            </a:r>
            <a:r>
              <a:rPr lang="zh-CN" altLang="en-US" sz="1600" dirty="0" smtClean="0">
                <a:solidFill>
                  <a:schemeClr val="tx1"/>
                </a:solidFill>
              </a:rPr>
              <a:t>  住院费用清单。</a:t>
            </a:r>
            <a:endParaRPr lang="zh-CN" altLang="en-US" sz="1600" dirty="0">
              <a:solidFill>
                <a:schemeClr val="tx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图片1"/>
          <p:cNvPicPr>
            <a:picLocks noChangeAspect="1" noChangeArrowheads="1"/>
          </p:cNvPicPr>
          <p:nvPr/>
        </p:nvPicPr>
        <p:blipFill>
          <a:blip r:embed="rId3" cstate="print"/>
          <a:srcRect/>
          <a:stretch>
            <a:fillRect/>
          </a:stretch>
        </p:blipFill>
        <p:spPr bwMode="auto">
          <a:xfrm>
            <a:off x="0" y="-1"/>
            <a:ext cx="9144000" cy="620689"/>
          </a:xfrm>
          <a:prstGeom prst="rect">
            <a:avLst/>
          </a:prstGeom>
          <a:noFill/>
          <a:ln w="9525">
            <a:noFill/>
            <a:miter lim="800000"/>
            <a:headEnd/>
            <a:tailEnd/>
          </a:ln>
        </p:spPr>
      </p:pic>
      <p:sp>
        <p:nvSpPr>
          <p:cNvPr id="13" name="TextBox 12"/>
          <p:cNvSpPr txBox="1"/>
          <p:nvPr/>
        </p:nvSpPr>
        <p:spPr>
          <a:xfrm>
            <a:off x="857224" y="1071546"/>
            <a:ext cx="3214710" cy="400110"/>
          </a:xfrm>
          <a:prstGeom prst="rect">
            <a:avLst/>
          </a:prstGeom>
          <a:noFill/>
        </p:spPr>
        <p:txBody>
          <a:bodyPr wrap="square" rtlCol="0">
            <a:spAutoFit/>
          </a:bodyPr>
          <a:lstStyle/>
          <a:p>
            <a:r>
              <a:rPr lang="zh-CN" altLang="en-US" sz="2000" b="1" i="1" dirty="0" smtClean="0">
                <a:solidFill>
                  <a:schemeClr val="tx1"/>
                </a:solidFill>
                <a:latin typeface="微软雅黑" pitchFamily="34" charset="-122"/>
                <a:ea typeface="微软雅黑" pitchFamily="34" charset="-122"/>
              </a:rPr>
              <a:t>其他附加申报材料：</a:t>
            </a:r>
            <a:endParaRPr lang="en-US" altLang="zh-CN" sz="2000" b="1" i="1" dirty="0" smtClean="0">
              <a:solidFill>
                <a:schemeClr val="tx1"/>
              </a:solidFill>
              <a:latin typeface="微软雅黑" pitchFamily="34" charset="-122"/>
              <a:ea typeface="微软雅黑" pitchFamily="34" charset="-122"/>
            </a:endParaRPr>
          </a:p>
        </p:txBody>
      </p:sp>
      <p:sp>
        <p:nvSpPr>
          <p:cNvPr id="17409" name="Rectangle 1"/>
          <p:cNvSpPr>
            <a:spLocks noChangeArrowheads="1"/>
          </p:cNvSpPr>
          <p:nvPr/>
        </p:nvSpPr>
        <p:spPr bwMode="auto">
          <a:xfrm>
            <a:off x="857224" y="1785926"/>
            <a:ext cx="7572428"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88900">
              <a:spcBef>
                <a:spcPct val="0"/>
              </a:spcBef>
            </a:pPr>
            <a:r>
              <a:rPr kumimoji="0" 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特殊病须提供</a:t>
            </a:r>
            <a:r>
              <a:rPr kumimoji="0" lang="en-US" altLang="zh-CN" sz="2000" b="0" i="0" u="none" strike="noStrike" cap="none" normalizeH="0" baseline="0" dirty="0" smtClean="0">
                <a:ln>
                  <a:noFill/>
                </a:ln>
                <a:solidFill>
                  <a:srgbClr val="FF0000"/>
                </a:solidFill>
                <a:effectLst/>
                <a:latin typeface="微软雅黑" pitchFamily="34" charset="-122"/>
                <a:ea typeface="微软雅黑" pitchFamily="34" charset="-122"/>
                <a:cs typeface="Times New Roman" pitchFamily="18" charset="0"/>
              </a:rPr>
              <a:t>《</a:t>
            </a:r>
            <a:r>
              <a:rPr lang="zh-CN" altLang="en-US" sz="2000" dirty="0" smtClean="0">
                <a:solidFill>
                  <a:srgbClr val="FF0000"/>
                </a:solidFill>
                <a:cs typeface="Times New Roman" pitchFamily="18" charset="0"/>
              </a:rPr>
              <a:t>北京市门诊收费专用收据</a:t>
            </a:r>
            <a:r>
              <a:rPr lang="en-US" altLang="zh-CN" sz="2000" dirty="0" smtClean="0">
                <a:solidFill>
                  <a:srgbClr val="FF0000"/>
                </a:solidFill>
                <a:cs typeface="Times New Roman" pitchFamily="18" charset="0"/>
              </a:rPr>
              <a:t>》</a:t>
            </a:r>
            <a:r>
              <a:rPr lang="zh-CN" altLang="en-US" sz="2000" dirty="0" smtClean="0">
                <a:solidFill>
                  <a:schemeClr val="tx1"/>
                </a:solidFill>
                <a:cs typeface="Times New Roman" pitchFamily="18" charset="0"/>
              </a:rPr>
              <a:t>（带有财政监制章和门诊特殊病字样与上传信息条形码，需加盖医院收费专用章）；</a:t>
            </a:r>
            <a:endParaRPr lang="zh-CN" sz="2000" dirty="0" smtClean="0">
              <a:solidFill>
                <a:schemeClr val="tx1"/>
              </a:solidFill>
              <a:cs typeface="Times New Roman" pitchFamily="18" charset="0"/>
            </a:endParaRPr>
          </a:p>
          <a:p>
            <a:pPr marL="0" marR="0" lvl="0" indent="88900" algn="l" defTabSz="914400" rtl="0" eaLnBrk="0" fontAlgn="base" latinLnBrk="0" hangingPunct="0">
              <a:lnSpc>
                <a:spcPct val="100000"/>
              </a:lnSpc>
              <a:spcBef>
                <a:spcPct val="0"/>
              </a:spcBef>
              <a:spcAft>
                <a:spcPct val="0"/>
              </a:spcAft>
              <a:buClrTx/>
              <a:buSzTx/>
              <a:buFontTx/>
              <a:buNone/>
              <a:tabLst/>
            </a:pPr>
            <a:endPar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p>
            <a:pPr marL="0" marR="0" lvl="0" indent="88900" algn="l" defTabSz="914400" rtl="0" eaLnBrk="0" fontAlgn="base" latinLnBrk="0" hangingPunct="0">
              <a:lnSpc>
                <a:spcPct val="100000"/>
              </a:lnSpc>
              <a:spcBef>
                <a:spcPct val="0"/>
              </a:spcBef>
              <a:spcAft>
                <a:spcPct val="0"/>
              </a:spcAft>
              <a:buClrTx/>
              <a:buSzTx/>
              <a:buFontTx/>
              <a:buNone/>
              <a:tabLst/>
            </a:pPr>
            <a:r>
              <a:rPr kumimoji="0" 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对住院期间因病情需要在</a:t>
            </a:r>
            <a:r>
              <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24</a:t>
            </a:r>
            <a:r>
              <a:rPr kumimoji="0" lang="zh-CN" altLang="en-US"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小时内转诊的，须提供医保正规格式的</a:t>
            </a:r>
            <a:r>
              <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a:t>
            </a:r>
            <a:r>
              <a:rPr kumimoji="0" lang="zh-CN" altLang="en-US"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北京市医疗保险转诊单</a:t>
            </a:r>
            <a:r>
              <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a:t>
            </a:r>
            <a:r>
              <a:rPr kumimoji="0" lang="zh-CN" altLang="en-US"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a:t>
            </a:r>
            <a:endPar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endParaRPr>
          </a:p>
          <a:p>
            <a:pPr marL="0" marR="0" lvl="0" indent="88900" algn="l" defTabSz="914400" rtl="0" eaLnBrk="0" fontAlgn="base" latinLnBrk="0" hangingPunct="0">
              <a:lnSpc>
                <a:spcPct val="100000"/>
              </a:lnSpc>
              <a:spcBef>
                <a:spcPct val="0"/>
              </a:spcBef>
              <a:spcAft>
                <a:spcPct val="0"/>
              </a:spcAft>
              <a:buClrTx/>
              <a:buSzTx/>
              <a:buFontTx/>
              <a:buNone/>
              <a:tabLst/>
            </a:pPr>
            <a:endPar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p>
            <a:pPr marL="0" marR="0" lvl="0" indent="88900" algn="l"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急诊抢救留观的费用，须出具加注“急诊留观” 字样的专用收费收据或</a:t>
            </a:r>
            <a:r>
              <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a:t>
            </a:r>
            <a:r>
              <a:rPr kumimoji="0" lang="zh-CN" altLang="en-US"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北京市医疗保险手工报销费用审批表</a:t>
            </a:r>
            <a:r>
              <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a:t>
            </a:r>
            <a:r>
              <a:rPr kumimoji="0" lang="zh-CN" altLang="en-US"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a:t>
            </a:r>
            <a:endPar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endParaRPr>
          </a:p>
          <a:p>
            <a:pPr marL="0" marR="0" lvl="0" indent="8890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   </a:t>
            </a:r>
          </a:p>
          <a:p>
            <a:pPr marL="0" marR="0" lvl="0" indent="88900" algn="l"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退休人员和低保人员须提供相关证明材料。</a:t>
            </a:r>
            <a:endParaRPr kumimoji="0" lang="zh-CN" altLang="en-US" sz="2000" b="0" i="0" u="none" strike="noStrike" cap="none" normalizeH="0" baseline="0" dirty="0" smtClean="0">
              <a:ln>
                <a:noFill/>
              </a:ln>
              <a:solidFill>
                <a:schemeClr val="tx1"/>
              </a:solidFill>
              <a:effectLst/>
              <a:latin typeface="微软雅黑" pitchFamily="34" charset="-122"/>
              <a:ea typeface="微软雅黑" pitchFamily="34" charset="-122"/>
            </a:endParaRPr>
          </a:p>
        </p:txBody>
      </p:sp>
      <p:pic>
        <p:nvPicPr>
          <p:cNvPr id="6" name="Picture 9" descr="269482shuidi2_506"/>
          <p:cNvPicPr>
            <a:picLocks noChangeAspect="1" noChangeArrowheads="1"/>
          </p:cNvPicPr>
          <p:nvPr/>
        </p:nvPicPr>
        <p:blipFill>
          <a:blip r:embed="rId4" cstate="print"/>
          <a:srcRect/>
          <a:stretch>
            <a:fillRect/>
          </a:stretch>
        </p:blipFill>
        <p:spPr bwMode="auto">
          <a:xfrm>
            <a:off x="0" y="6270625"/>
            <a:ext cx="9144000" cy="587375"/>
          </a:xfrm>
          <a:prstGeom prst="rect">
            <a:avLst/>
          </a:prstGeom>
          <a:noFill/>
          <a:ln w="9525">
            <a:noFill/>
            <a:miter lim="800000"/>
            <a:headEnd/>
            <a:tailEnd/>
          </a:ln>
        </p:spPr>
      </p:pic>
      <p:sp>
        <p:nvSpPr>
          <p:cNvPr id="7" name="矩形 6"/>
          <p:cNvSpPr/>
          <p:nvPr/>
        </p:nvSpPr>
        <p:spPr>
          <a:xfrm>
            <a:off x="2500298" y="6072206"/>
            <a:ext cx="4052712" cy="523220"/>
          </a:xfrm>
          <a:prstGeom prst="rect">
            <a:avLst/>
          </a:prstGeom>
        </p:spPr>
        <p:txBody>
          <a:bodyPr wrap="none">
            <a:spAutoFit/>
          </a:bodyPr>
          <a:lstStyle/>
          <a:p>
            <a:pPr algn="ctr">
              <a:spcBef>
                <a:spcPct val="0"/>
              </a:spcBef>
            </a:pPr>
            <a:r>
              <a:rPr lang="zh-CN" altLang="en-US" b="1" dirty="0" smtClean="0">
                <a:solidFill>
                  <a:srgbClr val="FF3300"/>
                </a:solidFill>
                <a:latin typeface="楷体_GB2312" pitchFamily="49" charset="-122"/>
                <a:ea typeface="楷体_GB2312" pitchFamily="49" charset="-122"/>
              </a:rPr>
              <a:t>平时注入一</a:t>
            </a:r>
            <a:r>
              <a:rPr lang="zh-CN" altLang="en-US" sz="2800" b="1" dirty="0" smtClean="0">
                <a:solidFill>
                  <a:srgbClr val="FF3300"/>
                </a:solidFill>
                <a:latin typeface="华文隶书"/>
                <a:ea typeface="华文隶书"/>
                <a:cs typeface="华文隶书"/>
              </a:rPr>
              <a:t>滴</a:t>
            </a:r>
            <a:r>
              <a:rPr lang="zh-CN" altLang="en-US" b="1" dirty="0" smtClean="0">
                <a:solidFill>
                  <a:srgbClr val="FF3300"/>
                </a:solidFill>
                <a:latin typeface="楷体_GB2312" pitchFamily="49" charset="-122"/>
                <a:ea typeface="楷体_GB2312" pitchFamily="49" charset="-122"/>
              </a:rPr>
              <a:t>水  难时拥有</a:t>
            </a:r>
            <a:r>
              <a:rPr lang="zh-CN" altLang="en-US" sz="2800" b="1" dirty="0" smtClean="0">
                <a:solidFill>
                  <a:srgbClr val="FF3300"/>
                </a:solidFill>
                <a:latin typeface="华文隶书"/>
                <a:ea typeface="华文隶书"/>
                <a:cs typeface="华文隶书"/>
              </a:rPr>
              <a:t>互助</a:t>
            </a:r>
            <a:r>
              <a:rPr lang="zh-CN" altLang="en-US" b="1" dirty="0" smtClean="0">
                <a:solidFill>
                  <a:srgbClr val="FF3300"/>
                </a:solidFill>
                <a:latin typeface="楷体_GB2312" pitchFamily="49" charset="-122"/>
                <a:ea typeface="楷体_GB2312" pitchFamily="49" charset="-122"/>
              </a:rPr>
              <a:t>情</a:t>
            </a:r>
            <a:endParaRPr lang="zh-CN" altLang="en-US" b="1" dirty="0">
              <a:solidFill>
                <a:srgbClr val="FF3300"/>
              </a:solidFill>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图片1"/>
          <p:cNvPicPr>
            <a:picLocks noChangeAspect="1" noChangeArrowheads="1"/>
          </p:cNvPicPr>
          <p:nvPr/>
        </p:nvPicPr>
        <p:blipFill>
          <a:blip r:embed="rId2" cstate="print"/>
          <a:srcRect/>
          <a:stretch>
            <a:fillRect/>
          </a:stretch>
        </p:blipFill>
        <p:spPr bwMode="auto">
          <a:xfrm>
            <a:off x="0" y="0"/>
            <a:ext cx="9144000" cy="465138"/>
          </a:xfrm>
          <a:prstGeom prst="rect">
            <a:avLst/>
          </a:prstGeom>
          <a:noFill/>
          <a:ln w="9525">
            <a:noFill/>
            <a:miter lim="800000"/>
            <a:headEnd/>
            <a:tailEnd/>
          </a:ln>
        </p:spPr>
      </p:pic>
      <p:pic>
        <p:nvPicPr>
          <p:cNvPr id="6" name="图片 5" descr="医保卡1.jpg"/>
          <p:cNvPicPr>
            <a:picLocks noChangeAspect="1"/>
          </p:cNvPicPr>
          <p:nvPr/>
        </p:nvPicPr>
        <p:blipFill>
          <a:blip r:embed="rId3" cstate="print"/>
          <a:stretch>
            <a:fillRect/>
          </a:stretch>
        </p:blipFill>
        <p:spPr>
          <a:xfrm>
            <a:off x="5000628" y="1714488"/>
            <a:ext cx="3690963" cy="2143140"/>
          </a:xfrm>
          <a:prstGeom prst="rect">
            <a:avLst/>
          </a:prstGeom>
        </p:spPr>
      </p:pic>
      <p:pic>
        <p:nvPicPr>
          <p:cNvPr id="11" name="图片 10" descr="京卡.jpg"/>
          <p:cNvPicPr>
            <a:picLocks noChangeAspect="1"/>
          </p:cNvPicPr>
          <p:nvPr/>
        </p:nvPicPr>
        <p:blipFill>
          <a:blip r:embed="rId4" cstate="print"/>
          <a:stretch>
            <a:fillRect/>
          </a:stretch>
        </p:blipFill>
        <p:spPr>
          <a:xfrm>
            <a:off x="5000628" y="4214818"/>
            <a:ext cx="3775480" cy="2214578"/>
          </a:xfrm>
          <a:prstGeom prst="rect">
            <a:avLst/>
          </a:prstGeom>
        </p:spPr>
      </p:pic>
      <p:sp>
        <p:nvSpPr>
          <p:cNvPr id="13" name="TextBox 12"/>
          <p:cNvSpPr txBox="1"/>
          <p:nvPr/>
        </p:nvSpPr>
        <p:spPr>
          <a:xfrm>
            <a:off x="785786" y="642918"/>
            <a:ext cx="8358214" cy="923330"/>
          </a:xfrm>
          <a:prstGeom prst="rect">
            <a:avLst/>
          </a:prstGeom>
          <a:noFill/>
        </p:spPr>
        <p:txBody>
          <a:bodyPr wrap="square" rtlCol="0">
            <a:spAutoFit/>
          </a:bodyPr>
          <a:lstStyle/>
          <a:p>
            <a:r>
              <a:rPr lang="en-US" altLang="zh-CN" b="1" dirty="0">
                <a:solidFill>
                  <a:srgbClr val="000066"/>
                </a:solidFill>
              </a:rPr>
              <a:t>5</a:t>
            </a:r>
            <a:r>
              <a:rPr lang="en-US" altLang="zh-CN" b="1" dirty="0" smtClean="0">
                <a:solidFill>
                  <a:srgbClr val="000066"/>
                </a:solidFill>
              </a:rPr>
              <a:t>.</a:t>
            </a:r>
            <a:r>
              <a:rPr lang="zh-CN" altLang="en-US" b="1" dirty="0">
                <a:solidFill>
                  <a:srgbClr val="000066"/>
                </a:solidFill>
              </a:rPr>
              <a:t>申请住院津贴互助金所需资料复印件</a:t>
            </a:r>
          </a:p>
          <a:p>
            <a:endParaRPr lang="zh-CN" altLang="en-US" sz="2400" b="1" dirty="0">
              <a:solidFill>
                <a:srgbClr val="FF0000"/>
              </a:solidFill>
              <a:latin typeface="微软雅黑" pitchFamily="34" charset="-122"/>
              <a:ea typeface="微软雅黑" pitchFamily="34" charset="-122"/>
            </a:endParaRPr>
          </a:p>
        </p:txBody>
      </p:sp>
      <p:pic>
        <p:nvPicPr>
          <p:cNvPr id="7" name="图片 6" descr="清单1 (2).JPG"/>
          <p:cNvPicPr>
            <a:picLocks noChangeAspect="1"/>
          </p:cNvPicPr>
          <p:nvPr/>
        </p:nvPicPr>
        <p:blipFill>
          <a:blip r:embed="rId5" cstate="print"/>
          <a:stretch>
            <a:fillRect/>
          </a:stretch>
        </p:blipFill>
        <p:spPr>
          <a:xfrm>
            <a:off x="428596" y="3214686"/>
            <a:ext cx="4357718" cy="3500438"/>
          </a:xfrm>
          <a:prstGeom prst="rect">
            <a:avLst/>
          </a:prstGeom>
        </p:spPr>
      </p:pic>
      <p:sp>
        <p:nvSpPr>
          <p:cNvPr id="8" name="矩形 7"/>
          <p:cNvSpPr/>
          <p:nvPr/>
        </p:nvSpPr>
        <p:spPr>
          <a:xfrm>
            <a:off x="357158" y="1714488"/>
            <a:ext cx="4572000" cy="1477328"/>
          </a:xfrm>
          <a:prstGeom prst="rect">
            <a:avLst/>
          </a:prstGeom>
        </p:spPr>
        <p:txBody>
          <a:bodyPr>
            <a:spAutoFit/>
          </a:bodyPr>
          <a:lstStyle/>
          <a:p>
            <a:r>
              <a:rPr lang="en-US" altLang="zh-CN" dirty="0" smtClean="0">
                <a:solidFill>
                  <a:schemeClr val="tx1"/>
                </a:solidFill>
              </a:rPr>
              <a:t>1.  </a:t>
            </a:r>
            <a:r>
              <a:rPr lang="zh-CN" altLang="en-US" dirty="0" smtClean="0">
                <a:solidFill>
                  <a:schemeClr val="tx1"/>
                </a:solidFill>
              </a:rPr>
              <a:t>基层工会提供“互助金申请书”，系统上新建完电子理赔单后自动生成；</a:t>
            </a:r>
            <a:endParaRPr lang="en-US" altLang="zh-CN" dirty="0" smtClean="0">
              <a:solidFill>
                <a:schemeClr val="tx1"/>
              </a:solidFill>
            </a:endParaRPr>
          </a:p>
          <a:p>
            <a:r>
              <a:rPr lang="en-US" altLang="zh-CN" dirty="0" smtClean="0">
                <a:solidFill>
                  <a:schemeClr val="tx1"/>
                </a:solidFill>
              </a:rPr>
              <a:t>2.</a:t>
            </a:r>
            <a:r>
              <a:rPr lang="zh-CN" altLang="en-US" dirty="0" smtClean="0">
                <a:solidFill>
                  <a:schemeClr val="tx1"/>
                </a:solidFill>
              </a:rPr>
              <a:t>  社保卡、京卡（银行卡）的正面复印件；</a:t>
            </a:r>
            <a:endParaRPr lang="en-US" altLang="zh-CN" dirty="0" smtClean="0">
              <a:solidFill>
                <a:schemeClr val="tx1"/>
              </a:solidFill>
            </a:endParaRPr>
          </a:p>
          <a:p>
            <a:r>
              <a:rPr lang="en-US" altLang="zh-CN" dirty="0" smtClean="0">
                <a:solidFill>
                  <a:schemeClr val="tx1"/>
                </a:solidFill>
              </a:rPr>
              <a:t>3.</a:t>
            </a:r>
            <a:r>
              <a:rPr lang="zh-CN" altLang="en-US" dirty="0" smtClean="0">
                <a:solidFill>
                  <a:schemeClr val="tx1"/>
                </a:solidFill>
              </a:rPr>
              <a:t>  住院费用清单。</a:t>
            </a:r>
            <a:endParaRPr lang="zh-CN" altLang="en-US" dirty="0">
              <a:solidFill>
                <a:schemeClr val="tx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图片1"/>
          <p:cNvPicPr>
            <a:picLocks noChangeAspect="1" noChangeArrowheads="1"/>
          </p:cNvPicPr>
          <p:nvPr/>
        </p:nvPicPr>
        <p:blipFill>
          <a:blip r:embed="rId2" cstate="print"/>
          <a:srcRect/>
          <a:stretch>
            <a:fillRect/>
          </a:stretch>
        </p:blipFill>
        <p:spPr bwMode="auto">
          <a:xfrm>
            <a:off x="0" y="0"/>
            <a:ext cx="9144000" cy="620688"/>
          </a:xfrm>
          <a:prstGeom prst="rect">
            <a:avLst/>
          </a:prstGeom>
          <a:noFill/>
          <a:ln w="9525">
            <a:noFill/>
            <a:miter lim="800000"/>
            <a:headEnd/>
            <a:tailEnd/>
          </a:ln>
        </p:spPr>
      </p:pic>
      <p:sp>
        <p:nvSpPr>
          <p:cNvPr id="13" name="TextBox 12"/>
          <p:cNvSpPr txBox="1"/>
          <p:nvPr/>
        </p:nvSpPr>
        <p:spPr>
          <a:xfrm>
            <a:off x="857224" y="1071546"/>
            <a:ext cx="3214710" cy="400110"/>
          </a:xfrm>
          <a:prstGeom prst="rect">
            <a:avLst/>
          </a:prstGeom>
          <a:noFill/>
        </p:spPr>
        <p:txBody>
          <a:bodyPr wrap="square" rtlCol="0">
            <a:spAutoFit/>
          </a:bodyPr>
          <a:lstStyle/>
          <a:p>
            <a:r>
              <a:rPr lang="zh-CN" altLang="en-US" sz="2000" b="1" i="1" dirty="0" smtClean="0">
                <a:solidFill>
                  <a:schemeClr val="tx1"/>
                </a:solidFill>
                <a:latin typeface="微软雅黑" pitchFamily="34" charset="-122"/>
                <a:ea typeface="微软雅黑" pitchFamily="34" charset="-122"/>
              </a:rPr>
              <a:t>其他附加申报材料：</a:t>
            </a:r>
            <a:endParaRPr lang="en-US" altLang="zh-CN" sz="2000" b="1" i="1" dirty="0" smtClean="0">
              <a:solidFill>
                <a:schemeClr val="tx1"/>
              </a:solidFill>
              <a:latin typeface="微软雅黑" pitchFamily="34" charset="-122"/>
              <a:ea typeface="微软雅黑" pitchFamily="34" charset="-122"/>
            </a:endParaRPr>
          </a:p>
        </p:txBody>
      </p:sp>
      <p:sp>
        <p:nvSpPr>
          <p:cNvPr id="17409" name="Rectangle 1"/>
          <p:cNvSpPr>
            <a:spLocks noChangeArrowheads="1"/>
          </p:cNvSpPr>
          <p:nvPr/>
        </p:nvSpPr>
        <p:spPr bwMode="auto">
          <a:xfrm>
            <a:off x="857224" y="1714488"/>
            <a:ext cx="7786742" cy="42165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88900" fontAlgn="base">
              <a:spcBef>
                <a:spcPct val="0"/>
              </a:spcBef>
              <a:spcAft>
                <a:spcPct val="0"/>
              </a:spcAft>
            </a:pPr>
            <a:r>
              <a:rPr kumimoji="0" lang="zh-CN" altLang="en-US"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对住院期间因病情需要在</a:t>
            </a:r>
            <a:r>
              <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24</a:t>
            </a:r>
            <a:r>
              <a:rPr kumimoji="0" lang="zh-CN" altLang="en-US"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小时内转诊的，须提供医保正规格式的</a:t>
            </a:r>
            <a:r>
              <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a:t>
            </a:r>
            <a:r>
              <a:rPr kumimoji="0" lang="zh-CN" altLang="en-US"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北京市医疗保险转诊单</a:t>
            </a:r>
            <a:r>
              <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a:t>
            </a:r>
            <a:r>
              <a:rPr kumimoji="0" lang="zh-CN" altLang="en-US"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a:t>
            </a:r>
            <a:endPar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p>
            <a:pPr lvl="0" indent="88900" fontAlgn="base">
              <a:spcBef>
                <a:spcPct val="0"/>
              </a:spcBef>
              <a:spcAft>
                <a:spcPct val="0"/>
              </a:spcAft>
            </a:pPr>
            <a:r>
              <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    </a:t>
            </a:r>
          </a:p>
          <a:p>
            <a:pPr lvl="0" indent="88900" fontAlgn="base">
              <a:spcBef>
                <a:spcPct val="0"/>
              </a:spcBef>
              <a:spcAft>
                <a:spcPct val="0"/>
              </a:spcAft>
            </a:pPr>
            <a:r>
              <a:rPr kumimoji="0" lang="zh-CN" altLang="en-US"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退休人员须提供相关证明材料；</a:t>
            </a:r>
          </a:p>
          <a:p>
            <a:pPr lvl="0" indent="88900" fontAlgn="base">
              <a:spcBef>
                <a:spcPct val="0"/>
              </a:spcBef>
              <a:spcAft>
                <a:spcPct val="0"/>
              </a:spcAft>
            </a:pPr>
            <a:r>
              <a:rPr kumimoji="0" lang="zh-CN" altLang="en-US"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   </a:t>
            </a:r>
            <a:endPar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p>
            <a:pPr lvl="0" indent="88900" fontAlgn="base">
              <a:spcBef>
                <a:spcPct val="0"/>
              </a:spcBef>
              <a:spcAft>
                <a:spcPct val="0"/>
              </a:spcAft>
            </a:pPr>
            <a:r>
              <a:rPr kumimoji="0" lang="zh-CN" altLang="en-US"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与意外伤害事故的发生日期、性质、原因、伤害程度等有关的证明资料。</a:t>
            </a:r>
            <a:endParaRPr kumimoji="0" lang="en-US" altLang="zh-CN" sz="20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p>
            <a:pPr lvl="0" indent="88900" fontAlgn="base">
              <a:spcBef>
                <a:spcPct val="0"/>
              </a:spcBef>
              <a:spcAft>
                <a:spcPct val="0"/>
              </a:spcAft>
            </a:pPr>
            <a:endParaRPr lang="en-US" altLang="zh-CN" sz="2000" dirty="0" smtClean="0">
              <a:solidFill>
                <a:schemeClr val="tx1"/>
              </a:solidFill>
              <a:cs typeface="Times New Roman" pitchFamily="18" charset="0"/>
            </a:endParaRPr>
          </a:p>
          <a:p>
            <a:pPr indent="88900">
              <a:spcBef>
                <a:spcPct val="0"/>
              </a:spcBef>
            </a:pPr>
            <a:r>
              <a:rPr lang="zh-CN" altLang="en-US" sz="2000" dirty="0" smtClean="0">
                <a:solidFill>
                  <a:srgbClr val="C00000"/>
                </a:solidFill>
              </a:rPr>
              <a:t>不享受北京市医疗保险待遇的人员，须提供本人身份证正面、北京市医疗住院收费收据（带有财政监制章及加盖医院收费专用章）；住院病案首页（需加盖医院病案室专用章）复印件。</a:t>
            </a:r>
          </a:p>
          <a:p>
            <a:pPr lvl="0" indent="88900" fontAlgn="base">
              <a:spcBef>
                <a:spcPct val="0"/>
              </a:spcBef>
              <a:spcAft>
                <a:spcPct val="0"/>
              </a:spcAft>
            </a:pPr>
            <a:endParaRPr kumimoji="0" lang="zh-CN" altLang="en-US" sz="24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p>
            <a:pPr lvl="0" indent="88900" fontAlgn="base">
              <a:spcBef>
                <a:spcPct val="0"/>
              </a:spcBef>
              <a:spcAft>
                <a:spcPct val="0"/>
              </a:spcAft>
            </a:pPr>
            <a:endParaRPr kumimoji="0" lang="en-US" altLang="zh-CN" sz="24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p:txBody>
      </p:sp>
      <p:pic>
        <p:nvPicPr>
          <p:cNvPr id="5" name="Picture 9" descr="269482shuidi2_506"/>
          <p:cNvPicPr>
            <a:picLocks noChangeAspect="1" noChangeArrowheads="1"/>
          </p:cNvPicPr>
          <p:nvPr/>
        </p:nvPicPr>
        <p:blipFill>
          <a:blip r:embed="rId3" cstate="print"/>
          <a:srcRect/>
          <a:stretch>
            <a:fillRect/>
          </a:stretch>
        </p:blipFill>
        <p:spPr bwMode="auto">
          <a:xfrm>
            <a:off x="0" y="6270625"/>
            <a:ext cx="9144000" cy="587375"/>
          </a:xfrm>
          <a:prstGeom prst="rect">
            <a:avLst/>
          </a:prstGeom>
          <a:noFill/>
          <a:ln w="9525">
            <a:noFill/>
            <a:miter lim="800000"/>
            <a:headEnd/>
            <a:tailEnd/>
          </a:ln>
        </p:spPr>
      </p:pic>
      <p:sp>
        <p:nvSpPr>
          <p:cNvPr id="6" name="矩形 5"/>
          <p:cNvSpPr/>
          <p:nvPr/>
        </p:nvSpPr>
        <p:spPr>
          <a:xfrm>
            <a:off x="2428860" y="6143644"/>
            <a:ext cx="4052712" cy="523220"/>
          </a:xfrm>
          <a:prstGeom prst="rect">
            <a:avLst/>
          </a:prstGeom>
        </p:spPr>
        <p:txBody>
          <a:bodyPr wrap="none">
            <a:spAutoFit/>
          </a:bodyPr>
          <a:lstStyle/>
          <a:p>
            <a:pPr algn="ctr">
              <a:spcBef>
                <a:spcPct val="0"/>
              </a:spcBef>
            </a:pPr>
            <a:r>
              <a:rPr lang="zh-CN" altLang="en-US" b="1" dirty="0" smtClean="0">
                <a:solidFill>
                  <a:srgbClr val="FF3300"/>
                </a:solidFill>
                <a:latin typeface="楷体_GB2312" pitchFamily="49" charset="-122"/>
                <a:ea typeface="楷体_GB2312" pitchFamily="49" charset="-122"/>
              </a:rPr>
              <a:t>平时注入一</a:t>
            </a:r>
            <a:r>
              <a:rPr lang="zh-CN" altLang="en-US" sz="2800" b="1" dirty="0" smtClean="0">
                <a:solidFill>
                  <a:srgbClr val="FF3300"/>
                </a:solidFill>
                <a:latin typeface="华文隶书"/>
                <a:ea typeface="华文隶书"/>
                <a:cs typeface="华文隶书"/>
              </a:rPr>
              <a:t>滴</a:t>
            </a:r>
            <a:r>
              <a:rPr lang="zh-CN" altLang="en-US" b="1" dirty="0" smtClean="0">
                <a:solidFill>
                  <a:srgbClr val="FF3300"/>
                </a:solidFill>
                <a:latin typeface="楷体_GB2312" pitchFamily="49" charset="-122"/>
                <a:ea typeface="楷体_GB2312" pitchFamily="49" charset="-122"/>
              </a:rPr>
              <a:t>水  难时拥有</a:t>
            </a:r>
            <a:r>
              <a:rPr lang="zh-CN" altLang="en-US" sz="2800" b="1" dirty="0" smtClean="0">
                <a:solidFill>
                  <a:srgbClr val="FF3300"/>
                </a:solidFill>
                <a:latin typeface="华文隶书"/>
                <a:ea typeface="华文隶书"/>
                <a:cs typeface="华文隶书"/>
              </a:rPr>
              <a:t>互助</a:t>
            </a:r>
            <a:r>
              <a:rPr lang="zh-CN" altLang="en-US" b="1" dirty="0" smtClean="0">
                <a:solidFill>
                  <a:srgbClr val="FF3300"/>
                </a:solidFill>
                <a:latin typeface="楷体_GB2312" pitchFamily="49" charset="-122"/>
                <a:ea typeface="楷体_GB2312" pitchFamily="49" charset="-122"/>
              </a:rPr>
              <a:t>情</a:t>
            </a:r>
            <a:endParaRPr lang="zh-CN" altLang="en-US" b="1" dirty="0">
              <a:solidFill>
                <a:srgbClr val="FF3300"/>
              </a:solidFill>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A2EFF495-4E69-44A6-A9EF-9DAA1442B616}" type="slidenum">
              <a:rPr lang="en-US" altLang="zh-CN"/>
              <a:pPr>
                <a:defRPr/>
              </a:pPr>
              <a:t>34</a:t>
            </a:fld>
            <a:endParaRPr lang="en-US" altLang="zh-CN"/>
          </a:p>
        </p:txBody>
      </p:sp>
      <p:sp>
        <p:nvSpPr>
          <p:cNvPr id="54274" name="Rectangle 2"/>
          <p:cNvSpPr>
            <a:spLocks noGrp="1" noChangeArrowheads="1"/>
          </p:cNvSpPr>
          <p:nvPr>
            <p:ph type="title"/>
          </p:nvPr>
        </p:nvSpPr>
        <p:spPr>
          <a:xfrm>
            <a:off x="457200" y="785813"/>
            <a:ext cx="8401050" cy="212725"/>
          </a:xfrm>
        </p:spPr>
        <p:txBody>
          <a:bodyPr/>
          <a:lstStyle/>
          <a:p>
            <a:pPr algn="l" eaLnBrk="1" hangingPunct="1"/>
            <a:r>
              <a:rPr lang="en-US" altLang="zh-CN" sz="2000" b="1" dirty="0" smtClean="0">
                <a:latin typeface="黑体" pitchFamily="2" charset="-122"/>
                <a:ea typeface="黑体" pitchFamily="2" charset="-122"/>
              </a:rPr>
              <a:t> </a:t>
            </a:r>
            <a:br>
              <a:rPr lang="en-US" altLang="zh-CN" sz="2000" b="1" dirty="0" smtClean="0">
                <a:latin typeface="黑体" pitchFamily="2" charset="-122"/>
                <a:ea typeface="黑体" pitchFamily="2" charset="-122"/>
              </a:rPr>
            </a:br>
            <a:r>
              <a:rPr lang="en-US" altLang="zh-CN" sz="2000" b="1" dirty="0" smtClean="0">
                <a:latin typeface="微软雅黑" pitchFamily="34" charset="-122"/>
                <a:ea typeface="微软雅黑" pitchFamily="34" charset="-122"/>
              </a:rPr>
              <a:t/>
            </a:r>
            <a:br>
              <a:rPr lang="en-US" altLang="zh-CN" sz="2000" b="1" dirty="0" smtClean="0">
                <a:latin typeface="微软雅黑" pitchFamily="34" charset="-122"/>
                <a:ea typeface="微软雅黑" pitchFamily="34" charset="-122"/>
              </a:rPr>
            </a:br>
            <a:r>
              <a:rPr lang="en-US" altLang="zh-CN" sz="2000" b="1" dirty="0" smtClean="0">
                <a:latin typeface="微软雅黑" pitchFamily="34" charset="-122"/>
                <a:ea typeface="微软雅黑" pitchFamily="34" charset="-122"/>
              </a:rPr>
              <a:t>6</a:t>
            </a:r>
            <a:r>
              <a:rPr lang="en-US" altLang="zh-CN" sz="2000" b="1" dirty="0" smtClean="0">
                <a:solidFill>
                  <a:srgbClr val="000066"/>
                </a:solidFill>
                <a:latin typeface="微软雅黑" pitchFamily="34" charset="-122"/>
                <a:ea typeface="微软雅黑" pitchFamily="34" charset="-122"/>
              </a:rPr>
              <a:t>.</a:t>
            </a:r>
            <a:r>
              <a:rPr lang="zh-CN" altLang="en-US" sz="2000" b="1" dirty="0" smtClean="0">
                <a:solidFill>
                  <a:srgbClr val="000066"/>
                </a:solidFill>
                <a:latin typeface="微软雅黑" pitchFamily="34" charset="-122"/>
                <a:ea typeface="微软雅黑" pitchFamily="34" charset="-122"/>
              </a:rPr>
              <a:t>申请在职职工（子女）意外伤害互助金所需资料复印件</a:t>
            </a:r>
          </a:p>
        </p:txBody>
      </p:sp>
      <p:sp>
        <p:nvSpPr>
          <p:cNvPr id="54275" name="Rectangle 3"/>
          <p:cNvSpPr>
            <a:spLocks noGrp="1" noChangeArrowheads="1"/>
          </p:cNvSpPr>
          <p:nvPr>
            <p:ph type="body" idx="1"/>
          </p:nvPr>
        </p:nvSpPr>
        <p:spPr>
          <a:xfrm>
            <a:off x="635000" y="1500188"/>
            <a:ext cx="8229600" cy="4613275"/>
          </a:xfrm>
        </p:spPr>
        <p:txBody>
          <a:bodyPr/>
          <a:lstStyle/>
          <a:p>
            <a:pPr eaLnBrk="1" hangingPunct="1">
              <a:lnSpc>
                <a:spcPct val="90000"/>
              </a:lnSpc>
            </a:pPr>
            <a:endParaRPr lang="zh-CN" altLang="en-US" sz="1600" dirty="0" smtClean="0">
              <a:solidFill>
                <a:srgbClr val="000066"/>
              </a:solidFill>
              <a:latin typeface="微软雅黑" pitchFamily="34" charset="-122"/>
              <a:ea typeface="微软雅黑" pitchFamily="34" charset="-122"/>
            </a:endParaRPr>
          </a:p>
          <a:p>
            <a:pPr eaLnBrk="1" hangingPunct="1">
              <a:lnSpc>
                <a:spcPct val="90000"/>
              </a:lnSpc>
            </a:pPr>
            <a:endParaRPr lang="en-US" altLang="zh-CN" sz="1600" dirty="0" smtClean="0">
              <a:solidFill>
                <a:srgbClr val="000066"/>
              </a:solidFill>
              <a:latin typeface="微软雅黑" pitchFamily="34" charset="-122"/>
              <a:ea typeface="微软雅黑" pitchFamily="34" charset="-122"/>
            </a:endParaRPr>
          </a:p>
          <a:p>
            <a:r>
              <a:rPr lang="zh-CN" altLang="en-US" sz="1600" dirty="0" smtClean="0">
                <a:solidFill>
                  <a:srgbClr val="000066"/>
                </a:solidFill>
                <a:latin typeface="微软雅黑" pitchFamily="34" charset="-122"/>
                <a:ea typeface="微软雅黑" pitchFamily="34" charset="-122"/>
              </a:rPr>
              <a:t>基层工会提供“互助金申请书”，系统上新建完电子理赔单后自动生成；</a:t>
            </a:r>
            <a:endParaRPr lang="en-US" altLang="zh-CN" sz="1600" dirty="0" smtClean="0">
              <a:solidFill>
                <a:srgbClr val="000066"/>
              </a:solidFill>
              <a:latin typeface="微软雅黑" pitchFamily="34" charset="-122"/>
              <a:ea typeface="微软雅黑" pitchFamily="34" charset="-122"/>
            </a:endParaRPr>
          </a:p>
          <a:p>
            <a:pPr eaLnBrk="1" hangingPunct="1">
              <a:lnSpc>
                <a:spcPct val="90000"/>
              </a:lnSpc>
            </a:pPr>
            <a:r>
              <a:rPr lang="zh-CN" altLang="en-US" sz="1600" dirty="0" smtClean="0">
                <a:solidFill>
                  <a:srgbClr val="000066"/>
                </a:solidFill>
                <a:latin typeface="微软雅黑" pitchFamily="34" charset="-122"/>
                <a:ea typeface="微软雅黑" pitchFamily="34" charset="-122"/>
              </a:rPr>
              <a:t>身份证、京卡</a:t>
            </a:r>
            <a:r>
              <a:rPr lang="en-US" altLang="zh-CN" sz="1600" dirty="0" smtClean="0">
                <a:solidFill>
                  <a:srgbClr val="000066"/>
                </a:solidFill>
                <a:latin typeface="微软雅黑" pitchFamily="34" charset="-122"/>
                <a:ea typeface="微软雅黑" pitchFamily="34" charset="-122"/>
              </a:rPr>
              <a:t>(</a:t>
            </a:r>
            <a:r>
              <a:rPr lang="zh-CN" altLang="en-US" sz="1600" dirty="0" smtClean="0">
                <a:solidFill>
                  <a:srgbClr val="000066"/>
                </a:solidFill>
                <a:latin typeface="微软雅黑" pitchFamily="34" charset="-122"/>
                <a:ea typeface="微软雅黑" pitchFamily="34" charset="-122"/>
              </a:rPr>
              <a:t>银行卡）的正面复印</a:t>
            </a:r>
            <a:r>
              <a:rPr lang="zh-CN" altLang="en-US" sz="1600" dirty="0">
                <a:solidFill>
                  <a:srgbClr val="000066"/>
                </a:solidFill>
                <a:latin typeface="微软雅黑" pitchFamily="34" charset="-122"/>
                <a:ea typeface="微软雅黑" pitchFamily="34" charset="-122"/>
              </a:rPr>
              <a:t>在同一张</a:t>
            </a:r>
            <a:r>
              <a:rPr lang="en-US" altLang="zh-CN" sz="1600" dirty="0">
                <a:solidFill>
                  <a:srgbClr val="000066"/>
                </a:solidFill>
                <a:latin typeface="微软雅黑" pitchFamily="34" charset="-122"/>
                <a:ea typeface="微软雅黑" pitchFamily="34" charset="-122"/>
              </a:rPr>
              <a:t>A4</a:t>
            </a:r>
            <a:r>
              <a:rPr lang="zh-CN" altLang="en-US" sz="1600" dirty="0">
                <a:solidFill>
                  <a:srgbClr val="000066"/>
                </a:solidFill>
                <a:latin typeface="微软雅黑" pitchFamily="34" charset="-122"/>
                <a:ea typeface="微软雅黑" pitchFamily="34" charset="-122"/>
              </a:rPr>
              <a:t>纸</a:t>
            </a:r>
            <a:r>
              <a:rPr lang="zh-CN" altLang="en-US" sz="1600" dirty="0" smtClean="0">
                <a:solidFill>
                  <a:srgbClr val="000066"/>
                </a:solidFill>
                <a:latin typeface="微软雅黑" pitchFamily="34" charset="-122"/>
                <a:ea typeface="微软雅黑" pitchFamily="34" charset="-122"/>
              </a:rPr>
              <a:t>上；</a:t>
            </a:r>
          </a:p>
          <a:p>
            <a:pPr eaLnBrk="1" hangingPunct="1">
              <a:lnSpc>
                <a:spcPct val="90000"/>
              </a:lnSpc>
            </a:pPr>
            <a:r>
              <a:rPr lang="zh-CN" altLang="en-US" sz="1600" dirty="0" smtClean="0">
                <a:solidFill>
                  <a:srgbClr val="000066"/>
                </a:solidFill>
                <a:latin typeface="微软雅黑" pitchFamily="34" charset="-122"/>
                <a:ea typeface="微软雅黑" pitchFamily="34" charset="-122"/>
              </a:rPr>
              <a:t>诊断证明；</a:t>
            </a:r>
          </a:p>
          <a:p>
            <a:pPr eaLnBrk="1" hangingPunct="1">
              <a:lnSpc>
                <a:spcPct val="90000"/>
              </a:lnSpc>
            </a:pPr>
            <a:r>
              <a:rPr lang="zh-CN" altLang="en-US" sz="1600" dirty="0" smtClean="0">
                <a:solidFill>
                  <a:srgbClr val="000066"/>
                </a:solidFill>
                <a:latin typeface="微软雅黑" pitchFamily="34" charset="-122"/>
                <a:ea typeface="微软雅黑" pitchFamily="34" charset="-122"/>
              </a:rPr>
              <a:t>如有住院需上报住院首页、手术记录、出院小结（加盖病案室复印专用章）；</a:t>
            </a:r>
          </a:p>
          <a:p>
            <a:pPr eaLnBrk="1" hangingPunct="1">
              <a:lnSpc>
                <a:spcPct val="90000"/>
              </a:lnSpc>
            </a:pPr>
            <a:r>
              <a:rPr lang="zh-CN" altLang="en-US" sz="1600" dirty="0" smtClean="0">
                <a:solidFill>
                  <a:srgbClr val="000066"/>
                </a:solidFill>
                <a:latin typeface="微软雅黑" pitchFamily="34" charset="-122"/>
                <a:ea typeface="微软雅黑" pitchFamily="34" charset="-122"/>
              </a:rPr>
              <a:t>意外死亡的需上报刑侦部门现场认定书、死亡医学报告、户口注销证明；</a:t>
            </a:r>
          </a:p>
          <a:p>
            <a:pPr eaLnBrk="1" hangingPunct="1">
              <a:lnSpc>
                <a:spcPct val="90000"/>
              </a:lnSpc>
            </a:pPr>
            <a:r>
              <a:rPr lang="zh-CN" altLang="en-US" sz="1600" dirty="0" smtClean="0">
                <a:solidFill>
                  <a:srgbClr val="000066"/>
                </a:solidFill>
                <a:latin typeface="微软雅黑" pitchFamily="34" charset="-122"/>
                <a:ea typeface="微软雅黑" pitchFamily="34" charset="-122"/>
              </a:rPr>
              <a:t>交通死亡的需上报交通事故责任认定书、死亡医学证明、户口注销证明；</a:t>
            </a:r>
          </a:p>
          <a:p>
            <a:pPr eaLnBrk="1" hangingPunct="1">
              <a:lnSpc>
                <a:spcPct val="90000"/>
              </a:lnSpc>
            </a:pPr>
            <a:r>
              <a:rPr lang="zh-CN" altLang="en-US" sz="1600" dirty="0" smtClean="0">
                <a:solidFill>
                  <a:srgbClr val="000066"/>
                </a:solidFill>
                <a:latin typeface="微软雅黑" pitchFamily="34" charset="-122"/>
                <a:ea typeface="微软雅黑" pitchFamily="34" charset="-122"/>
              </a:rPr>
              <a:t>户口本证明子女关系。</a:t>
            </a:r>
          </a:p>
        </p:txBody>
      </p:sp>
      <p:pic>
        <p:nvPicPr>
          <p:cNvPr id="54276" name="Picture 6" descr="图片1"/>
          <p:cNvPicPr>
            <a:picLocks noChangeAspect="1" noChangeArrowheads="1"/>
          </p:cNvPicPr>
          <p:nvPr/>
        </p:nvPicPr>
        <p:blipFill>
          <a:blip r:embed="rId2" cstate="print"/>
          <a:srcRect/>
          <a:stretch>
            <a:fillRect/>
          </a:stretch>
        </p:blipFill>
        <p:spPr bwMode="auto">
          <a:xfrm>
            <a:off x="0" y="0"/>
            <a:ext cx="9144000" cy="548680"/>
          </a:xfrm>
          <a:prstGeom prst="rect">
            <a:avLst/>
          </a:prstGeom>
          <a:noFill/>
          <a:ln w="9525">
            <a:noFill/>
            <a:miter lim="800000"/>
            <a:headEnd/>
            <a:tailEnd/>
          </a:ln>
        </p:spPr>
      </p:pic>
      <p:pic>
        <p:nvPicPr>
          <p:cNvPr id="54277" name="Picture 7" descr="269482shuidi2_506"/>
          <p:cNvPicPr>
            <a:picLocks noChangeAspect="1" noChangeArrowheads="1"/>
          </p:cNvPicPr>
          <p:nvPr/>
        </p:nvPicPr>
        <p:blipFill>
          <a:blip r:embed="rId3" cstate="print"/>
          <a:srcRect/>
          <a:stretch>
            <a:fillRect/>
          </a:stretch>
        </p:blipFill>
        <p:spPr bwMode="auto">
          <a:xfrm>
            <a:off x="0" y="6270625"/>
            <a:ext cx="9144000" cy="587375"/>
          </a:xfrm>
          <a:prstGeom prst="rect">
            <a:avLst/>
          </a:prstGeom>
          <a:noFill/>
          <a:ln w="9525">
            <a:noFill/>
            <a:miter lim="800000"/>
            <a:headEnd/>
            <a:tailEnd/>
          </a:ln>
        </p:spPr>
      </p:pic>
      <p:sp>
        <p:nvSpPr>
          <p:cNvPr id="54278" name="Rectangle 8"/>
          <p:cNvSpPr>
            <a:spLocks noChangeArrowheads="1"/>
          </p:cNvSpPr>
          <p:nvPr/>
        </p:nvSpPr>
        <p:spPr bwMode="auto">
          <a:xfrm>
            <a:off x="1211263" y="6121400"/>
            <a:ext cx="7032625"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76BC53E3-F691-4141-9CC4-213CF0C0DD90}" type="slidenum">
              <a:rPr lang="en-US" altLang="zh-CN"/>
              <a:pPr>
                <a:defRPr/>
              </a:pPr>
              <a:t>35</a:t>
            </a:fld>
            <a:endParaRPr lang="en-US" altLang="zh-CN" dirty="0"/>
          </a:p>
        </p:txBody>
      </p:sp>
      <p:pic>
        <p:nvPicPr>
          <p:cNvPr id="57346" name="Picture 2" descr="269482shuidi2_506"/>
          <p:cNvPicPr>
            <a:picLocks noChangeAspect="1" noChangeArrowheads="1"/>
          </p:cNvPicPr>
          <p:nvPr/>
        </p:nvPicPr>
        <p:blipFill>
          <a:blip r:embed="rId2" cstate="print"/>
          <a:srcRect/>
          <a:stretch>
            <a:fillRect/>
          </a:stretch>
        </p:blipFill>
        <p:spPr bwMode="auto">
          <a:xfrm>
            <a:off x="0" y="6270625"/>
            <a:ext cx="9144000" cy="587375"/>
          </a:xfrm>
          <a:prstGeom prst="rect">
            <a:avLst/>
          </a:prstGeom>
          <a:noFill/>
          <a:ln w="9525">
            <a:noFill/>
            <a:miter lim="800000"/>
            <a:headEnd/>
            <a:tailEnd/>
          </a:ln>
        </p:spPr>
      </p:pic>
      <p:pic>
        <p:nvPicPr>
          <p:cNvPr id="57347" name="Picture 4" descr="图片1"/>
          <p:cNvPicPr>
            <a:picLocks noChangeAspect="1" noChangeArrowheads="1"/>
          </p:cNvPicPr>
          <p:nvPr/>
        </p:nvPicPr>
        <p:blipFill>
          <a:blip r:embed="rId3" cstate="print"/>
          <a:srcRect/>
          <a:stretch>
            <a:fillRect/>
          </a:stretch>
        </p:blipFill>
        <p:spPr bwMode="auto">
          <a:xfrm>
            <a:off x="0" y="0"/>
            <a:ext cx="9144000" cy="573088"/>
          </a:xfrm>
          <a:prstGeom prst="rect">
            <a:avLst/>
          </a:prstGeom>
          <a:noFill/>
          <a:ln w="9525">
            <a:noFill/>
            <a:miter lim="800000"/>
            <a:headEnd/>
            <a:tailEnd/>
          </a:ln>
        </p:spPr>
      </p:pic>
      <p:sp>
        <p:nvSpPr>
          <p:cNvPr id="57348" name="Rectangle 13"/>
          <p:cNvSpPr>
            <a:spLocks noChangeArrowheads="1"/>
          </p:cNvSpPr>
          <p:nvPr/>
        </p:nvSpPr>
        <p:spPr bwMode="auto">
          <a:xfrm>
            <a:off x="756505" y="1628800"/>
            <a:ext cx="3311439" cy="3323987"/>
          </a:xfrm>
          <a:prstGeom prst="rect">
            <a:avLst/>
          </a:prstGeom>
          <a:noFill/>
          <a:ln w="9525">
            <a:noFill/>
            <a:miter lim="800000"/>
            <a:headEnd/>
            <a:tailEnd/>
          </a:ln>
        </p:spPr>
        <p:txBody>
          <a:bodyPr wrap="square">
            <a:spAutoFit/>
          </a:bodyPr>
          <a:lstStyle/>
          <a:p>
            <a:r>
              <a:rPr lang="zh-CN" altLang="en-US" sz="2000" dirty="0" smtClean="0">
                <a:solidFill>
                  <a:srgbClr val="FF0000"/>
                </a:solidFill>
              </a:rPr>
              <a:t>       一、 </a:t>
            </a:r>
            <a:r>
              <a:rPr lang="zh-CN" altLang="en-US" sz="2000" b="1" dirty="0" smtClean="0">
                <a:solidFill>
                  <a:srgbClr val="FF0000"/>
                </a:solidFill>
                <a:latin typeface="楷体_GB2312" pitchFamily="49" charset="-122"/>
                <a:ea typeface="楷体_GB2312" pitchFamily="49" charset="-122"/>
                <a:cs typeface="华文新魏"/>
              </a:rPr>
              <a:t>关于转发</a:t>
            </a:r>
            <a:r>
              <a:rPr lang="en-US" altLang="zh-CN" sz="2000" b="1" dirty="0" smtClean="0">
                <a:solidFill>
                  <a:srgbClr val="FF0000"/>
                </a:solidFill>
                <a:latin typeface="楷体_GB2312" pitchFamily="49" charset="-122"/>
                <a:ea typeface="楷体_GB2312" pitchFamily="49" charset="-122"/>
                <a:cs typeface="华文新魏"/>
              </a:rPr>
              <a:t>《</a:t>
            </a:r>
            <a:r>
              <a:rPr lang="zh-CN" altLang="en-US" sz="2000" b="1" dirty="0" smtClean="0">
                <a:solidFill>
                  <a:srgbClr val="FF0000"/>
                </a:solidFill>
                <a:latin typeface="楷体_GB2312" pitchFamily="49" charset="-122"/>
                <a:ea typeface="楷体_GB2312" pitchFamily="49" charset="-122"/>
                <a:cs typeface="华文新魏"/>
              </a:rPr>
              <a:t>中华全国总工会办公厅关于职工互助互济保障活动有关问题的通知</a:t>
            </a:r>
            <a:r>
              <a:rPr lang="en-US" altLang="zh-CN" sz="2000" b="1" dirty="0" smtClean="0">
                <a:solidFill>
                  <a:srgbClr val="FF0000"/>
                </a:solidFill>
                <a:latin typeface="楷体_GB2312" pitchFamily="49" charset="-122"/>
                <a:ea typeface="楷体_GB2312" pitchFamily="49" charset="-122"/>
                <a:cs typeface="华文新魏"/>
              </a:rPr>
              <a:t>》</a:t>
            </a:r>
            <a:r>
              <a:rPr lang="zh-CN" altLang="en-US" sz="2000" b="1" dirty="0" smtClean="0">
                <a:solidFill>
                  <a:srgbClr val="FF0000"/>
                </a:solidFill>
                <a:latin typeface="楷体_GB2312" pitchFamily="49" charset="-122"/>
                <a:ea typeface="楷体_GB2312" pitchFamily="49" charset="-122"/>
                <a:cs typeface="华文新魏"/>
              </a:rPr>
              <a:t>的通知 京工办发</a:t>
            </a:r>
            <a:r>
              <a:rPr lang="en-US" altLang="zh-CN" sz="2000" b="1" dirty="0" smtClean="0">
                <a:solidFill>
                  <a:srgbClr val="FF0000"/>
                </a:solidFill>
                <a:latin typeface="楷体_GB2312" pitchFamily="49" charset="-122"/>
                <a:ea typeface="楷体_GB2312" pitchFamily="49" charset="-122"/>
                <a:cs typeface="华文新魏"/>
              </a:rPr>
              <a:t>[2008]21</a:t>
            </a:r>
            <a:r>
              <a:rPr lang="zh-CN" altLang="en-US" sz="2000" b="1" dirty="0" smtClean="0">
                <a:solidFill>
                  <a:srgbClr val="FF0000"/>
                </a:solidFill>
                <a:latin typeface="楷体_GB2312" pitchFamily="49" charset="-122"/>
                <a:ea typeface="楷体_GB2312" pitchFamily="49" charset="-122"/>
                <a:cs typeface="华文新魏"/>
              </a:rPr>
              <a:t>号</a:t>
            </a:r>
            <a:endParaRPr lang="en-US" altLang="zh-CN" sz="2000" b="1" dirty="0" smtClean="0">
              <a:solidFill>
                <a:srgbClr val="FF0000"/>
              </a:solidFill>
              <a:latin typeface="楷体_GB2312" pitchFamily="49" charset="-122"/>
              <a:ea typeface="楷体_GB2312" pitchFamily="49" charset="-122"/>
              <a:cs typeface="华文新魏"/>
            </a:endParaRPr>
          </a:p>
          <a:p>
            <a:r>
              <a:rPr lang="zh-CN" altLang="en-US" sz="2000" dirty="0" smtClean="0">
                <a:solidFill>
                  <a:schemeClr val="tx1"/>
                </a:solidFill>
              </a:rPr>
              <a:t>       </a:t>
            </a:r>
            <a:r>
              <a:rPr lang="zh-CN" altLang="en-US" sz="2000" b="1" dirty="0" smtClean="0">
                <a:solidFill>
                  <a:schemeClr val="tx1"/>
                </a:solidFill>
                <a:latin typeface="楷体_GB2312" pitchFamily="49" charset="-122"/>
                <a:ea typeface="楷体_GB2312" pitchFamily="49" charset="-122"/>
                <a:cs typeface="华文新魏"/>
              </a:rPr>
              <a:t>“为了给职工办实事，有条件的工会组织可以对参加互助互济保障活动的职工在互助费用方面给予一定的补助。”</a:t>
            </a:r>
            <a:endParaRPr lang="zh-CN" altLang="en-US" sz="2000" b="1" dirty="0">
              <a:solidFill>
                <a:schemeClr val="tx1"/>
              </a:solidFill>
              <a:latin typeface="楷体_GB2312" pitchFamily="49" charset="-122"/>
              <a:ea typeface="楷体_GB2312" pitchFamily="49" charset="-122"/>
              <a:cs typeface="华文新魏"/>
            </a:endParaRPr>
          </a:p>
        </p:txBody>
      </p:sp>
      <p:sp>
        <p:nvSpPr>
          <p:cNvPr id="57349" name="Rectangle 15"/>
          <p:cNvSpPr>
            <a:spLocks noChangeArrowheads="1"/>
          </p:cNvSpPr>
          <p:nvPr/>
        </p:nvSpPr>
        <p:spPr bwMode="auto">
          <a:xfrm>
            <a:off x="714375" y="573088"/>
            <a:ext cx="2143125" cy="461665"/>
          </a:xfrm>
          <a:prstGeom prst="rect">
            <a:avLst/>
          </a:prstGeom>
          <a:noFill/>
          <a:ln w="9525">
            <a:noFill/>
            <a:miter lim="800000"/>
            <a:headEnd/>
            <a:tailEnd/>
          </a:ln>
        </p:spPr>
        <p:txBody>
          <a:bodyPr>
            <a:spAutoFit/>
          </a:bodyPr>
          <a:lstStyle/>
          <a:p>
            <a:pPr>
              <a:spcBef>
                <a:spcPct val="0"/>
              </a:spcBef>
            </a:pPr>
            <a:r>
              <a:rPr lang="zh-CN" altLang="en-US" sz="2400" b="1" dirty="0" smtClean="0">
                <a:solidFill>
                  <a:srgbClr val="000066"/>
                </a:solidFill>
                <a:latin typeface="黑体" pitchFamily="49" charset="-122"/>
                <a:ea typeface="黑体" pitchFamily="49" charset="-122"/>
              </a:rPr>
              <a:t>三、政策支持</a:t>
            </a:r>
            <a:endParaRPr lang="zh-CN" altLang="en-US" sz="2400" b="1" dirty="0">
              <a:solidFill>
                <a:srgbClr val="000066"/>
              </a:solidFill>
              <a:latin typeface="黑体" pitchFamily="49" charset="-122"/>
              <a:ea typeface="黑体" pitchFamily="49" charset="-122"/>
            </a:endParaRPr>
          </a:p>
        </p:txBody>
      </p:sp>
      <p:sp>
        <p:nvSpPr>
          <p:cNvPr id="57350" name="Rectangle 17"/>
          <p:cNvSpPr>
            <a:spLocks noChangeArrowheads="1"/>
          </p:cNvSpPr>
          <p:nvPr/>
        </p:nvSpPr>
        <p:spPr bwMode="auto">
          <a:xfrm>
            <a:off x="500063" y="6121400"/>
            <a:ext cx="8104187"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sp>
        <p:nvSpPr>
          <p:cNvPr id="9" name="Line 9"/>
          <p:cNvSpPr>
            <a:spLocks noChangeShapeType="1"/>
          </p:cNvSpPr>
          <p:nvPr/>
        </p:nvSpPr>
        <p:spPr bwMode="auto">
          <a:xfrm>
            <a:off x="785786" y="1071546"/>
            <a:ext cx="5126037" cy="0"/>
          </a:xfrm>
          <a:prstGeom prst="line">
            <a:avLst/>
          </a:prstGeom>
          <a:noFill/>
          <a:ln w="114300" cmpd="thinThick">
            <a:solidFill>
              <a:srgbClr val="FF6600"/>
            </a:solidFill>
            <a:round/>
            <a:headEnd/>
            <a:tailEnd/>
          </a:ln>
        </p:spPr>
        <p:txBody>
          <a:bodyPr lIns="90000" tIns="46800" rIns="90000" bIns="46800">
            <a:spAutoFit/>
          </a:bodyPr>
          <a:lstStyle/>
          <a:p>
            <a:endParaRPr lang="zh-CN" altLang="en-US"/>
          </a:p>
        </p:txBody>
      </p:sp>
      <p:pic>
        <p:nvPicPr>
          <p:cNvPr id="10" name="Picture 9" descr="未标题-12"/>
          <p:cNvPicPr>
            <a:picLocks noChangeAspect="1" noChangeArrowheads="1"/>
          </p:cNvPicPr>
          <p:nvPr/>
        </p:nvPicPr>
        <p:blipFill>
          <a:blip r:embed="rId4" cstate="print"/>
          <a:srcRect l="15742" b="12939"/>
          <a:stretch>
            <a:fillRect/>
          </a:stretch>
        </p:blipFill>
        <p:spPr bwMode="auto">
          <a:xfrm>
            <a:off x="4860032" y="1266384"/>
            <a:ext cx="3479514" cy="4660178"/>
          </a:xfrm>
          <a:prstGeom prst="rect">
            <a:avLst/>
          </a:prstGeom>
          <a:noFill/>
        </p:spPr>
      </p:pic>
    </p:spTree>
    <p:extLst>
      <p:ext uri="{BB962C8B-B14F-4D97-AF65-F5344CB8AC3E}">
        <p14:creationId xmlns:p14="http://schemas.microsoft.com/office/powerpoint/2010/main" val="1882776797"/>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76BC53E3-F691-4141-9CC4-213CF0C0DD90}" type="slidenum">
              <a:rPr lang="en-US" altLang="zh-CN"/>
              <a:pPr>
                <a:defRPr/>
              </a:pPr>
              <a:t>36</a:t>
            </a:fld>
            <a:endParaRPr lang="en-US" altLang="zh-CN" dirty="0"/>
          </a:p>
        </p:txBody>
      </p:sp>
      <p:pic>
        <p:nvPicPr>
          <p:cNvPr id="57346" name="Picture 2" descr="269482shuidi2_506"/>
          <p:cNvPicPr>
            <a:picLocks noChangeAspect="1" noChangeArrowheads="1"/>
          </p:cNvPicPr>
          <p:nvPr/>
        </p:nvPicPr>
        <p:blipFill>
          <a:blip r:embed="rId2" cstate="print"/>
          <a:srcRect/>
          <a:stretch>
            <a:fillRect/>
          </a:stretch>
        </p:blipFill>
        <p:spPr bwMode="auto">
          <a:xfrm>
            <a:off x="0" y="6270625"/>
            <a:ext cx="9144000" cy="587375"/>
          </a:xfrm>
          <a:prstGeom prst="rect">
            <a:avLst/>
          </a:prstGeom>
          <a:noFill/>
          <a:ln w="9525">
            <a:noFill/>
            <a:miter lim="800000"/>
            <a:headEnd/>
            <a:tailEnd/>
          </a:ln>
        </p:spPr>
      </p:pic>
      <p:pic>
        <p:nvPicPr>
          <p:cNvPr id="57347" name="Picture 4" descr="图片1"/>
          <p:cNvPicPr>
            <a:picLocks noChangeAspect="1" noChangeArrowheads="1"/>
          </p:cNvPicPr>
          <p:nvPr/>
        </p:nvPicPr>
        <p:blipFill>
          <a:blip r:embed="rId3" cstate="print"/>
          <a:srcRect/>
          <a:stretch>
            <a:fillRect/>
          </a:stretch>
        </p:blipFill>
        <p:spPr bwMode="auto">
          <a:xfrm>
            <a:off x="0" y="0"/>
            <a:ext cx="9144000" cy="573088"/>
          </a:xfrm>
          <a:prstGeom prst="rect">
            <a:avLst/>
          </a:prstGeom>
          <a:noFill/>
          <a:ln w="9525">
            <a:noFill/>
            <a:miter lim="800000"/>
            <a:headEnd/>
            <a:tailEnd/>
          </a:ln>
        </p:spPr>
      </p:pic>
      <p:sp>
        <p:nvSpPr>
          <p:cNvPr id="57350" name="Rectangle 17"/>
          <p:cNvSpPr>
            <a:spLocks noChangeArrowheads="1"/>
          </p:cNvSpPr>
          <p:nvPr/>
        </p:nvSpPr>
        <p:spPr bwMode="auto">
          <a:xfrm>
            <a:off x="500063" y="6121400"/>
            <a:ext cx="8104187"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sp>
        <p:nvSpPr>
          <p:cNvPr id="57351" name="矩形 8"/>
          <p:cNvSpPr>
            <a:spLocks noChangeArrowheads="1"/>
          </p:cNvSpPr>
          <p:nvPr/>
        </p:nvSpPr>
        <p:spPr bwMode="auto">
          <a:xfrm>
            <a:off x="251520" y="1331119"/>
            <a:ext cx="3639889" cy="3477875"/>
          </a:xfrm>
          <a:prstGeom prst="rect">
            <a:avLst/>
          </a:prstGeom>
          <a:noFill/>
          <a:ln w="9525">
            <a:noFill/>
            <a:miter lim="800000"/>
            <a:headEnd/>
            <a:tailEnd/>
          </a:ln>
        </p:spPr>
        <p:txBody>
          <a:bodyPr wrap="square">
            <a:spAutoFit/>
          </a:bodyPr>
          <a:lstStyle/>
          <a:p>
            <a:r>
              <a:rPr lang="zh-CN" altLang="en-US" sz="2000" b="1" dirty="0" smtClean="0">
                <a:solidFill>
                  <a:srgbClr val="FF0000"/>
                </a:solidFill>
                <a:latin typeface="楷体_GB2312" pitchFamily="49" charset="-122"/>
                <a:ea typeface="楷体_GB2312" pitchFamily="49" charset="-122"/>
                <a:cs typeface="华文新魏"/>
              </a:rPr>
              <a:t>    二、北京市总工会、北京市劳动和社会保障局 联合下发</a:t>
            </a:r>
            <a:endParaRPr lang="en-US" altLang="zh-CN" sz="2000" b="1" dirty="0" smtClean="0">
              <a:solidFill>
                <a:srgbClr val="FF0000"/>
              </a:solidFill>
              <a:latin typeface="楷体_GB2312" pitchFamily="49" charset="-122"/>
              <a:ea typeface="楷体_GB2312" pitchFamily="49" charset="-122"/>
              <a:cs typeface="华文新魏"/>
            </a:endParaRPr>
          </a:p>
          <a:p>
            <a:r>
              <a:rPr lang="zh-CN" altLang="en-US" sz="2000" b="1" dirty="0" smtClean="0">
                <a:solidFill>
                  <a:srgbClr val="FF0000"/>
                </a:solidFill>
                <a:latin typeface="楷体_GB2312" pitchFamily="49" charset="-122"/>
                <a:ea typeface="楷体_GB2312" pitchFamily="49" charset="-122"/>
                <a:cs typeface="华文新魏"/>
              </a:rPr>
              <a:t>    关于进一步组织职工参加住院医疗等互助保障计划的实施意见   京工发</a:t>
            </a:r>
            <a:r>
              <a:rPr lang="en-US" altLang="zh-CN" sz="2000" b="1" dirty="0" smtClean="0">
                <a:solidFill>
                  <a:srgbClr val="FF0000"/>
                </a:solidFill>
                <a:latin typeface="楷体_GB2312" pitchFamily="49" charset="-122"/>
                <a:ea typeface="楷体_GB2312" pitchFamily="49" charset="-122"/>
                <a:cs typeface="华文新魏"/>
              </a:rPr>
              <a:t>[2008]45</a:t>
            </a:r>
            <a:r>
              <a:rPr lang="zh-CN" altLang="en-US" sz="2000" b="1" dirty="0" smtClean="0">
                <a:solidFill>
                  <a:srgbClr val="FF0000"/>
                </a:solidFill>
                <a:latin typeface="楷体_GB2312" pitchFamily="49" charset="-122"/>
                <a:ea typeface="楷体_GB2312" pitchFamily="49" charset="-122"/>
                <a:cs typeface="华文新魏"/>
              </a:rPr>
              <a:t>号</a:t>
            </a:r>
            <a:endParaRPr lang="en-US" altLang="zh-CN" sz="2000" b="1" dirty="0" smtClean="0">
              <a:solidFill>
                <a:srgbClr val="FF0000"/>
              </a:solidFill>
              <a:latin typeface="楷体_GB2312" pitchFamily="49" charset="-122"/>
              <a:ea typeface="楷体_GB2312" pitchFamily="49" charset="-122"/>
              <a:cs typeface="华文新魏"/>
            </a:endParaRPr>
          </a:p>
          <a:p>
            <a:r>
              <a:rPr lang="zh-CN" altLang="en-US" sz="2000" b="1" dirty="0" smtClean="0">
                <a:solidFill>
                  <a:schemeClr val="tx1"/>
                </a:solidFill>
                <a:latin typeface="楷体_GB2312" pitchFamily="49" charset="-122"/>
                <a:ea typeface="楷体_GB2312" pitchFamily="49" charset="-122"/>
                <a:cs typeface="华文新魏"/>
              </a:rPr>
              <a:t>    各用人单位补充医疗保险资金可以优先通过为职工办理参加市总工会开展的“在职职工住院医疗”等项互助保障计划来落实。</a:t>
            </a:r>
            <a:endParaRPr lang="en-US" altLang="zh-CN" sz="2000" b="1" dirty="0">
              <a:solidFill>
                <a:schemeClr val="tx1"/>
              </a:solidFill>
              <a:latin typeface="楷体_GB2312" pitchFamily="49" charset="-122"/>
              <a:ea typeface="楷体_GB2312" pitchFamily="49" charset="-122"/>
              <a:cs typeface="华文新魏"/>
            </a:endParaRPr>
          </a:p>
        </p:txBody>
      </p:sp>
      <p:sp>
        <p:nvSpPr>
          <p:cNvPr id="9" name="Line 9"/>
          <p:cNvSpPr>
            <a:spLocks noChangeShapeType="1"/>
          </p:cNvSpPr>
          <p:nvPr/>
        </p:nvSpPr>
        <p:spPr bwMode="auto">
          <a:xfrm>
            <a:off x="785786" y="1071546"/>
            <a:ext cx="5126037" cy="0"/>
          </a:xfrm>
          <a:prstGeom prst="line">
            <a:avLst/>
          </a:prstGeom>
          <a:noFill/>
          <a:ln w="114300" cmpd="thinThick">
            <a:solidFill>
              <a:srgbClr val="FF6600"/>
            </a:solidFill>
            <a:round/>
            <a:headEnd/>
            <a:tailEnd/>
          </a:ln>
        </p:spPr>
        <p:txBody>
          <a:bodyPr lIns="90000" tIns="46800" rIns="90000" bIns="46800">
            <a:spAutoFit/>
          </a:bodyPr>
          <a:lstStyle/>
          <a:p>
            <a:endParaRPr lang="zh-CN" altLang="en-US"/>
          </a:p>
        </p:txBody>
      </p:sp>
      <p:pic>
        <p:nvPicPr>
          <p:cNvPr id="11" name="Picture 10" descr="图片1"/>
          <p:cNvPicPr>
            <a:picLocks noChangeAspect="1" noChangeArrowheads="1"/>
          </p:cNvPicPr>
          <p:nvPr/>
        </p:nvPicPr>
        <p:blipFill>
          <a:blip r:embed="rId4" cstate="print"/>
          <a:srcRect/>
          <a:stretch>
            <a:fillRect/>
          </a:stretch>
        </p:blipFill>
        <p:spPr bwMode="auto">
          <a:xfrm>
            <a:off x="4716016" y="1331119"/>
            <a:ext cx="3311525" cy="4653756"/>
          </a:xfrm>
          <a:prstGeom prst="rect">
            <a:avLst/>
          </a:prstGeom>
          <a:noFill/>
        </p:spPr>
      </p:pic>
    </p:spTree>
    <p:extLst>
      <p:ext uri="{BB962C8B-B14F-4D97-AF65-F5344CB8AC3E}">
        <p14:creationId xmlns:p14="http://schemas.microsoft.com/office/powerpoint/2010/main" val="3915446646"/>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76BC53E3-F691-4141-9CC4-213CF0C0DD90}" type="slidenum">
              <a:rPr lang="en-US" altLang="zh-CN"/>
              <a:pPr>
                <a:defRPr/>
              </a:pPr>
              <a:t>37</a:t>
            </a:fld>
            <a:endParaRPr lang="en-US" altLang="zh-CN" dirty="0"/>
          </a:p>
        </p:txBody>
      </p:sp>
      <p:pic>
        <p:nvPicPr>
          <p:cNvPr id="57346" name="Picture 2" descr="269482shuidi2_506"/>
          <p:cNvPicPr>
            <a:picLocks noChangeAspect="1" noChangeArrowheads="1"/>
          </p:cNvPicPr>
          <p:nvPr/>
        </p:nvPicPr>
        <p:blipFill>
          <a:blip r:embed="rId2" cstate="print"/>
          <a:srcRect/>
          <a:stretch>
            <a:fillRect/>
          </a:stretch>
        </p:blipFill>
        <p:spPr bwMode="auto">
          <a:xfrm>
            <a:off x="0" y="6270625"/>
            <a:ext cx="9144000" cy="587375"/>
          </a:xfrm>
          <a:prstGeom prst="rect">
            <a:avLst/>
          </a:prstGeom>
          <a:noFill/>
          <a:ln w="9525">
            <a:noFill/>
            <a:miter lim="800000"/>
            <a:headEnd/>
            <a:tailEnd/>
          </a:ln>
        </p:spPr>
      </p:pic>
      <p:pic>
        <p:nvPicPr>
          <p:cNvPr id="57347" name="Picture 4" descr="图片1"/>
          <p:cNvPicPr>
            <a:picLocks noChangeAspect="1" noChangeArrowheads="1"/>
          </p:cNvPicPr>
          <p:nvPr/>
        </p:nvPicPr>
        <p:blipFill>
          <a:blip r:embed="rId3" cstate="print"/>
          <a:srcRect/>
          <a:stretch>
            <a:fillRect/>
          </a:stretch>
        </p:blipFill>
        <p:spPr bwMode="auto">
          <a:xfrm>
            <a:off x="0" y="0"/>
            <a:ext cx="9144000" cy="573088"/>
          </a:xfrm>
          <a:prstGeom prst="rect">
            <a:avLst/>
          </a:prstGeom>
          <a:noFill/>
          <a:ln w="9525">
            <a:noFill/>
            <a:miter lim="800000"/>
            <a:headEnd/>
            <a:tailEnd/>
          </a:ln>
        </p:spPr>
      </p:pic>
      <p:sp>
        <p:nvSpPr>
          <p:cNvPr id="57350" name="Rectangle 17"/>
          <p:cNvSpPr>
            <a:spLocks noChangeArrowheads="1"/>
          </p:cNvSpPr>
          <p:nvPr/>
        </p:nvSpPr>
        <p:spPr bwMode="auto">
          <a:xfrm>
            <a:off x="500063" y="6121400"/>
            <a:ext cx="8104187"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sp>
        <p:nvSpPr>
          <p:cNvPr id="9" name="Rectangle 13"/>
          <p:cNvSpPr>
            <a:spLocks noChangeArrowheads="1"/>
          </p:cNvSpPr>
          <p:nvPr/>
        </p:nvSpPr>
        <p:spPr bwMode="auto">
          <a:xfrm>
            <a:off x="785786" y="1214423"/>
            <a:ext cx="7786687" cy="3016210"/>
          </a:xfrm>
          <a:prstGeom prst="rect">
            <a:avLst/>
          </a:prstGeom>
          <a:noFill/>
          <a:ln w="9525">
            <a:noFill/>
            <a:miter lim="800000"/>
            <a:headEnd/>
            <a:tailEnd/>
          </a:ln>
        </p:spPr>
        <p:txBody>
          <a:bodyPr wrap="square">
            <a:spAutoFit/>
          </a:bodyPr>
          <a:lstStyle/>
          <a:p>
            <a:r>
              <a:rPr lang="zh-CN" altLang="en-US" sz="2000" b="1" dirty="0" smtClean="0">
                <a:solidFill>
                  <a:srgbClr val="FF0000"/>
                </a:solidFill>
                <a:latin typeface="楷体_GB2312" pitchFamily="49" charset="-122"/>
                <a:ea typeface="楷体_GB2312" pitchFamily="49" charset="-122"/>
                <a:cs typeface="华文新魏"/>
              </a:rPr>
              <a:t>    三、北京市总工会关于深入开展职工互助保障工作的意见</a:t>
            </a:r>
            <a:br>
              <a:rPr lang="zh-CN" altLang="en-US" sz="2000" b="1" dirty="0" smtClean="0">
                <a:solidFill>
                  <a:srgbClr val="FF0000"/>
                </a:solidFill>
                <a:latin typeface="楷体_GB2312" pitchFamily="49" charset="-122"/>
                <a:ea typeface="楷体_GB2312" pitchFamily="49" charset="-122"/>
                <a:cs typeface="华文新魏"/>
              </a:rPr>
            </a:br>
            <a:r>
              <a:rPr lang="zh-CN" altLang="en-US" b="1" dirty="0" smtClean="0">
                <a:solidFill>
                  <a:srgbClr val="FF0000"/>
                </a:solidFill>
                <a:latin typeface="楷体_GB2312" pitchFamily="49" charset="-122"/>
                <a:ea typeface="楷体_GB2312" pitchFamily="49" charset="-122"/>
                <a:cs typeface="华文新魏"/>
              </a:rPr>
              <a:t>京工发</a:t>
            </a:r>
            <a:r>
              <a:rPr lang="en-US" altLang="zh-CN" b="1" dirty="0" smtClean="0">
                <a:solidFill>
                  <a:srgbClr val="FF0000"/>
                </a:solidFill>
                <a:latin typeface="楷体_GB2312" pitchFamily="49" charset="-122"/>
                <a:ea typeface="楷体_GB2312" pitchFamily="49" charset="-122"/>
                <a:cs typeface="华文新魏"/>
              </a:rPr>
              <a:t>〔2011〕8</a:t>
            </a:r>
            <a:r>
              <a:rPr lang="zh-CN" altLang="en-US" b="1" dirty="0" smtClean="0">
                <a:solidFill>
                  <a:srgbClr val="FF0000"/>
                </a:solidFill>
                <a:latin typeface="楷体_GB2312" pitchFamily="49" charset="-122"/>
                <a:ea typeface="楷体_GB2312" pitchFamily="49" charset="-122"/>
                <a:cs typeface="华文新魏"/>
              </a:rPr>
              <a:t>号</a:t>
            </a:r>
            <a:r>
              <a:rPr lang="zh-CN" altLang="en-US" sz="2000" b="1" dirty="0" smtClean="0">
                <a:solidFill>
                  <a:srgbClr val="FF0000"/>
                </a:solidFill>
                <a:latin typeface="楷体_GB2312" pitchFamily="49" charset="-122"/>
                <a:ea typeface="楷体_GB2312" pitchFamily="49" charset="-122"/>
                <a:cs typeface="华文新魏"/>
              </a:rPr>
              <a:t>  </a:t>
            </a:r>
            <a:endParaRPr lang="en-US" altLang="zh-CN" sz="2000" b="1" dirty="0" smtClean="0">
              <a:solidFill>
                <a:srgbClr val="FF0000"/>
              </a:solidFill>
              <a:latin typeface="楷体_GB2312" pitchFamily="49" charset="-122"/>
              <a:ea typeface="楷体_GB2312" pitchFamily="49" charset="-122"/>
              <a:cs typeface="华文新魏"/>
            </a:endParaRPr>
          </a:p>
          <a:p>
            <a:r>
              <a:rPr lang="zh-CN" altLang="en-US" sz="2000" b="1" dirty="0" smtClean="0">
                <a:solidFill>
                  <a:schemeClr val="tx1"/>
                </a:solidFill>
                <a:latin typeface="楷体_GB2312" pitchFamily="49" charset="-122"/>
                <a:ea typeface="楷体_GB2312" pitchFamily="49" charset="-122"/>
                <a:cs typeface="华文新魏"/>
              </a:rPr>
              <a:t>    全市各级工会组织要在集体合同、工资协商、女职工权益保护等涉及职工权益保障的制度中，在和谐劳动关系企业建设、“职工之家”建设，首都劳动奖章、劳模、劳模集体等评优工作中，都要将职工互助保障工作列为重要内容予以考核，要力争在两年内消灭工作空白点，做到每个有工会组织的单位都要参加职工互助保障活动，三年内实现职工享有住院医疗和住院津贴互助、大病互助、意外伤害互助三项互助保障全覆盖。</a:t>
            </a:r>
            <a:endParaRPr lang="zh-CN" altLang="en-US" sz="2000" b="1" dirty="0">
              <a:solidFill>
                <a:schemeClr val="tx1"/>
              </a:solidFill>
              <a:latin typeface="楷体_GB2312" pitchFamily="49" charset="-122"/>
              <a:ea typeface="楷体_GB2312" pitchFamily="49" charset="-122"/>
            </a:endParaRPr>
          </a:p>
        </p:txBody>
      </p:sp>
    </p:spTree>
    <p:extLst>
      <p:ext uri="{BB962C8B-B14F-4D97-AF65-F5344CB8AC3E}">
        <p14:creationId xmlns:p14="http://schemas.microsoft.com/office/powerpoint/2010/main" val="23016125"/>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71B62908-9227-446B-80FD-046717277A3A}" type="slidenum">
              <a:rPr lang="en-US" altLang="zh-CN"/>
              <a:pPr>
                <a:defRPr/>
              </a:pPr>
              <a:t>38</a:t>
            </a:fld>
            <a:endParaRPr lang="en-US" altLang="zh-CN"/>
          </a:p>
        </p:txBody>
      </p:sp>
      <p:pic>
        <p:nvPicPr>
          <p:cNvPr id="27652" name="Picture 9" descr="图片1"/>
          <p:cNvPicPr>
            <a:picLocks noChangeAspect="1" noChangeArrowheads="1"/>
          </p:cNvPicPr>
          <p:nvPr/>
        </p:nvPicPr>
        <p:blipFill>
          <a:blip r:embed="rId2" cstate="print"/>
          <a:srcRect/>
          <a:stretch>
            <a:fillRect/>
          </a:stretch>
        </p:blipFill>
        <p:spPr bwMode="auto">
          <a:xfrm>
            <a:off x="0" y="0"/>
            <a:ext cx="9144000" cy="620688"/>
          </a:xfrm>
          <a:prstGeom prst="rect">
            <a:avLst/>
          </a:prstGeom>
          <a:noFill/>
          <a:ln w="9525">
            <a:noFill/>
            <a:miter lim="800000"/>
            <a:headEnd/>
            <a:tailEnd/>
          </a:ln>
        </p:spPr>
      </p:pic>
      <p:pic>
        <p:nvPicPr>
          <p:cNvPr id="27653" name="Picture 12" descr="269482shuidi2_506"/>
          <p:cNvPicPr>
            <a:picLocks noChangeAspect="1" noChangeArrowheads="1"/>
          </p:cNvPicPr>
          <p:nvPr/>
        </p:nvPicPr>
        <p:blipFill>
          <a:blip r:embed="rId3" cstate="print"/>
          <a:srcRect/>
          <a:stretch>
            <a:fillRect/>
          </a:stretch>
        </p:blipFill>
        <p:spPr bwMode="auto">
          <a:xfrm>
            <a:off x="0" y="6270625"/>
            <a:ext cx="9144000" cy="587375"/>
          </a:xfrm>
          <a:prstGeom prst="rect">
            <a:avLst/>
          </a:prstGeom>
          <a:noFill/>
          <a:ln w="9525">
            <a:noFill/>
            <a:miter lim="800000"/>
            <a:headEnd/>
            <a:tailEnd/>
          </a:ln>
        </p:spPr>
      </p:pic>
      <p:sp>
        <p:nvSpPr>
          <p:cNvPr id="27654" name="Rectangle 15"/>
          <p:cNvSpPr>
            <a:spLocks noChangeArrowheads="1"/>
          </p:cNvSpPr>
          <p:nvPr/>
        </p:nvSpPr>
        <p:spPr bwMode="auto">
          <a:xfrm>
            <a:off x="571500" y="6121400"/>
            <a:ext cx="8032750"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sp>
        <p:nvSpPr>
          <p:cNvPr id="9" name="内容占位符 8"/>
          <p:cNvSpPr>
            <a:spLocks noGrp="1"/>
          </p:cNvSpPr>
          <p:nvPr>
            <p:ph idx="1"/>
          </p:nvPr>
        </p:nvSpPr>
        <p:spPr>
          <a:xfrm>
            <a:off x="642910" y="1071546"/>
            <a:ext cx="7643866" cy="4808554"/>
          </a:xfrm>
        </p:spPr>
        <p:txBody>
          <a:bodyPr/>
          <a:lstStyle/>
          <a:p>
            <a:pPr>
              <a:buNone/>
            </a:pPr>
            <a:r>
              <a:rPr lang="zh-CN" altLang="en-US" sz="2400" b="1" dirty="0" smtClean="0">
                <a:solidFill>
                  <a:srgbClr val="FF6600"/>
                </a:solidFill>
                <a:latin typeface="+mj-lt"/>
                <a:ea typeface="微软雅黑" pitchFamily="34" charset="-122"/>
                <a:cs typeface="+mj-cs"/>
              </a:rPr>
              <a:t>            </a:t>
            </a:r>
            <a:r>
              <a:rPr lang="zh-CN" altLang="en-US" sz="2000" b="1" dirty="0">
                <a:solidFill>
                  <a:srgbClr val="FF0000"/>
                </a:solidFill>
                <a:latin typeface="楷体_GB2312" pitchFamily="49" charset="-122"/>
                <a:ea typeface="楷体_GB2312" pitchFamily="49" charset="-122"/>
                <a:cs typeface="华文新魏"/>
              </a:rPr>
              <a:t>四、</a:t>
            </a:r>
            <a:r>
              <a:rPr lang="zh-CN" altLang="en-US" sz="2000" b="1" dirty="0" smtClean="0">
                <a:solidFill>
                  <a:srgbClr val="FF0000"/>
                </a:solidFill>
                <a:latin typeface="楷体_GB2312" pitchFamily="49" charset="-122"/>
                <a:ea typeface="楷体_GB2312" pitchFamily="49" charset="-122"/>
                <a:cs typeface="华文新魏"/>
              </a:rPr>
              <a:t>北京市</a:t>
            </a:r>
            <a:r>
              <a:rPr lang="zh-CN" altLang="en-US" sz="2000" b="1" dirty="0">
                <a:solidFill>
                  <a:srgbClr val="FF0000"/>
                </a:solidFill>
                <a:latin typeface="楷体_GB2312" pitchFamily="49" charset="-122"/>
                <a:ea typeface="楷体_GB2312" pitchFamily="49" charset="-122"/>
                <a:cs typeface="华文新魏"/>
              </a:rPr>
              <a:t>实施</a:t>
            </a:r>
            <a:r>
              <a:rPr lang="en-US" altLang="zh-CN" sz="2000" b="1" dirty="0">
                <a:solidFill>
                  <a:srgbClr val="FF0000"/>
                </a:solidFill>
                <a:latin typeface="楷体_GB2312" pitchFamily="49" charset="-122"/>
                <a:ea typeface="楷体_GB2312" pitchFamily="49" charset="-122"/>
                <a:cs typeface="华文新魏"/>
              </a:rPr>
              <a:t>《</a:t>
            </a:r>
            <a:r>
              <a:rPr lang="zh-CN" altLang="en-US" sz="2000" b="1" dirty="0">
                <a:solidFill>
                  <a:srgbClr val="FF0000"/>
                </a:solidFill>
                <a:latin typeface="楷体_GB2312" pitchFamily="49" charset="-122"/>
                <a:ea typeface="楷体_GB2312" pitchFamily="49" charset="-122"/>
                <a:cs typeface="华文新魏"/>
              </a:rPr>
              <a:t>中华人民共和国工会法</a:t>
            </a:r>
            <a:r>
              <a:rPr lang="en-US" altLang="zh-CN" sz="2000" b="1" dirty="0">
                <a:solidFill>
                  <a:srgbClr val="FF0000"/>
                </a:solidFill>
                <a:latin typeface="楷体_GB2312" pitchFamily="49" charset="-122"/>
                <a:ea typeface="楷体_GB2312" pitchFamily="49" charset="-122"/>
                <a:cs typeface="华文新魏"/>
              </a:rPr>
              <a:t>》</a:t>
            </a:r>
            <a:r>
              <a:rPr lang="zh-CN" altLang="en-US" sz="2000" b="1" dirty="0" smtClean="0">
                <a:solidFill>
                  <a:srgbClr val="FF0000"/>
                </a:solidFill>
                <a:latin typeface="楷体_GB2312" pitchFamily="49" charset="-122"/>
                <a:ea typeface="楷体_GB2312" pitchFamily="49" charset="-122"/>
                <a:cs typeface="华文新魏"/>
              </a:rPr>
              <a:t>办法</a:t>
            </a:r>
            <a:endParaRPr lang="en-US" altLang="zh-CN" sz="2200" b="1" dirty="0" smtClean="0">
              <a:solidFill>
                <a:schemeClr val="accent6">
                  <a:lumMod val="50000"/>
                </a:schemeClr>
              </a:solidFill>
              <a:latin typeface="楷体_GB2312" pitchFamily="49" charset="-122"/>
              <a:ea typeface="楷体_GB2312" pitchFamily="49" charset="-122"/>
            </a:endParaRPr>
          </a:p>
          <a:p>
            <a:r>
              <a:rPr lang="zh-CN" altLang="en-US" sz="2200" b="1" dirty="0" smtClean="0">
                <a:solidFill>
                  <a:schemeClr val="accent6">
                    <a:lumMod val="50000"/>
                  </a:schemeClr>
                </a:solidFill>
                <a:latin typeface="楷体_GB2312" pitchFamily="49" charset="-122"/>
                <a:ea typeface="楷体_GB2312" pitchFamily="49" charset="-122"/>
              </a:rPr>
              <a:t>第</a:t>
            </a:r>
            <a:r>
              <a:rPr lang="zh-CN" altLang="en-US" sz="2200" b="1" dirty="0" smtClean="0">
                <a:solidFill>
                  <a:srgbClr val="FF0000"/>
                </a:solidFill>
                <a:latin typeface="楷体_GB2312" pitchFamily="49" charset="-122"/>
                <a:ea typeface="楷体_GB2312" pitchFamily="49" charset="-122"/>
              </a:rPr>
              <a:t>一</a:t>
            </a:r>
            <a:r>
              <a:rPr lang="zh-CN" altLang="en-US" sz="2200" b="1" dirty="0" smtClean="0">
                <a:solidFill>
                  <a:schemeClr val="accent6">
                    <a:lumMod val="50000"/>
                  </a:schemeClr>
                </a:solidFill>
                <a:latin typeface="楷体_GB2312" pitchFamily="49" charset="-122"/>
                <a:ea typeface="楷体_GB2312" pitchFamily="49" charset="-122"/>
              </a:rPr>
              <a:t>章 总则</a:t>
            </a:r>
            <a:endParaRPr lang="en-US" altLang="zh-CN" sz="2200" b="1" dirty="0" smtClean="0">
              <a:solidFill>
                <a:schemeClr val="accent6">
                  <a:lumMod val="50000"/>
                </a:schemeClr>
              </a:solidFill>
              <a:latin typeface="楷体_GB2312" pitchFamily="49" charset="-122"/>
              <a:ea typeface="楷体_GB2312" pitchFamily="49" charset="-122"/>
            </a:endParaRPr>
          </a:p>
          <a:p>
            <a:r>
              <a:rPr lang="zh-CN" altLang="en-US" sz="2200" b="1" dirty="0" smtClean="0">
                <a:solidFill>
                  <a:schemeClr val="accent6">
                    <a:lumMod val="50000"/>
                  </a:schemeClr>
                </a:solidFill>
                <a:latin typeface="楷体_GB2312" pitchFamily="49" charset="-122"/>
                <a:ea typeface="楷体_GB2312" pitchFamily="49" charset="-122"/>
              </a:rPr>
              <a:t>第</a:t>
            </a:r>
            <a:r>
              <a:rPr lang="zh-CN" altLang="en-US" sz="2200" b="1" dirty="0" smtClean="0">
                <a:solidFill>
                  <a:srgbClr val="FF0000"/>
                </a:solidFill>
                <a:latin typeface="楷体_GB2312" pitchFamily="49" charset="-122"/>
                <a:ea typeface="楷体_GB2312" pitchFamily="49" charset="-122"/>
              </a:rPr>
              <a:t>六</a:t>
            </a:r>
            <a:r>
              <a:rPr lang="zh-CN" altLang="en-US" sz="2200" b="1" dirty="0" smtClean="0">
                <a:solidFill>
                  <a:schemeClr val="accent6">
                    <a:lumMod val="50000"/>
                  </a:schemeClr>
                </a:solidFill>
                <a:latin typeface="楷体_GB2312" pitchFamily="49" charset="-122"/>
                <a:ea typeface="楷体_GB2312" pitchFamily="49" charset="-122"/>
              </a:rPr>
              <a:t>条 工会应当健全职工服务体系，创新服务方式，组织开展职工互助保障、法律服务、困难帮扶、心理关爱及文化体育等活动。</a:t>
            </a:r>
            <a:endParaRPr lang="en-US" altLang="zh-CN" sz="2200" b="1" dirty="0" smtClean="0">
              <a:solidFill>
                <a:schemeClr val="accent6">
                  <a:lumMod val="50000"/>
                </a:schemeClr>
              </a:solidFill>
              <a:latin typeface="楷体_GB2312" pitchFamily="49" charset="-122"/>
              <a:ea typeface="楷体_GB2312" pitchFamily="49" charset="-122"/>
            </a:endParaRPr>
          </a:p>
          <a:p>
            <a:endParaRPr lang="en-US" altLang="zh-CN" sz="2000" b="1" dirty="0" smtClean="0">
              <a:solidFill>
                <a:schemeClr val="accent6">
                  <a:lumMod val="50000"/>
                </a:schemeClr>
              </a:solidFill>
              <a:latin typeface="楷体_GB2312" pitchFamily="49" charset="-122"/>
              <a:ea typeface="楷体_GB2312" pitchFamily="49" charset="-122"/>
            </a:endParaRPr>
          </a:p>
          <a:p>
            <a:pPr>
              <a:buNone/>
            </a:pPr>
            <a:r>
              <a:rPr lang="en-US" altLang="zh-CN" sz="2000" b="1" dirty="0" smtClean="0">
                <a:latin typeface="楷体_GB2312" pitchFamily="49" charset="-122"/>
                <a:ea typeface="楷体_GB2312" pitchFamily="49" charset="-122"/>
              </a:rPr>
              <a:t>   </a:t>
            </a:r>
            <a:r>
              <a:rPr lang="zh-CN" altLang="en-US" sz="2000" b="1" dirty="0" smtClean="0">
                <a:latin typeface="楷体_GB2312" pitchFamily="49" charset="-122"/>
                <a:ea typeface="楷体_GB2312" pitchFamily="49" charset="-122"/>
              </a:rPr>
              <a:t>注：</a:t>
            </a:r>
            <a:r>
              <a:rPr lang="en-US" altLang="zh-CN" sz="2000" b="1" dirty="0" smtClean="0">
                <a:latin typeface="楷体_GB2312" pitchFamily="49" charset="-122"/>
                <a:ea typeface="楷体_GB2312" pitchFamily="49" charset="-122"/>
              </a:rPr>
              <a:t>《</a:t>
            </a:r>
            <a:r>
              <a:rPr lang="zh-CN" altLang="en-US" sz="2000" b="1" dirty="0" smtClean="0">
                <a:latin typeface="楷体_GB2312" pitchFamily="49" charset="-122"/>
                <a:ea typeface="楷体_GB2312" pitchFamily="49" charset="-122"/>
              </a:rPr>
              <a:t>实施办法</a:t>
            </a:r>
            <a:r>
              <a:rPr lang="en-US" altLang="zh-CN" sz="2000" b="1" dirty="0" smtClean="0">
                <a:latin typeface="楷体_GB2312" pitchFamily="49" charset="-122"/>
                <a:ea typeface="楷体_GB2312" pitchFamily="49" charset="-122"/>
              </a:rPr>
              <a:t>》</a:t>
            </a:r>
            <a:r>
              <a:rPr lang="zh-CN" altLang="en-US" sz="2000" b="1" dirty="0" smtClean="0">
                <a:latin typeface="楷体_GB2312" pitchFamily="49" charset="-122"/>
                <a:ea typeface="楷体_GB2312" pitchFamily="49" charset="-122"/>
              </a:rPr>
              <a:t>第六条既是对北京工会三级服务体系成果以</a:t>
            </a:r>
            <a:endParaRPr lang="en-US" altLang="zh-CN" sz="2000" b="1" dirty="0" smtClean="0">
              <a:latin typeface="楷体_GB2312" pitchFamily="49" charset="-122"/>
              <a:ea typeface="楷体_GB2312" pitchFamily="49" charset="-122"/>
            </a:endParaRPr>
          </a:p>
          <a:p>
            <a:pPr>
              <a:buNone/>
            </a:pPr>
            <a:r>
              <a:rPr lang="en-US" altLang="zh-CN" sz="2000" b="1" dirty="0" smtClean="0">
                <a:latin typeface="楷体_GB2312" pitchFamily="49" charset="-122"/>
                <a:ea typeface="楷体_GB2312" pitchFamily="49" charset="-122"/>
              </a:rPr>
              <a:t>   </a:t>
            </a:r>
            <a:r>
              <a:rPr lang="zh-CN" altLang="en-US" sz="2000" b="1" dirty="0" smtClean="0">
                <a:latin typeface="楷体_GB2312" pitchFamily="49" charset="-122"/>
                <a:ea typeface="楷体_GB2312" pitchFamily="49" charset="-122"/>
              </a:rPr>
              <a:t>法规的形式加以肯定，也是对工会组织建立健全职工服务体系作出的义务性规定。各级工会组织应当强化职工服务职能，创新服务方式，以维权要到位、服务要做实、发展要全面的工作标准加强服务型工会的建设，以优质高效的服务吸引职工加入工会。</a:t>
            </a:r>
          </a:p>
        </p:txBody>
      </p:sp>
    </p:spTree>
    <p:extLst>
      <p:ext uri="{BB962C8B-B14F-4D97-AF65-F5344CB8AC3E}">
        <p14:creationId xmlns:p14="http://schemas.microsoft.com/office/powerpoint/2010/main" val="3643456101"/>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500034" y="1357298"/>
            <a:ext cx="4000528" cy="5286412"/>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786314" y="1357298"/>
            <a:ext cx="4000528" cy="5286412"/>
          </a:xfrm>
          <a:prstGeom prst="rect">
            <a:avLst/>
          </a:prstGeom>
          <a:noFill/>
          <a:ln w="9525">
            <a:noFill/>
            <a:miter lim="800000"/>
            <a:headEnd/>
            <a:tailEnd/>
          </a:ln>
          <a:effectLst/>
        </p:spPr>
      </p:pic>
      <p:sp>
        <p:nvSpPr>
          <p:cNvPr id="6" name="TextBox 5"/>
          <p:cNvSpPr txBox="1"/>
          <p:nvPr/>
        </p:nvSpPr>
        <p:spPr>
          <a:xfrm>
            <a:off x="899592" y="332656"/>
            <a:ext cx="6950576" cy="707886"/>
          </a:xfrm>
          <a:prstGeom prst="rect">
            <a:avLst/>
          </a:prstGeom>
          <a:noFill/>
        </p:spPr>
        <p:txBody>
          <a:bodyPr wrap="square" rtlCol="0">
            <a:spAutoFit/>
          </a:bodyPr>
          <a:lstStyle/>
          <a:p>
            <a:r>
              <a:rPr lang="zh-CN" altLang="en-US" sz="2000" b="1" dirty="0" smtClean="0">
                <a:solidFill>
                  <a:srgbClr val="FF0000"/>
                </a:solidFill>
                <a:latin typeface="楷体_GB2312" pitchFamily="49" charset="-122"/>
                <a:ea typeface="楷体_GB2312" pitchFamily="49" charset="-122"/>
                <a:cs typeface="华文新魏"/>
              </a:rPr>
              <a:t>五、</a:t>
            </a:r>
            <a:r>
              <a:rPr lang="en-US" altLang="zh-CN" sz="2000" b="1" dirty="0" smtClean="0">
                <a:solidFill>
                  <a:srgbClr val="FF0000"/>
                </a:solidFill>
                <a:latin typeface="楷体_GB2312" pitchFamily="49" charset="-122"/>
                <a:ea typeface="楷体_GB2312" pitchFamily="49" charset="-122"/>
                <a:cs typeface="华文新魏"/>
              </a:rPr>
              <a:t>《</a:t>
            </a:r>
            <a:r>
              <a:rPr lang="zh-CN" altLang="en-US" sz="2000" b="1" dirty="0">
                <a:solidFill>
                  <a:srgbClr val="FF0000"/>
                </a:solidFill>
                <a:latin typeface="楷体_GB2312" pitchFamily="49" charset="-122"/>
                <a:ea typeface="楷体_GB2312" pitchFamily="49" charset="-122"/>
                <a:cs typeface="华文新魏"/>
              </a:rPr>
              <a:t>关于进一步加强服务职工工作经费保障的意见</a:t>
            </a:r>
            <a:r>
              <a:rPr lang="en-US" altLang="zh-CN" sz="2000" b="1" dirty="0">
                <a:solidFill>
                  <a:srgbClr val="FF0000"/>
                </a:solidFill>
                <a:latin typeface="楷体_GB2312" pitchFamily="49" charset="-122"/>
                <a:ea typeface="楷体_GB2312" pitchFamily="49" charset="-122"/>
                <a:cs typeface="华文新魏"/>
              </a:rPr>
              <a:t>》</a:t>
            </a:r>
            <a:r>
              <a:rPr lang="zh-CN" altLang="en-US" sz="2000" b="1" dirty="0">
                <a:solidFill>
                  <a:srgbClr val="FF0000"/>
                </a:solidFill>
                <a:latin typeface="楷体_GB2312" pitchFamily="49" charset="-122"/>
                <a:ea typeface="楷体_GB2312" pitchFamily="49" charset="-122"/>
                <a:cs typeface="华文新魏"/>
              </a:rPr>
              <a:t>京工发</a:t>
            </a:r>
            <a:r>
              <a:rPr lang="en-US" altLang="zh-CN" sz="2000" b="1" dirty="0">
                <a:solidFill>
                  <a:srgbClr val="FF0000"/>
                </a:solidFill>
                <a:latin typeface="楷体_GB2312" pitchFamily="49" charset="-122"/>
                <a:ea typeface="楷体_GB2312" pitchFamily="49" charset="-122"/>
                <a:cs typeface="华文新魏"/>
              </a:rPr>
              <a:t>【2016】24</a:t>
            </a:r>
            <a:r>
              <a:rPr lang="zh-CN" altLang="en-US" sz="2000" b="1" dirty="0">
                <a:solidFill>
                  <a:srgbClr val="FF0000"/>
                </a:solidFill>
                <a:latin typeface="楷体_GB2312" pitchFamily="49" charset="-122"/>
                <a:ea typeface="楷体_GB2312" pitchFamily="49" charset="-122"/>
                <a:cs typeface="华文新魏"/>
              </a:rPr>
              <a:t>号</a:t>
            </a:r>
          </a:p>
        </p:txBody>
      </p:sp>
    </p:spTree>
    <p:extLst>
      <p:ext uri="{BB962C8B-B14F-4D97-AF65-F5344CB8AC3E}">
        <p14:creationId xmlns:p14="http://schemas.microsoft.com/office/powerpoint/2010/main" val="41267146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页脚占位符 3"/>
          <p:cNvSpPr txBox="1">
            <a:spLocks noGrp="1"/>
          </p:cNvSpPr>
          <p:nvPr/>
        </p:nvSpPr>
        <p:spPr bwMode="auto">
          <a:xfrm>
            <a:off x="7046913" y="6381750"/>
            <a:ext cx="2133600" cy="244475"/>
          </a:xfrm>
          <a:prstGeom prst="rect">
            <a:avLst/>
          </a:prstGeom>
          <a:noFill/>
          <a:ln w="9525">
            <a:noFill/>
            <a:miter lim="800000"/>
            <a:headEnd/>
            <a:tailEnd/>
          </a:ln>
        </p:spPr>
        <p:txBody>
          <a:bodyPr/>
          <a:lstStyle/>
          <a:p>
            <a:pPr>
              <a:spcBef>
                <a:spcPct val="0"/>
              </a:spcBef>
            </a:pPr>
            <a:r>
              <a:rPr lang="en-US" altLang="zh-CN">
                <a:solidFill>
                  <a:schemeClr val="tx1"/>
                </a:solidFill>
                <a:latin typeface="Calibri" pitchFamily="34" charset="0"/>
                <a:ea typeface="宋体" charset="-122"/>
              </a:rPr>
              <a:t>   </a:t>
            </a:r>
          </a:p>
          <a:p>
            <a:pPr>
              <a:spcBef>
                <a:spcPct val="0"/>
              </a:spcBef>
            </a:pPr>
            <a:r>
              <a:rPr lang="en-US" altLang="zh-CN">
                <a:solidFill>
                  <a:schemeClr val="tx1"/>
                </a:solidFill>
                <a:latin typeface="Calibri" pitchFamily="34" charset="0"/>
                <a:ea typeface="宋体" charset="-122"/>
              </a:rPr>
              <a:t>   </a:t>
            </a:r>
          </a:p>
        </p:txBody>
      </p:sp>
      <p:sp>
        <p:nvSpPr>
          <p:cNvPr id="24578" name="Rectangle 2"/>
          <p:cNvSpPr>
            <a:spLocks noGrp="1" noChangeArrowheads="1"/>
          </p:cNvSpPr>
          <p:nvPr>
            <p:ph type="title" idx="4294967295"/>
          </p:nvPr>
        </p:nvSpPr>
        <p:spPr>
          <a:xfrm>
            <a:off x="428596" y="857232"/>
            <a:ext cx="6357982" cy="785800"/>
          </a:xfrm>
        </p:spPr>
        <p:txBody>
          <a:bodyPr/>
          <a:lstStyle/>
          <a:p>
            <a:r>
              <a:rPr lang="en-US" altLang="zh-CN" sz="2500" dirty="0" smtClean="0">
                <a:solidFill>
                  <a:srgbClr val="FF0000"/>
                </a:solidFill>
                <a:latin typeface="华文新魏" pitchFamily="2" charset="-122"/>
                <a:ea typeface="华文新魏" pitchFamily="2" charset="-122"/>
              </a:rPr>
              <a:t>20</a:t>
            </a:r>
            <a:r>
              <a:rPr lang="zh-CN" altLang="en-US" sz="2500" dirty="0" smtClean="0">
                <a:solidFill>
                  <a:srgbClr val="FF0000"/>
                </a:solidFill>
                <a:latin typeface="华文新魏" pitchFamily="2" charset="-122"/>
                <a:ea typeface="华文新魏" pitchFamily="2" charset="-122"/>
              </a:rPr>
              <a:t>年来全市参保职工突破职工</a:t>
            </a:r>
            <a:r>
              <a:rPr lang="en-US" altLang="zh-CN" sz="2500" dirty="0" smtClean="0">
                <a:solidFill>
                  <a:srgbClr val="FF0000"/>
                </a:solidFill>
                <a:latin typeface="华文新魏" pitchFamily="2" charset="-122"/>
                <a:ea typeface="华文新魏" pitchFamily="2" charset="-122"/>
              </a:rPr>
              <a:t>321</a:t>
            </a:r>
            <a:r>
              <a:rPr lang="zh-CN" altLang="en-US" sz="2500" dirty="0" smtClean="0">
                <a:solidFill>
                  <a:srgbClr val="FF0000"/>
                </a:solidFill>
                <a:latin typeface="华文新魏" pitchFamily="2" charset="-122"/>
                <a:ea typeface="华文新魏" pitchFamily="2" charset="-122"/>
              </a:rPr>
              <a:t>万人，支付互助金</a:t>
            </a:r>
            <a:r>
              <a:rPr lang="en-US" altLang="zh-CN" sz="2500" dirty="0" smtClean="0">
                <a:solidFill>
                  <a:srgbClr val="FF0000"/>
                </a:solidFill>
                <a:latin typeface="华文新魏" pitchFamily="2" charset="-122"/>
                <a:ea typeface="华文新魏" pitchFamily="2" charset="-122"/>
              </a:rPr>
              <a:t>15</a:t>
            </a:r>
            <a:r>
              <a:rPr lang="zh-CN" altLang="en-US" sz="2500" dirty="0" smtClean="0">
                <a:solidFill>
                  <a:srgbClr val="FF0000"/>
                </a:solidFill>
                <a:latin typeface="华文新魏" pitchFamily="2" charset="-122"/>
                <a:ea typeface="华文新魏" pitchFamily="2" charset="-122"/>
              </a:rPr>
              <a:t>亿元，受助职工近</a:t>
            </a:r>
            <a:r>
              <a:rPr lang="en-US" altLang="zh-CN" sz="2500" dirty="0" smtClean="0">
                <a:solidFill>
                  <a:srgbClr val="FF0000"/>
                </a:solidFill>
                <a:latin typeface="华文新魏" pitchFamily="2" charset="-122"/>
                <a:ea typeface="华文新魏" pitchFamily="2" charset="-122"/>
              </a:rPr>
              <a:t>600</a:t>
            </a:r>
            <a:r>
              <a:rPr lang="zh-CN" altLang="en-US" sz="2500" dirty="0" smtClean="0">
                <a:solidFill>
                  <a:srgbClr val="FF0000"/>
                </a:solidFill>
                <a:latin typeface="华文新魏" pitchFamily="2" charset="-122"/>
                <a:ea typeface="华文新魏" pitchFamily="2" charset="-122"/>
              </a:rPr>
              <a:t>百万人次</a:t>
            </a:r>
            <a:endParaRPr lang="zh-CN" altLang="en-US" sz="2500" dirty="0">
              <a:solidFill>
                <a:srgbClr val="FF0000"/>
              </a:solidFill>
              <a:latin typeface="华文新魏" pitchFamily="2" charset="-122"/>
              <a:ea typeface="华文新魏" pitchFamily="2" charset="-122"/>
            </a:endParaRPr>
          </a:p>
        </p:txBody>
      </p:sp>
      <p:sp>
        <p:nvSpPr>
          <p:cNvPr id="24579" name="Freeform 3"/>
          <p:cNvSpPr>
            <a:spLocks/>
          </p:cNvSpPr>
          <p:nvPr/>
        </p:nvSpPr>
        <p:spPr bwMode="gray">
          <a:xfrm rot="18072832">
            <a:off x="2348431" y="870443"/>
            <a:ext cx="5375800" cy="6452768"/>
          </a:xfrm>
          <a:custGeom>
            <a:avLst/>
            <a:gdLst>
              <a:gd name="T0" fmla="*/ 2147483647 w 5190"/>
              <a:gd name="T1" fmla="*/ 2147483647 h 2298"/>
              <a:gd name="T2" fmla="*/ 0 w 5190"/>
              <a:gd name="T3" fmla="*/ 0 h 2298"/>
              <a:gd name="T4" fmla="*/ 2147483647 w 5190"/>
              <a:gd name="T5" fmla="*/ 2147483647 h 2298"/>
              <a:gd name="T6" fmla="*/ 2147483647 w 5190"/>
              <a:gd name="T7" fmla="*/ 2147483647 h 2298"/>
              <a:gd name="T8" fmla="*/ 2147483647 w 5190"/>
              <a:gd name="T9" fmla="*/ 2147483647 h 2298"/>
              <a:gd name="T10" fmla="*/ 2147483647 w 5190"/>
              <a:gd name="T11" fmla="*/ 2147483647 h 2298"/>
              <a:gd name="T12" fmla="*/ 2147483647 w 5190"/>
              <a:gd name="T13" fmla="*/ 2147483647 h 2298"/>
              <a:gd name="T14" fmla="*/ 2147483647 w 5190"/>
              <a:gd name="T15" fmla="*/ 2147483647 h 2298"/>
              <a:gd name="T16" fmla="*/ 2147483647 w 5190"/>
              <a:gd name="T17" fmla="*/ 2147483647 h 2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90"/>
              <a:gd name="T28" fmla="*/ 0 h 2298"/>
              <a:gd name="T29" fmla="*/ 5190 w 5190"/>
              <a:gd name="T30" fmla="*/ 2298 h 22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90" h="2298">
                <a:moveTo>
                  <a:pt x="496" y="157"/>
                </a:moveTo>
                <a:lnTo>
                  <a:pt x="0" y="0"/>
                </a:lnTo>
                <a:lnTo>
                  <a:pt x="231" y="124"/>
                </a:lnTo>
                <a:lnTo>
                  <a:pt x="4282" y="2025"/>
                </a:lnTo>
                <a:lnTo>
                  <a:pt x="3974" y="2298"/>
                </a:lnTo>
                <a:lnTo>
                  <a:pt x="5190" y="2065"/>
                </a:lnTo>
                <a:lnTo>
                  <a:pt x="5039" y="1268"/>
                </a:lnTo>
                <a:lnTo>
                  <a:pt x="4748" y="1507"/>
                </a:lnTo>
                <a:lnTo>
                  <a:pt x="496" y="157"/>
                </a:lnTo>
                <a:close/>
              </a:path>
            </a:pathLst>
          </a:custGeom>
          <a:solidFill>
            <a:srgbClr val="FF9900"/>
          </a:solidFill>
          <a:ln w="9525">
            <a:noFill/>
            <a:round/>
            <a:headEnd/>
            <a:tailEnd/>
          </a:ln>
        </p:spPr>
        <p:txBody>
          <a:bodyPr wrap="none" anchor="ctr"/>
          <a:lstStyle/>
          <a:p>
            <a:endParaRPr lang="zh-CN" altLang="en-US"/>
          </a:p>
        </p:txBody>
      </p:sp>
      <p:sp>
        <p:nvSpPr>
          <p:cNvPr id="24580" name="AutoShape 4"/>
          <p:cNvSpPr>
            <a:spLocks noChangeArrowheads="1"/>
          </p:cNvSpPr>
          <p:nvPr/>
        </p:nvSpPr>
        <p:spPr bwMode="gray">
          <a:xfrm>
            <a:off x="1357290" y="4429132"/>
            <a:ext cx="347662" cy="155575"/>
          </a:xfrm>
          <a:prstGeom prst="can">
            <a:avLst>
              <a:gd name="adj" fmla="val 39796"/>
            </a:avLst>
          </a:prstGeom>
          <a:gradFill rotWithShape="1">
            <a:gsLst>
              <a:gs pos="0">
                <a:srgbClr val="008000"/>
              </a:gs>
              <a:gs pos="50000">
                <a:srgbClr val="A4D2A4"/>
              </a:gs>
              <a:gs pos="100000">
                <a:srgbClr val="008000"/>
              </a:gs>
            </a:gsLst>
            <a:lin ang="0" scaled="1"/>
          </a:gradFill>
          <a:ln w="9525">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sp>
        <p:nvSpPr>
          <p:cNvPr id="24581" name="AutoShape 5"/>
          <p:cNvSpPr>
            <a:spLocks noChangeArrowheads="1"/>
          </p:cNvSpPr>
          <p:nvPr/>
        </p:nvSpPr>
        <p:spPr bwMode="gray">
          <a:xfrm>
            <a:off x="2214546" y="4214818"/>
            <a:ext cx="381000" cy="198438"/>
          </a:xfrm>
          <a:prstGeom prst="can">
            <a:avLst>
              <a:gd name="adj" fmla="val 27343"/>
            </a:avLst>
          </a:prstGeom>
          <a:gradFill rotWithShape="1">
            <a:gsLst>
              <a:gs pos="0">
                <a:srgbClr val="008000"/>
              </a:gs>
              <a:gs pos="50000">
                <a:srgbClr val="A4D2A4"/>
              </a:gs>
              <a:gs pos="100000">
                <a:srgbClr val="008000"/>
              </a:gs>
            </a:gsLst>
            <a:lin ang="0" scaled="1"/>
          </a:gradFill>
          <a:ln w="9525">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sp>
        <p:nvSpPr>
          <p:cNvPr id="24582" name="AutoShape 6"/>
          <p:cNvSpPr>
            <a:spLocks noChangeArrowheads="1"/>
          </p:cNvSpPr>
          <p:nvPr/>
        </p:nvSpPr>
        <p:spPr bwMode="gray">
          <a:xfrm>
            <a:off x="3071802" y="3929066"/>
            <a:ext cx="476250" cy="285752"/>
          </a:xfrm>
          <a:prstGeom prst="can">
            <a:avLst>
              <a:gd name="adj" fmla="val 25000"/>
            </a:avLst>
          </a:prstGeom>
          <a:gradFill rotWithShape="1">
            <a:gsLst>
              <a:gs pos="0">
                <a:srgbClr val="008000"/>
              </a:gs>
              <a:gs pos="50000">
                <a:srgbClr val="A4D2A4"/>
              </a:gs>
              <a:gs pos="100000">
                <a:srgbClr val="008000"/>
              </a:gs>
            </a:gsLst>
            <a:lin ang="0" scaled="1"/>
          </a:gradFill>
          <a:ln w="9525">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sp>
        <p:nvSpPr>
          <p:cNvPr id="24583" name="AutoShape 7"/>
          <p:cNvSpPr>
            <a:spLocks noChangeArrowheads="1"/>
          </p:cNvSpPr>
          <p:nvPr/>
        </p:nvSpPr>
        <p:spPr bwMode="gray">
          <a:xfrm>
            <a:off x="5143504" y="3429000"/>
            <a:ext cx="533400" cy="368300"/>
          </a:xfrm>
          <a:prstGeom prst="can">
            <a:avLst>
              <a:gd name="adj" fmla="val 21356"/>
            </a:avLst>
          </a:prstGeom>
          <a:gradFill rotWithShape="1">
            <a:gsLst>
              <a:gs pos="0">
                <a:srgbClr val="008000"/>
              </a:gs>
              <a:gs pos="50000">
                <a:srgbClr val="A4D2A4"/>
              </a:gs>
              <a:gs pos="100000">
                <a:srgbClr val="008000"/>
              </a:gs>
            </a:gsLst>
            <a:lin ang="0" scaled="1"/>
          </a:gradFill>
          <a:ln w="9525">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sp>
        <p:nvSpPr>
          <p:cNvPr id="24584" name="AutoShape 8"/>
          <p:cNvSpPr>
            <a:spLocks noChangeArrowheads="1"/>
          </p:cNvSpPr>
          <p:nvPr/>
        </p:nvSpPr>
        <p:spPr bwMode="gray">
          <a:xfrm>
            <a:off x="4071934" y="3714752"/>
            <a:ext cx="500066" cy="285752"/>
          </a:xfrm>
          <a:prstGeom prst="can">
            <a:avLst>
              <a:gd name="adj" fmla="val 21667"/>
            </a:avLst>
          </a:prstGeom>
          <a:gradFill rotWithShape="1">
            <a:gsLst>
              <a:gs pos="0">
                <a:srgbClr val="008000"/>
              </a:gs>
              <a:gs pos="50000">
                <a:srgbClr val="A4D2A4"/>
              </a:gs>
              <a:gs pos="100000">
                <a:srgbClr val="008000"/>
              </a:gs>
            </a:gsLst>
            <a:lin ang="0" scaled="1"/>
          </a:gradFill>
          <a:ln w="9525">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sp>
        <p:nvSpPr>
          <p:cNvPr id="24585" name="Text Box 9"/>
          <p:cNvSpPr txBox="1">
            <a:spLocks noChangeArrowheads="1"/>
          </p:cNvSpPr>
          <p:nvPr/>
        </p:nvSpPr>
        <p:spPr bwMode="gray">
          <a:xfrm>
            <a:off x="1142976" y="4572008"/>
            <a:ext cx="928694" cy="369332"/>
          </a:xfrm>
          <a:prstGeom prst="rect">
            <a:avLst/>
          </a:prstGeom>
          <a:noFill/>
          <a:ln w="9525" algn="ctr">
            <a:noFill/>
            <a:miter lim="800000"/>
            <a:headEnd/>
            <a:tailEnd/>
          </a:ln>
        </p:spPr>
        <p:txBody>
          <a:bodyPr wrap="square">
            <a:spAutoFit/>
          </a:bodyPr>
          <a:lstStyle/>
          <a:p>
            <a:pPr eaLnBrk="0" hangingPunct="0"/>
            <a:r>
              <a:rPr lang="en-US" altLang="zh-CN" b="1" dirty="0" smtClean="0">
                <a:solidFill>
                  <a:schemeClr val="tx1"/>
                </a:solidFill>
                <a:latin typeface="Calibri" pitchFamily="34" charset="0"/>
                <a:ea typeface="宋体" charset="-122"/>
              </a:rPr>
              <a:t>2009</a:t>
            </a:r>
            <a:r>
              <a:rPr lang="zh-CN" altLang="en-US" b="1" dirty="0" smtClean="0">
                <a:solidFill>
                  <a:schemeClr val="tx1"/>
                </a:solidFill>
                <a:latin typeface="Calibri" pitchFamily="34" charset="0"/>
                <a:ea typeface="宋体" charset="-122"/>
              </a:rPr>
              <a:t>年</a:t>
            </a:r>
            <a:endParaRPr lang="zh-CN" altLang="en-US" b="1" dirty="0">
              <a:solidFill>
                <a:schemeClr val="tx1"/>
              </a:solidFill>
              <a:latin typeface="Calibri" pitchFamily="34" charset="0"/>
              <a:ea typeface="宋体" charset="-122"/>
            </a:endParaRPr>
          </a:p>
        </p:txBody>
      </p:sp>
      <p:sp>
        <p:nvSpPr>
          <p:cNvPr id="24586" name="Text Box 10"/>
          <p:cNvSpPr txBox="1">
            <a:spLocks noChangeArrowheads="1"/>
          </p:cNvSpPr>
          <p:nvPr/>
        </p:nvSpPr>
        <p:spPr bwMode="gray">
          <a:xfrm>
            <a:off x="2000232" y="3143248"/>
            <a:ext cx="928680" cy="306388"/>
          </a:xfrm>
          <a:prstGeom prst="rect">
            <a:avLst/>
          </a:prstGeom>
          <a:noFill/>
          <a:ln w="9525" algn="ctr">
            <a:noFill/>
            <a:miter lim="800000"/>
            <a:headEnd/>
            <a:tailEnd/>
          </a:ln>
        </p:spPr>
        <p:txBody>
          <a:bodyPr wrap="square">
            <a:spAutoFit/>
          </a:bodyPr>
          <a:lstStyle/>
          <a:p>
            <a:pPr eaLnBrk="0" hangingPunct="0"/>
            <a:r>
              <a:rPr lang="en-US" altLang="zh-CN" sz="1400" b="1" dirty="0">
                <a:solidFill>
                  <a:schemeClr val="tx1"/>
                </a:solidFill>
                <a:latin typeface="Calibri" pitchFamily="34" charset="0"/>
                <a:ea typeface="宋体" charset="-122"/>
              </a:rPr>
              <a:t>217</a:t>
            </a:r>
            <a:r>
              <a:rPr lang="zh-CN" altLang="en-US" sz="1400" b="1" dirty="0">
                <a:solidFill>
                  <a:schemeClr val="tx1"/>
                </a:solidFill>
                <a:latin typeface="Calibri" pitchFamily="34" charset="0"/>
                <a:ea typeface="宋体" charset="-122"/>
              </a:rPr>
              <a:t>万人</a:t>
            </a:r>
          </a:p>
        </p:txBody>
      </p:sp>
      <p:sp>
        <p:nvSpPr>
          <p:cNvPr id="24587" name="Text Box 11"/>
          <p:cNvSpPr txBox="1">
            <a:spLocks noChangeArrowheads="1"/>
          </p:cNvSpPr>
          <p:nvPr/>
        </p:nvSpPr>
        <p:spPr bwMode="gray">
          <a:xfrm>
            <a:off x="2928926" y="2714620"/>
            <a:ext cx="857256" cy="307777"/>
          </a:xfrm>
          <a:prstGeom prst="rect">
            <a:avLst/>
          </a:prstGeom>
          <a:noFill/>
          <a:ln w="9525" algn="ctr">
            <a:noFill/>
            <a:miter lim="800000"/>
            <a:headEnd/>
            <a:tailEnd/>
          </a:ln>
        </p:spPr>
        <p:txBody>
          <a:bodyPr wrap="square">
            <a:spAutoFit/>
          </a:bodyPr>
          <a:lstStyle/>
          <a:p>
            <a:pPr eaLnBrk="0" hangingPunct="0"/>
            <a:r>
              <a:rPr lang="en-US" altLang="zh-CN" sz="1400" b="1" dirty="0">
                <a:solidFill>
                  <a:schemeClr val="tx1"/>
                </a:solidFill>
                <a:latin typeface="Calibri" pitchFamily="34" charset="0"/>
                <a:ea typeface="宋体" charset="-122"/>
              </a:rPr>
              <a:t>232</a:t>
            </a:r>
            <a:r>
              <a:rPr lang="zh-CN" altLang="en-US" sz="1400" b="1" dirty="0">
                <a:solidFill>
                  <a:schemeClr val="tx1"/>
                </a:solidFill>
                <a:latin typeface="Calibri" pitchFamily="34" charset="0"/>
                <a:ea typeface="宋体" charset="-122"/>
              </a:rPr>
              <a:t>万人</a:t>
            </a:r>
          </a:p>
        </p:txBody>
      </p:sp>
      <p:sp>
        <p:nvSpPr>
          <p:cNvPr id="24588" name="Text Box 12"/>
          <p:cNvSpPr txBox="1">
            <a:spLocks noChangeArrowheads="1"/>
          </p:cNvSpPr>
          <p:nvPr/>
        </p:nvSpPr>
        <p:spPr bwMode="gray">
          <a:xfrm>
            <a:off x="3929058" y="2357430"/>
            <a:ext cx="857256" cy="307975"/>
          </a:xfrm>
          <a:prstGeom prst="rect">
            <a:avLst/>
          </a:prstGeom>
          <a:noFill/>
          <a:ln w="9525" algn="ctr">
            <a:noFill/>
            <a:miter lim="800000"/>
            <a:headEnd/>
            <a:tailEnd/>
          </a:ln>
        </p:spPr>
        <p:txBody>
          <a:bodyPr wrap="square">
            <a:spAutoFit/>
          </a:bodyPr>
          <a:lstStyle/>
          <a:p>
            <a:pPr eaLnBrk="0" hangingPunct="0"/>
            <a:r>
              <a:rPr lang="en-US" altLang="zh-CN" sz="1400" b="1" dirty="0">
                <a:solidFill>
                  <a:schemeClr val="tx1"/>
                </a:solidFill>
                <a:latin typeface="Calibri" pitchFamily="34" charset="0"/>
                <a:ea typeface="宋体" charset="-122"/>
              </a:rPr>
              <a:t>250</a:t>
            </a:r>
            <a:r>
              <a:rPr lang="zh-CN" altLang="en-US" sz="1400" b="1" dirty="0">
                <a:solidFill>
                  <a:schemeClr val="tx1"/>
                </a:solidFill>
                <a:latin typeface="Calibri" pitchFamily="34" charset="0"/>
                <a:ea typeface="宋体" charset="-122"/>
              </a:rPr>
              <a:t>万人</a:t>
            </a:r>
          </a:p>
        </p:txBody>
      </p:sp>
      <p:sp>
        <p:nvSpPr>
          <p:cNvPr id="24589" name="Text Box 13"/>
          <p:cNvSpPr txBox="1">
            <a:spLocks noChangeArrowheads="1"/>
          </p:cNvSpPr>
          <p:nvPr/>
        </p:nvSpPr>
        <p:spPr bwMode="gray">
          <a:xfrm>
            <a:off x="5000628" y="2071678"/>
            <a:ext cx="857256" cy="307975"/>
          </a:xfrm>
          <a:prstGeom prst="rect">
            <a:avLst/>
          </a:prstGeom>
          <a:noFill/>
          <a:ln w="9525" algn="ctr">
            <a:noFill/>
            <a:miter lim="800000"/>
            <a:headEnd/>
            <a:tailEnd/>
          </a:ln>
        </p:spPr>
        <p:txBody>
          <a:bodyPr wrap="square">
            <a:spAutoFit/>
          </a:bodyPr>
          <a:lstStyle/>
          <a:p>
            <a:pPr eaLnBrk="0" hangingPunct="0"/>
            <a:r>
              <a:rPr lang="en-US" altLang="zh-CN" sz="1400" b="1" dirty="0">
                <a:solidFill>
                  <a:schemeClr val="tx1"/>
                </a:solidFill>
                <a:latin typeface="Calibri" pitchFamily="34" charset="0"/>
                <a:ea typeface="宋体" charset="-122"/>
              </a:rPr>
              <a:t>280</a:t>
            </a:r>
            <a:r>
              <a:rPr lang="zh-CN" altLang="en-US" sz="1400" b="1" dirty="0">
                <a:solidFill>
                  <a:schemeClr val="tx1"/>
                </a:solidFill>
                <a:latin typeface="Calibri" pitchFamily="34" charset="0"/>
                <a:ea typeface="宋体" charset="-122"/>
              </a:rPr>
              <a:t>万人</a:t>
            </a:r>
          </a:p>
        </p:txBody>
      </p:sp>
      <p:sp>
        <p:nvSpPr>
          <p:cNvPr id="24590" name="Text Box 14"/>
          <p:cNvSpPr txBox="1">
            <a:spLocks noChangeArrowheads="1"/>
          </p:cNvSpPr>
          <p:nvPr/>
        </p:nvSpPr>
        <p:spPr bwMode="gray">
          <a:xfrm>
            <a:off x="1000100" y="3714752"/>
            <a:ext cx="928694" cy="306387"/>
          </a:xfrm>
          <a:prstGeom prst="rect">
            <a:avLst/>
          </a:prstGeom>
          <a:noFill/>
          <a:ln w="9525" algn="ctr">
            <a:noFill/>
            <a:miter lim="800000"/>
            <a:headEnd/>
            <a:tailEnd/>
          </a:ln>
        </p:spPr>
        <p:txBody>
          <a:bodyPr wrap="square">
            <a:spAutoFit/>
          </a:bodyPr>
          <a:lstStyle/>
          <a:p>
            <a:r>
              <a:rPr lang="en-US" altLang="zh-CN" sz="1400" b="1" dirty="0">
                <a:solidFill>
                  <a:schemeClr val="tx1"/>
                </a:solidFill>
                <a:latin typeface="Calibri" pitchFamily="34" charset="0"/>
                <a:ea typeface="宋体" charset="-122"/>
              </a:rPr>
              <a:t> 200</a:t>
            </a:r>
            <a:r>
              <a:rPr lang="zh-CN" altLang="en-US" sz="1400" b="1" dirty="0">
                <a:solidFill>
                  <a:schemeClr val="tx1"/>
                </a:solidFill>
                <a:latin typeface="Calibri" pitchFamily="34" charset="0"/>
                <a:ea typeface="宋体" charset="-122"/>
              </a:rPr>
              <a:t>万人</a:t>
            </a:r>
          </a:p>
        </p:txBody>
      </p:sp>
      <p:sp>
        <p:nvSpPr>
          <p:cNvPr id="24591" name="AutoShape 24"/>
          <p:cNvSpPr>
            <a:spLocks noChangeArrowheads="1"/>
          </p:cNvSpPr>
          <p:nvPr/>
        </p:nvSpPr>
        <p:spPr bwMode="gray">
          <a:xfrm>
            <a:off x="5143504" y="2428868"/>
            <a:ext cx="533400" cy="1179513"/>
          </a:xfrm>
          <a:prstGeom prst="can">
            <a:avLst>
              <a:gd name="adj" fmla="val 33132"/>
            </a:avLst>
          </a:prstGeom>
          <a:gradFill rotWithShape="1">
            <a:gsLst>
              <a:gs pos="0">
                <a:srgbClr val="F0B728"/>
              </a:gs>
              <a:gs pos="50000">
                <a:srgbClr val="FAE5B2"/>
              </a:gs>
              <a:gs pos="100000">
                <a:srgbClr val="F0B728"/>
              </a:gs>
            </a:gsLst>
            <a:lin ang="0" scaled="1"/>
          </a:gradFill>
          <a:ln w="9525">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sp>
        <p:nvSpPr>
          <p:cNvPr id="24592" name="AutoShape 25"/>
          <p:cNvSpPr>
            <a:spLocks noChangeArrowheads="1"/>
          </p:cNvSpPr>
          <p:nvPr/>
        </p:nvSpPr>
        <p:spPr bwMode="gray">
          <a:xfrm>
            <a:off x="4071934" y="2786058"/>
            <a:ext cx="500066" cy="1017588"/>
          </a:xfrm>
          <a:prstGeom prst="can">
            <a:avLst>
              <a:gd name="adj" fmla="val 27470"/>
            </a:avLst>
          </a:prstGeom>
          <a:gradFill rotWithShape="1">
            <a:gsLst>
              <a:gs pos="0">
                <a:srgbClr val="F0B728"/>
              </a:gs>
              <a:gs pos="50000">
                <a:srgbClr val="FAE5B2"/>
              </a:gs>
              <a:gs pos="100000">
                <a:srgbClr val="F0B728"/>
              </a:gs>
            </a:gsLst>
            <a:lin ang="0" scaled="1"/>
          </a:gradFill>
          <a:ln w="9525">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sp>
        <p:nvSpPr>
          <p:cNvPr id="24593" name="AutoShape 26"/>
          <p:cNvSpPr>
            <a:spLocks noChangeArrowheads="1"/>
          </p:cNvSpPr>
          <p:nvPr/>
        </p:nvSpPr>
        <p:spPr bwMode="gray">
          <a:xfrm>
            <a:off x="3071802" y="3143248"/>
            <a:ext cx="476250" cy="860425"/>
          </a:xfrm>
          <a:prstGeom prst="can">
            <a:avLst>
              <a:gd name="adj" fmla="val 28238"/>
            </a:avLst>
          </a:prstGeom>
          <a:gradFill rotWithShape="1">
            <a:gsLst>
              <a:gs pos="0">
                <a:srgbClr val="F0B728"/>
              </a:gs>
              <a:gs pos="50000">
                <a:srgbClr val="FAE5B2"/>
              </a:gs>
              <a:gs pos="100000">
                <a:srgbClr val="F0B728"/>
              </a:gs>
            </a:gsLst>
            <a:lin ang="0" scaled="1"/>
          </a:gradFill>
          <a:ln w="9525">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sp>
        <p:nvSpPr>
          <p:cNvPr id="24594" name="AutoShape 27"/>
          <p:cNvSpPr>
            <a:spLocks noChangeArrowheads="1"/>
          </p:cNvSpPr>
          <p:nvPr/>
        </p:nvSpPr>
        <p:spPr bwMode="gray">
          <a:xfrm>
            <a:off x="2214546" y="3571876"/>
            <a:ext cx="381000" cy="712788"/>
          </a:xfrm>
          <a:prstGeom prst="can">
            <a:avLst>
              <a:gd name="adj" fmla="val 23697"/>
            </a:avLst>
          </a:prstGeom>
          <a:gradFill rotWithShape="1">
            <a:gsLst>
              <a:gs pos="0">
                <a:srgbClr val="F0B728"/>
              </a:gs>
              <a:gs pos="50000">
                <a:srgbClr val="FAE5B2"/>
              </a:gs>
              <a:gs pos="100000">
                <a:srgbClr val="F0B728"/>
              </a:gs>
            </a:gsLst>
            <a:lin ang="0" scaled="1"/>
          </a:gradFill>
          <a:ln w="9525">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sp>
        <p:nvSpPr>
          <p:cNvPr id="24595" name="AutoShape 28"/>
          <p:cNvSpPr>
            <a:spLocks noChangeArrowheads="1"/>
          </p:cNvSpPr>
          <p:nvPr/>
        </p:nvSpPr>
        <p:spPr bwMode="gray">
          <a:xfrm>
            <a:off x="1357290" y="4071942"/>
            <a:ext cx="347662" cy="398463"/>
          </a:xfrm>
          <a:prstGeom prst="can">
            <a:avLst>
              <a:gd name="adj" fmla="val 26801"/>
            </a:avLst>
          </a:prstGeom>
          <a:gradFill rotWithShape="1">
            <a:gsLst>
              <a:gs pos="0">
                <a:srgbClr val="F0B728"/>
              </a:gs>
              <a:gs pos="50000">
                <a:srgbClr val="FAE5B2"/>
              </a:gs>
              <a:gs pos="100000">
                <a:srgbClr val="F0B728"/>
              </a:gs>
            </a:gsLst>
            <a:lin ang="0" scaled="1"/>
          </a:gradFill>
          <a:ln w="9525">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cxnSp>
        <p:nvCxnSpPr>
          <p:cNvPr id="24596" name="AutoShape 34"/>
          <p:cNvCxnSpPr>
            <a:cxnSpLocks noChangeShapeType="1"/>
          </p:cNvCxnSpPr>
          <p:nvPr/>
        </p:nvCxnSpPr>
        <p:spPr bwMode="auto">
          <a:xfrm>
            <a:off x="1017588" y="4802188"/>
            <a:ext cx="0" cy="0"/>
          </a:xfrm>
          <a:prstGeom prst="straightConnector1">
            <a:avLst/>
          </a:prstGeom>
          <a:noFill/>
          <a:ln w="9525">
            <a:solidFill>
              <a:schemeClr val="tx1"/>
            </a:solidFill>
            <a:round/>
            <a:headEnd/>
            <a:tailEnd/>
          </a:ln>
        </p:spPr>
      </p:cxnSp>
      <p:pic>
        <p:nvPicPr>
          <p:cNvPr id="24597" name="Picture 35" descr="图片1"/>
          <p:cNvPicPr>
            <a:picLocks noChangeAspect="1" noChangeArrowheads="1"/>
          </p:cNvPicPr>
          <p:nvPr/>
        </p:nvPicPr>
        <p:blipFill>
          <a:blip r:embed="rId3" cstate="print"/>
          <a:srcRect/>
          <a:stretch>
            <a:fillRect/>
          </a:stretch>
        </p:blipFill>
        <p:spPr bwMode="auto">
          <a:xfrm>
            <a:off x="0" y="0"/>
            <a:ext cx="9144000" cy="692696"/>
          </a:xfrm>
          <a:prstGeom prst="rect">
            <a:avLst/>
          </a:prstGeom>
          <a:noFill/>
          <a:ln w="9525">
            <a:noFill/>
            <a:miter lim="800000"/>
            <a:headEnd/>
            <a:tailEnd/>
          </a:ln>
        </p:spPr>
      </p:pic>
      <p:pic>
        <p:nvPicPr>
          <p:cNvPr id="24598" name="Picture 36" descr="269482shuidi2_506"/>
          <p:cNvPicPr>
            <a:picLocks noChangeAspect="1" noChangeArrowheads="1"/>
          </p:cNvPicPr>
          <p:nvPr/>
        </p:nvPicPr>
        <p:blipFill>
          <a:blip r:embed="rId4" cstate="print"/>
          <a:srcRect/>
          <a:stretch>
            <a:fillRect/>
          </a:stretch>
        </p:blipFill>
        <p:spPr bwMode="auto">
          <a:xfrm>
            <a:off x="0" y="6270625"/>
            <a:ext cx="9144000" cy="587375"/>
          </a:xfrm>
          <a:prstGeom prst="rect">
            <a:avLst/>
          </a:prstGeom>
          <a:noFill/>
          <a:ln w="9525">
            <a:noFill/>
            <a:miter lim="800000"/>
            <a:headEnd/>
            <a:tailEnd/>
          </a:ln>
        </p:spPr>
      </p:pic>
      <p:sp>
        <p:nvSpPr>
          <p:cNvPr id="24599" name="Rectangle 37"/>
          <p:cNvSpPr>
            <a:spLocks noChangeArrowheads="1"/>
          </p:cNvSpPr>
          <p:nvPr/>
        </p:nvSpPr>
        <p:spPr bwMode="auto">
          <a:xfrm>
            <a:off x="714375" y="6092825"/>
            <a:ext cx="7529513"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sp>
        <p:nvSpPr>
          <p:cNvPr id="24600" name="Text Box 9"/>
          <p:cNvSpPr txBox="1">
            <a:spLocks noChangeArrowheads="1"/>
          </p:cNvSpPr>
          <p:nvPr/>
        </p:nvSpPr>
        <p:spPr bwMode="gray">
          <a:xfrm>
            <a:off x="2000232" y="4572008"/>
            <a:ext cx="928694" cy="369332"/>
          </a:xfrm>
          <a:prstGeom prst="rect">
            <a:avLst/>
          </a:prstGeom>
          <a:noFill/>
          <a:ln w="9525" algn="ctr">
            <a:noFill/>
            <a:miter lim="800000"/>
            <a:headEnd/>
            <a:tailEnd/>
          </a:ln>
        </p:spPr>
        <p:txBody>
          <a:bodyPr wrap="square">
            <a:spAutoFit/>
          </a:bodyPr>
          <a:lstStyle/>
          <a:p>
            <a:pPr eaLnBrk="0" hangingPunct="0"/>
            <a:r>
              <a:rPr lang="en-US" altLang="zh-CN" b="1" dirty="0" smtClean="0">
                <a:solidFill>
                  <a:schemeClr val="tx1"/>
                </a:solidFill>
                <a:latin typeface="Calibri" pitchFamily="34" charset="0"/>
                <a:ea typeface="宋体" charset="-122"/>
              </a:rPr>
              <a:t>2010</a:t>
            </a:r>
            <a:r>
              <a:rPr lang="zh-CN" altLang="en-US" b="1" dirty="0" smtClean="0">
                <a:solidFill>
                  <a:schemeClr val="tx1"/>
                </a:solidFill>
                <a:latin typeface="Calibri" pitchFamily="34" charset="0"/>
                <a:ea typeface="宋体" charset="-122"/>
              </a:rPr>
              <a:t>年</a:t>
            </a:r>
            <a:endParaRPr lang="zh-CN" altLang="en-US" b="1" dirty="0">
              <a:solidFill>
                <a:schemeClr val="tx1"/>
              </a:solidFill>
              <a:latin typeface="Calibri" pitchFamily="34" charset="0"/>
              <a:ea typeface="宋体" charset="-122"/>
            </a:endParaRPr>
          </a:p>
        </p:txBody>
      </p:sp>
      <p:sp>
        <p:nvSpPr>
          <p:cNvPr id="24601" name="Text Box 9"/>
          <p:cNvSpPr txBox="1">
            <a:spLocks noChangeArrowheads="1"/>
          </p:cNvSpPr>
          <p:nvPr/>
        </p:nvSpPr>
        <p:spPr bwMode="gray">
          <a:xfrm>
            <a:off x="2928926" y="4572008"/>
            <a:ext cx="928694" cy="369332"/>
          </a:xfrm>
          <a:prstGeom prst="rect">
            <a:avLst/>
          </a:prstGeom>
          <a:noFill/>
          <a:ln w="9525" algn="ctr">
            <a:noFill/>
            <a:miter lim="800000"/>
            <a:headEnd/>
            <a:tailEnd/>
          </a:ln>
        </p:spPr>
        <p:txBody>
          <a:bodyPr wrap="square">
            <a:spAutoFit/>
          </a:bodyPr>
          <a:lstStyle/>
          <a:p>
            <a:pPr eaLnBrk="0" hangingPunct="0"/>
            <a:r>
              <a:rPr lang="en-US" altLang="zh-CN" b="1" dirty="0" smtClean="0">
                <a:solidFill>
                  <a:schemeClr val="tx1"/>
                </a:solidFill>
                <a:latin typeface="Calibri" pitchFamily="34" charset="0"/>
                <a:ea typeface="宋体" charset="-122"/>
              </a:rPr>
              <a:t>2011</a:t>
            </a:r>
            <a:r>
              <a:rPr lang="zh-CN" altLang="en-US" b="1" dirty="0" smtClean="0">
                <a:solidFill>
                  <a:schemeClr val="tx1"/>
                </a:solidFill>
                <a:latin typeface="Calibri" pitchFamily="34" charset="0"/>
                <a:ea typeface="宋体" charset="-122"/>
              </a:rPr>
              <a:t>年</a:t>
            </a:r>
            <a:endParaRPr lang="zh-CN" altLang="en-US" b="1" dirty="0">
              <a:solidFill>
                <a:schemeClr val="tx1"/>
              </a:solidFill>
              <a:latin typeface="Calibri" pitchFamily="34" charset="0"/>
              <a:ea typeface="宋体" charset="-122"/>
            </a:endParaRPr>
          </a:p>
        </p:txBody>
      </p:sp>
      <p:sp>
        <p:nvSpPr>
          <p:cNvPr id="24602" name="Text Box 9"/>
          <p:cNvSpPr txBox="1">
            <a:spLocks noChangeArrowheads="1"/>
          </p:cNvSpPr>
          <p:nvPr/>
        </p:nvSpPr>
        <p:spPr bwMode="gray">
          <a:xfrm>
            <a:off x="3929058" y="4572008"/>
            <a:ext cx="928694" cy="369332"/>
          </a:xfrm>
          <a:prstGeom prst="rect">
            <a:avLst/>
          </a:prstGeom>
          <a:noFill/>
          <a:ln w="9525" algn="ctr">
            <a:noFill/>
            <a:miter lim="800000"/>
            <a:headEnd/>
            <a:tailEnd/>
          </a:ln>
        </p:spPr>
        <p:txBody>
          <a:bodyPr wrap="square">
            <a:spAutoFit/>
          </a:bodyPr>
          <a:lstStyle/>
          <a:p>
            <a:pPr eaLnBrk="0" hangingPunct="0"/>
            <a:r>
              <a:rPr lang="en-US" altLang="zh-CN" b="1" dirty="0" smtClean="0">
                <a:solidFill>
                  <a:schemeClr val="tx1"/>
                </a:solidFill>
                <a:latin typeface="Calibri" pitchFamily="34" charset="0"/>
                <a:ea typeface="宋体" charset="-122"/>
              </a:rPr>
              <a:t>2012</a:t>
            </a:r>
            <a:r>
              <a:rPr lang="zh-CN" altLang="en-US" b="1" dirty="0" smtClean="0">
                <a:solidFill>
                  <a:schemeClr val="tx1"/>
                </a:solidFill>
                <a:latin typeface="Calibri" pitchFamily="34" charset="0"/>
                <a:ea typeface="宋体" charset="-122"/>
              </a:rPr>
              <a:t>年</a:t>
            </a:r>
            <a:endParaRPr lang="zh-CN" altLang="en-US" b="1" dirty="0">
              <a:solidFill>
                <a:schemeClr val="tx1"/>
              </a:solidFill>
              <a:latin typeface="Calibri" pitchFamily="34" charset="0"/>
              <a:ea typeface="宋体" charset="-122"/>
            </a:endParaRPr>
          </a:p>
        </p:txBody>
      </p:sp>
      <p:sp>
        <p:nvSpPr>
          <p:cNvPr id="24603" name="Text Box 9"/>
          <p:cNvSpPr txBox="1">
            <a:spLocks noChangeArrowheads="1"/>
          </p:cNvSpPr>
          <p:nvPr/>
        </p:nvSpPr>
        <p:spPr bwMode="gray">
          <a:xfrm>
            <a:off x="5072066" y="4572008"/>
            <a:ext cx="928694" cy="369332"/>
          </a:xfrm>
          <a:prstGeom prst="rect">
            <a:avLst/>
          </a:prstGeom>
          <a:noFill/>
          <a:ln w="9525" algn="ctr">
            <a:noFill/>
            <a:miter lim="800000"/>
            <a:headEnd/>
            <a:tailEnd/>
          </a:ln>
        </p:spPr>
        <p:txBody>
          <a:bodyPr wrap="square">
            <a:spAutoFit/>
          </a:bodyPr>
          <a:lstStyle/>
          <a:p>
            <a:pPr eaLnBrk="0" hangingPunct="0"/>
            <a:r>
              <a:rPr lang="en-US" altLang="zh-CN" b="1" dirty="0" smtClean="0">
                <a:solidFill>
                  <a:schemeClr val="tx1"/>
                </a:solidFill>
                <a:latin typeface="Calibri" pitchFamily="34" charset="0"/>
                <a:ea typeface="宋体" charset="-122"/>
              </a:rPr>
              <a:t>2013</a:t>
            </a:r>
            <a:r>
              <a:rPr lang="zh-CN" altLang="en-US" b="1" dirty="0" smtClean="0">
                <a:solidFill>
                  <a:schemeClr val="tx1"/>
                </a:solidFill>
                <a:latin typeface="Calibri" pitchFamily="34" charset="0"/>
                <a:ea typeface="宋体" charset="-122"/>
              </a:rPr>
              <a:t>年</a:t>
            </a:r>
            <a:endParaRPr lang="zh-CN" altLang="en-US" b="1" dirty="0">
              <a:solidFill>
                <a:schemeClr val="tx1"/>
              </a:solidFill>
              <a:latin typeface="Calibri" pitchFamily="34" charset="0"/>
              <a:ea typeface="宋体" charset="-122"/>
            </a:endParaRPr>
          </a:p>
        </p:txBody>
      </p:sp>
      <p:sp>
        <p:nvSpPr>
          <p:cNvPr id="29" name="AutoShape 24"/>
          <p:cNvSpPr>
            <a:spLocks noChangeArrowheads="1"/>
          </p:cNvSpPr>
          <p:nvPr/>
        </p:nvSpPr>
        <p:spPr bwMode="gray">
          <a:xfrm>
            <a:off x="7286644" y="1785926"/>
            <a:ext cx="857256" cy="1322389"/>
          </a:xfrm>
          <a:prstGeom prst="can">
            <a:avLst>
              <a:gd name="adj" fmla="val 33132"/>
            </a:avLst>
          </a:prstGeom>
          <a:gradFill rotWithShape="1">
            <a:gsLst>
              <a:gs pos="0">
                <a:srgbClr val="F0B728"/>
              </a:gs>
              <a:gs pos="50000">
                <a:srgbClr val="FAE5B2"/>
              </a:gs>
              <a:gs pos="100000">
                <a:srgbClr val="F0B728"/>
              </a:gs>
            </a:gsLst>
            <a:lin ang="0" scaled="1"/>
          </a:gradFill>
          <a:ln w="9525">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sp>
        <p:nvSpPr>
          <p:cNvPr id="30" name="AutoShape 7"/>
          <p:cNvSpPr>
            <a:spLocks noChangeArrowheads="1"/>
          </p:cNvSpPr>
          <p:nvPr/>
        </p:nvSpPr>
        <p:spPr bwMode="gray">
          <a:xfrm>
            <a:off x="7286644" y="2928934"/>
            <a:ext cx="857256" cy="428628"/>
          </a:xfrm>
          <a:prstGeom prst="can">
            <a:avLst>
              <a:gd name="adj" fmla="val 21356"/>
            </a:avLst>
          </a:prstGeom>
          <a:gradFill rotWithShape="1">
            <a:gsLst>
              <a:gs pos="0">
                <a:srgbClr val="008000"/>
              </a:gs>
              <a:gs pos="50000">
                <a:srgbClr val="A4D2A4"/>
              </a:gs>
              <a:gs pos="100000">
                <a:srgbClr val="008000"/>
              </a:gs>
            </a:gsLst>
            <a:lin ang="0" scaled="1"/>
          </a:gradFill>
          <a:ln w="9525">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sp>
        <p:nvSpPr>
          <p:cNvPr id="31" name="Text Box 13"/>
          <p:cNvSpPr txBox="1">
            <a:spLocks noChangeArrowheads="1"/>
          </p:cNvSpPr>
          <p:nvPr/>
        </p:nvSpPr>
        <p:spPr bwMode="gray">
          <a:xfrm>
            <a:off x="7286644" y="1500174"/>
            <a:ext cx="1000132" cy="307777"/>
          </a:xfrm>
          <a:prstGeom prst="rect">
            <a:avLst/>
          </a:prstGeom>
          <a:noFill/>
          <a:ln w="9525" algn="ctr">
            <a:noFill/>
            <a:miter lim="800000"/>
            <a:headEnd/>
            <a:tailEnd/>
          </a:ln>
        </p:spPr>
        <p:txBody>
          <a:bodyPr wrap="square">
            <a:spAutoFit/>
          </a:bodyPr>
          <a:lstStyle/>
          <a:p>
            <a:pPr eaLnBrk="0" hangingPunct="0"/>
            <a:r>
              <a:rPr lang="en-US" altLang="zh-CN" sz="1400" b="1" dirty="0" smtClean="0">
                <a:solidFill>
                  <a:schemeClr val="tx1"/>
                </a:solidFill>
                <a:latin typeface="Calibri" pitchFamily="34" charset="0"/>
                <a:ea typeface="宋体" charset="-122"/>
              </a:rPr>
              <a:t>321</a:t>
            </a:r>
            <a:r>
              <a:rPr lang="zh-CN" altLang="en-US" sz="1400" b="1" dirty="0" smtClean="0">
                <a:solidFill>
                  <a:schemeClr val="tx1"/>
                </a:solidFill>
                <a:latin typeface="Calibri" pitchFamily="34" charset="0"/>
                <a:ea typeface="宋体" charset="-122"/>
              </a:rPr>
              <a:t>万</a:t>
            </a:r>
            <a:r>
              <a:rPr lang="zh-CN" altLang="en-US" sz="1400" b="1" dirty="0">
                <a:solidFill>
                  <a:schemeClr val="tx1"/>
                </a:solidFill>
                <a:latin typeface="Calibri" pitchFamily="34" charset="0"/>
                <a:ea typeface="宋体" charset="-122"/>
              </a:rPr>
              <a:t>人</a:t>
            </a:r>
          </a:p>
        </p:txBody>
      </p:sp>
      <p:sp>
        <p:nvSpPr>
          <p:cNvPr id="32" name="Text Box 9"/>
          <p:cNvSpPr txBox="1">
            <a:spLocks noChangeArrowheads="1"/>
          </p:cNvSpPr>
          <p:nvPr/>
        </p:nvSpPr>
        <p:spPr bwMode="gray">
          <a:xfrm>
            <a:off x="6143636" y="4572008"/>
            <a:ext cx="928694" cy="369332"/>
          </a:xfrm>
          <a:prstGeom prst="rect">
            <a:avLst/>
          </a:prstGeom>
          <a:noFill/>
          <a:ln w="9525" algn="ctr">
            <a:noFill/>
            <a:miter lim="800000"/>
            <a:headEnd/>
            <a:tailEnd/>
          </a:ln>
        </p:spPr>
        <p:txBody>
          <a:bodyPr wrap="square">
            <a:spAutoFit/>
          </a:bodyPr>
          <a:lstStyle/>
          <a:p>
            <a:pPr eaLnBrk="0" hangingPunct="0"/>
            <a:r>
              <a:rPr lang="en-US" altLang="zh-CN" b="1" dirty="0" smtClean="0">
                <a:solidFill>
                  <a:schemeClr val="tx1"/>
                </a:solidFill>
                <a:latin typeface="Calibri" pitchFamily="34" charset="0"/>
                <a:ea typeface="宋体" charset="-122"/>
              </a:rPr>
              <a:t>2014</a:t>
            </a:r>
            <a:r>
              <a:rPr lang="zh-CN" altLang="en-US" b="1" dirty="0" smtClean="0">
                <a:solidFill>
                  <a:schemeClr val="tx1"/>
                </a:solidFill>
                <a:latin typeface="Calibri" pitchFamily="34" charset="0"/>
                <a:ea typeface="宋体" charset="-122"/>
              </a:rPr>
              <a:t>年</a:t>
            </a:r>
            <a:endParaRPr lang="zh-CN" altLang="en-US" b="1" dirty="0">
              <a:solidFill>
                <a:schemeClr val="tx1"/>
              </a:solidFill>
              <a:latin typeface="Calibri" pitchFamily="34" charset="0"/>
              <a:ea typeface="宋体" charset="-122"/>
            </a:endParaRPr>
          </a:p>
        </p:txBody>
      </p:sp>
      <p:sp>
        <p:nvSpPr>
          <p:cNvPr id="34" name="AutoShape 7"/>
          <p:cNvSpPr>
            <a:spLocks noChangeArrowheads="1"/>
          </p:cNvSpPr>
          <p:nvPr/>
        </p:nvSpPr>
        <p:spPr bwMode="gray">
          <a:xfrm>
            <a:off x="6143636" y="3214686"/>
            <a:ext cx="714380" cy="368300"/>
          </a:xfrm>
          <a:prstGeom prst="can">
            <a:avLst>
              <a:gd name="adj" fmla="val 21356"/>
            </a:avLst>
          </a:prstGeom>
          <a:gradFill rotWithShape="1">
            <a:gsLst>
              <a:gs pos="0">
                <a:srgbClr val="008000"/>
              </a:gs>
              <a:gs pos="50000">
                <a:srgbClr val="A4D2A4"/>
              </a:gs>
              <a:gs pos="100000">
                <a:srgbClr val="008000"/>
              </a:gs>
            </a:gsLst>
            <a:lin ang="0" scaled="1"/>
          </a:gradFill>
          <a:ln w="9525">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sp>
        <p:nvSpPr>
          <p:cNvPr id="35" name="AutoShape 24"/>
          <p:cNvSpPr>
            <a:spLocks noChangeArrowheads="1"/>
          </p:cNvSpPr>
          <p:nvPr/>
        </p:nvSpPr>
        <p:spPr bwMode="gray">
          <a:xfrm>
            <a:off x="6143636" y="2143116"/>
            <a:ext cx="714380" cy="1179513"/>
          </a:xfrm>
          <a:prstGeom prst="can">
            <a:avLst>
              <a:gd name="adj" fmla="val 33132"/>
            </a:avLst>
          </a:prstGeom>
          <a:gradFill rotWithShape="1">
            <a:gsLst>
              <a:gs pos="0">
                <a:srgbClr val="F0B728"/>
              </a:gs>
              <a:gs pos="50000">
                <a:srgbClr val="FAE5B2"/>
              </a:gs>
              <a:gs pos="100000">
                <a:srgbClr val="F0B728"/>
              </a:gs>
            </a:gsLst>
            <a:lin ang="0" scaled="1"/>
          </a:gradFill>
          <a:ln w="9525">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sp>
        <p:nvSpPr>
          <p:cNvPr id="36" name="矩形 35"/>
          <p:cNvSpPr/>
          <p:nvPr/>
        </p:nvSpPr>
        <p:spPr>
          <a:xfrm>
            <a:off x="6000760" y="1785926"/>
            <a:ext cx="1000363" cy="307777"/>
          </a:xfrm>
          <a:prstGeom prst="rect">
            <a:avLst/>
          </a:prstGeom>
        </p:spPr>
        <p:txBody>
          <a:bodyPr wrap="square">
            <a:spAutoFit/>
          </a:bodyPr>
          <a:lstStyle/>
          <a:p>
            <a:pPr eaLnBrk="0" hangingPunct="0"/>
            <a:r>
              <a:rPr lang="en-US" altLang="zh-CN" sz="1400" b="1" dirty="0" smtClean="0">
                <a:solidFill>
                  <a:schemeClr val="tx1"/>
                </a:solidFill>
                <a:latin typeface="Calibri" pitchFamily="34" charset="0"/>
                <a:ea typeface="宋体" charset="-122"/>
              </a:rPr>
              <a:t>300</a:t>
            </a:r>
            <a:r>
              <a:rPr lang="zh-CN" altLang="en-US" sz="1400" b="1" dirty="0" smtClean="0">
                <a:solidFill>
                  <a:schemeClr val="tx1"/>
                </a:solidFill>
                <a:latin typeface="Calibri" pitchFamily="34" charset="0"/>
                <a:ea typeface="宋体" charset="-122"/>
              </a:rPr>
              <a:t>万人</a:t>
            </a:r>
            <a:endParaRPr lang="zh-CN" altLang="en-US" sz="1400" b="1" dirty="0">
              <a:solidFill>
                <a:schemeClr val="tx1"/>
              </a:solidFill>
              <a:latin typeface="Calibri" pitchFamily="34" charset="0"/>
              <a:ea typeface="宋体" charset="-122"/>
            </a:endParaRPr>
          </a:p>
        </p:txBody>
      </p:sp>
      <p:sp>
        <p:nvSpPr>
          <p:cNvPr id="37" name="矩形 36"/>
          <p:cNvSpPr/>
          <p:nvPr/>
        </p:nvSpPr>
        <p:spPr>
          <a:xfrm>
            <a:off x="7286644" y="4572008"/>
            <a:ext cx="885179" cy="369332"/>
          </a:xfrm>
          <a:prstGeom prst="rect">
            <a:avLst/>
          </a:prstGeom>
        </p:spPr>
        <p:txBody>
          <a:bodyPr wrap="none">
            <a:spAutoFit/>
          </a:bodyPr>
          <a:lstStyle/>
          <a:p>
            <a:pPr eaLnBrk="0" hangingPunct="0"/>
            <a:r>
              <a:rPr lang="en-US" altLang="zh-CN" b="1" dirty="0" smtClean="0">
                <a:solidFill>
                  <a:schemeClr val="tx1"/>
                </a:solidFill>
                <a:latin typeface="Calibri" pitchFamily="34" charset="0"/>
                <a:ea typeface="宋体" charset="-122"/>
              </a:rPr>
              <a:t>2015</a:t>
            </a:r>
            <a:r>
              <a:rPr lang="zh-CN" altLang="en-US" b="1" dirty="0" smtClean="0">
                <a:solidFill>
                  <a:schemeClr val="tx1"/>
                </a:solidFill>
                <a:latin typeface="Calibri" pitchFamily="34" charset="0"/>
                <a:ea typeface="宋体" charset="-122"/>
              </a:rPr>
              <a:t>年</a:t>
            </a:r>
            <a:endParaRPr lang="zh-CN" altLang="en-US" b="1" dirty="0">
              <a:solidFill>
                <a:schemeClr val="tx1"/>
              </a:solidFill>
              <a:latin typeface="Calibri" pitchFamily="34" charset="0"/>
              <a:ea typeface="宋体"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66814" y="1052736"/>
            <a:ext cx="4202108" cy="5544616"/>
          </a:xfrm>
          <a:prstGeom prst="rect">
            <a:avLst/>
          </a:prstGeom>
        </p:spPr>
      </p:pic>
      <p:pic>
        <p:nvPicPr>
          <p:cNvPr id="3" name="图片 2"/>
          <p:cNvPicPr>
            <a:picLocks noChangeAspect="1"/>
          </p:cNvPicPr>
          <p:nvPr/>
        </p:nvPicPr>
        <p:blipFill>
          <a:blip r:embed="rId3"/>
          <a:stretch>
            <a:fillRect/>
          </a:stretch>
        </p:blipFill>
        <p:spPr>
          <a:xfrm>
            <a:off x="4716016" y="1037300"/>
            <a:ext cx="4001596" cy="5544616"/>
          </a:xfrm>
          <a:prstGeom prst="rect">
            <a:avLst/>
          </a:prstGeom>
        </p:spPr>
      </p:pic>
      <p:sp>
        <p:nvSpPr>
          <p:cNvPr id="4" name="文本框 3"/>
          <p:cNvSpPr txBox="1"/>
          <p:nvPr/>
        </p:nvSpPr>
        <p:spPr>
          <a:xfrm>
            <a:off x="899592" y="260648"/>
            <a:ext cx="7818020" cy="1169551"/>
          </a:xfrm>
          <a:prstGeom prst="rect">
            <a:avLst/>
          </a:prstGeom>
          <a:noFill/>
        </p:spPr>
        <p:txBody>
          <a:bodyPr wrap="square" rtlCol="0">
            <a:spAutoFit/>
          </a:bodyPr>
          <a:lstStyle/>
          <a:p>
            <a:r>
              <a:rPr lang="zh-CN" altLang="en-US" sz="2000" b="1" dirty="0" smtClean="0">
                <a:solidFill>
                  <a:srgbClr val="FF0000"/>
                </a:solidFill>
                <a:latin typeface="楷体_GB2312" pitchFamily="49" charset="-122"/>
                <a:ea typeface="楷体_GB2312" pitchFamily="49" charset="-122"/>
                <a:cs typeface="华文新魏"/>
              </a:rPr>
              <a:t>六、中华全国总工会办公厅</a:t>
            </a:r>
            <a:r>
              <a:rPr lang="zh-CN" altLang="en-US" sz="2000" b="1" dirty="0">
                <a:solidFill>
                  <a:srgbClr val="FF0000"/>
                </a:solidFill>
                <a:latin typeface="楷体_GB2312" pitchFamily="49" charset="-122"/>
                <a:ea typeface="楷体_GB2312" pitchFamily="49" charset="-122"/>
                <a:cs typeface="华文新魏"/>
              </a:rPr>
              <a:t>关于印发</a:t>
            </a:r>
            <a:r>
              <a:rPr lang="en-US" altLang="zh-CN" sz="2000" b="1" dirty="0">
                <a:solidFill>
                  <a:srgbClr val="FF0000"/>
                </a:solidFill>
                <a:latin typeface="楷体_GB2312" pitchFamily="49" charset="-122"/>
                <a:ea typeface="楷体_GB2312" pitchFamily="49" charset="-122"/>
                <a:cs typeface="华文新魏"/>
              </a:rPr>
              <a:t>《</a:t>
            </a:r>
            <a:r>
              <a:rPr lang="zh-CN" altLang="en-US" sz="2000" b="1" dirty="0">
                <a:solidFill>
                  <a:srgbClr val="FF0000"/>
                </a:solidFill>
                <a:latin typeface="楷体_GB2312" pitchFamily="49" charset="-122"/>
                <a:ea typeface="楷体_GB2312" pitchFamily="49" charset="-122"/>
                <a:cs typeface="华文新魏"/>
              </a:rPr>
              <a:t>基层工会经费收支管理办法</a:t>
            </a:r>
            <a:r>
              <a:rPr lang="en-US" altLang="zh-CN" sz="2000" b="1" dirty="0">
                <a:solidFill>
                  <a:srgbClr val="FF0000"/>
                </a:solidFill>
                <a:latin typeface="楷体_GB2312" pitchFamily="49" charset="-122"/>
                <a:ea typeface="楷体_GB2312" pitchFamily="49" charset="-122"/>
                <a:cs typeface="华文新魏"/>
              </a:rPr>
              <a:t>》</a:t>
            </a:r>
            <a:r>
              <a:rPr lang="zh-CN" altLang="en-US" sz="2000" b="1" dirty="0">
                <a:solidFill>
                  <a:srgbClr val="FF0000"/>
                </a:solidFill>
                <a:latin typeface="楷体_GB2312" pitchFamily="49" charset="-122"/>
                <a:ea typeface="楷体_GB2312" pitchFamily="49" charset="-122"/>
                <a:cs typeface="华文新魏"/>
              </a:rPr>
              <a:t>的</a:t>
            </a:r>
            <a:r>
              <a:rPr lang="zh-CN" altLang="en-US" sz="2000" b="1" dirty="0" smtClean="0">
                <a:solidFill>
                  <a:srgbClr val="FF0000"/>
                </a:solidFill>
                <a:latin typeface="楷体_GB2312" pitchFamily="49" charset="-122"/>
                <a:ea typeface="楷体_GB2312" pitchFamily="49" charset="-122"/>
                <a:cs typeface="华文新魏"/>
              </a:rPr>
              <a:t>通知  总工办发</a:t>
            </a:r>
            <a:r>
              <a:rPr lang="en-US" altLang="zh-CN" sz="2000" b="1" dirty="0">
                <a:solidFill>
                  <a:srgbClr val="FF0000"/>
                </a:solidFill>
                <a:latin typeface="楷体_GB2312" pitchFamily="49" charset="-122"/>
                <a:ea typeface="楷体_GB2312" pitchFamily="49" charset="-122"/>
                <a:cs typeface="华文新魏"/>
              </a:rPr>
              <a:t>【</a:t>
            </a:r>
            <a:r>
              <a:rPr lang="en-US" altLang="zh-CN" sz="2000" b="1" dirty="0" smtClean="0">
                <a:solidFill>
                  <a:srgbClr val="FF0000"/>
                </a:solidFill>
                <a:latin typeface="楷体_GB2312" pitchFamily="49" charset="-122"/>
                <a:ea typeface="楷体_GB2312" pitchFamily="49" charset="-122"/>
                <a:cs typeface="华文新魏"/>
              </a:rPr>
              <a:t>2017】32</a:t>
            </a:r>
            <a:r>
              <a:rPr lang="zh-CN" altLang="en-US" sz="2000" b="1" dirty="0" smtClean="0">
                <a:solidFill>
                  <a:srgbClr val="FF0000"/>
                </a:solidFill>
                <a:latin typeface="楷体_GB2312" pitchFamily="49" charset="-122"/>
                <a:ea typeface="楷体_GB2312" pitchFamily="49" charset="-122"/>
                <a:cs typeface="华文新魏"/>
              </a:rPr>
              <a:t>号</a:t>
            </a:r>
            <a:endParaRPr lang="zh-CN" altLang="en-US" sz="2000" b="1" dirty="0">
              <a:solidFill>
                <a:srgbClr val="FF0000"/>
              </a:solidFill>
              <a:latin typeface="楷体_GB2312" pitchFamily="49" charset="-122"/>
              <a:ea typeface="楷体_GB2312" pitchFamily="49" charset="-122"/>
              <a:cs typeface="华文新魏"/>
            </a:endParaRPr>
          </a:p>
          <a:p>
            <a:endParaRPr lang="zh-CN" altLang="en-US" sz="2000" b="1" dirty="0">
              <a:solidFill>
                <a:srgbClr val="FF0000"/>
              </a:solidFill>
              <a:latin typeface="楷体_GB2312" pitchFamily="49" charset="-122"/>
              <a:ea typeface="楷体_GB2312" pitchFamily="49" charset="-122"/>
              <a:cs typeface="华文新魏"/>
            </a:endParaRPr>
          </a:p>
        </p:txBody>
      </p:sp>
    </p:spTree>
    <p:extLst>
      <p:ext uri="{BB962C8B-B14F-4D97-AF65-F5344CB8AC3E}">
        <p14:creationId xmlns:p14="http://schemas.microsoft.com/office/powerpoint/2010/main" val="33313844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76BC53E3-F691-4141-9CC4-213CF0C0DD90}" type="slidenum">
              <a:rPr lang="en-US" altLang="zh-CN"/>
              <a:pPr>
                <a:defRPr/>
              </a:pPr>
              <a:t>41</a:t>
            </a:fld>
            <a:endParaRPr lang="en-US" altLang="zh-CN" dirty="0"/>
          </a:p>
        </p:txBody>
      </p:sp>
      <p:pic>
        <p:nvPicPr>
          <p:cNvPr id="57346" name="Picture 2" descr="269482shuidi2_506"/>
          <p:cNvPicPr>
            <a:picLocks noChangeAspect="1" noChangeArrowheads="1"/>
          </p:cNvPicPr>
          <p:nvPr/>
        </p:nvPicPr>
        <p:blipFill>
          <a:blip r:embed="rId2" cstate="print"/>
          <a:srcRect/>
          <a:stretch>
            <a:fillRect/>
          </a:stretch>
        </p:blipFill>
        <p:spPr bwMode="auto">
          <a:xfrm>
            <a:off x="0" y="6270625"/>
            <a:ext cx="9144000" cy="587375"/>
          </a:xfrm>
          <a:prstGeom prst="rect">
            <a:avLst/>
          </a:prstGeom>
          <a:noFill/>
          <a:ln w="9525">
            <a:noFill/>
            <a:miter lim="800000"/>
            <a:headEnd/>
            <a:tailEnd/>
          </a:ln>
        </p:spPr>
      </p:pic>
      <p:pic>
        <p:nvPicPr>
          <p:cNvPr id="57347" name="Picture 4" descr="图片1"/>
          <p:cNvPicPr>
            <a:picLocks noChangeAspect="1" noChangeArrowheads="1"/>
          </p:cNvPicPr>
          <p:nvPr/>
        </p:nvPicPr>
        <p:blipFill>
          <a:blip r:embed="rId3" cstate="print"/>
          <a:srcRect/>
          <a:stretch>
            <a:fillRect/>
          </a:stretch>
        </p:blipFill>
        <p:spPr bwMode="auto">
          <a:xfrm>
            <a:off x="0" y="0"/>
            <a:ext cx="9144000" cy="620688"/>
          </a:xfrm>
          <a:prstGeom prst="rect">
            <a:avLst/>
          </a:prstGeom>
          <a:noFill/>
          <a:ln w="9525">
            <a:noFill/>
            <a:miter lim="800000"/>
            <a:headEnd/>
            <a:tailEnd/>
          </a:ln>
        </p:spPr>
      </p:pic>
      <p:sp>
        <p:nvSpPr>
          <p:cNvPr id="57348" name="Rectangle 13"/>
          <p:cNvSpPr>
            <a:spLocks noChangeArrowheads="1"/>
          </p:cNvSpPr>
          <p:nvPr/>
        </p:nvSpPr>
        <p:spPr bwMode="auto">
          <a:xfrm>
            <a:off x="755576" y="1268760"/>
            <a:ext cx="7786687" cy="5170646"/>
          </a:xfrm>
          <a:prstGeom prst="rect">
            <a:avLst/>
          </a:prstGeom>
          <a:noFill/>
          <a:ln w="9525">
            <a:noFill/>
            <a:miter lim="800000"/>
            <a:headEnd/>
            <a:tailEnd/>
          </a:ln>
        </p:spPr>
        <p:txBody>
          <a:bodyPr>
            <a:spAutoFit/>
          </a:bodyPr>
          <a:lstStyle/>
          <a:p>
            <a:r>
              <a:rPr lang="zh-CN" altLang="en-US" sz="2000" b="1" dirty="0" smtClean="0">
                <a:solidFill>
                  <a:schemeClr val="tx1"/>
                </a:solidFill>
              </a:rPr>
              <a:t>   </a:t>
            </a:r>
            <a:endParaRPr lang="en-US" altLang="zh-CN" sz="2000" b="1" dirty="0" smtClean="0">
              <a:solidFill>
                <a:schemeClr val="tx1"/>
              </a:solidFill>
            </a:endParaRPr>
          </a:p>
          <a:p>
            <a:r>
              <a:rPr lang="zh-CN" altLang="en-US" sz="2000" b="1" dirty="0" smtClean="0">
                <a:solidFill>
                  <a:schemeClr val="tx1"/>
                </a:solidFill>
              </a:rPr>
              <a:t> </a:t>
            </a:r>
            <a:r>
              <a:rPr lang="zh-CN" altLang="en-US" sz="2000" dirty="0" smtClean="0">
                <a:solidFill>
                  <a:schemeClr val="tx1"/>
                </a:solidFill>
              </a:rPr>
              <a:t>    </a:t>
            </a:r>
            <a:r>
              <a:rPr lang="en-US" altLang="zh-CN" sz="2000" dirty="0" smtClean="0">
                <a:solidFill>
                  <a:schemeClr val="tx1"/>
                </a:solidFill>
              </a:rPr>
              <a:t>1.</a:t>
            </a:r>
            <a:r>
              <a:rPr lang="zh-CN" altLang="en-US" sz="2000" dirty="0" smtClean="0">
                <a:solidFill>
                  <a:schemeClr val="tx1"/>
                </a:solidFill>
              </a:rPr>
              <a:t>单位工会工会经费列支。</a:t>
            </a:r>
            <a:endParaRPr lang="en-US" altLang="zh-CN" sz="2000" dirty="0" smtClean="0">
              <a:solidFill>
                <a:schemeClr val="tx1"/>
              </a:solidFill>
            </a:endParaRPr>
          </a:p>
          <a:p>
            <a:r>
              <a:rPr lang="zh-CN" altLang="en-US" sz="2000" dirty="0" smtClean="0">
                <a:solidFill>
                  <a:schemeClr val="tx1"/>
                </a:solidFill>
              </a:rPr>
              <a:t/>
            </a:r>
            <a:br>
              <a:rPr lang="zh-CN" altLang="en-US" sz="2000" dirty="0" smtClean="0">
                <a:solidFill>
                  <a:schemeClr val="tx1"/>
                </a:solidFill>
              </a:rPr>
            </a:br>
            <a:r>
              <a:rPr lang="zh-CN" altLang="en-US" sz="2000" dirty="0" smtClean="0">
                <a:solidFill>
                  <a:schemeClr val="tx1"/>
                </a:solidFill>
              </a:rPr>
              <a:t>     </a:t>
            </a:r>
            <a:r>
              <a:rPr lang="en-US" altLang="zh-CN" sz="2000" dirty="0" smtClean="0">
                <a:solidFill>
                  <a:schemeClr val="tx1"/>
                </a:solidFill>
              </a:rPr>
              <a:t>2.</a:t>
            </a:r>
            <a:r>
              <a:rPr lang="zh-CN" altLang="en-US" sz="2000" dirty="0" smtClean="0">
                <a:solidFill>
                  <a:schemeClr val="tx1"/>
                </a:solidFill>
              </a:rPr>
              <a:t> 单位行政</a:t>
            </a:r>
            <a:r>
              <a:rPr lang="zh-CN" altLang="en-US" sz="2000" dirty="0">
                <a:solidFill>
                  <a:schemeClr val="tx1"/>
                </a:solidFill>
              </a:rPr>
              <a:t>列支</a:t>
            </a:r>
            <a:r>
              <a:rPr lang="zh-CN" altLang="en-US" sz="2000" dirty="0" smtClean="0">
                <a:solidFill>
                  <a:schemeClr val="tx1"/>
                </a:solidFill>
              </a:rPr>
              <a:t>。</a:t>
            </a:r>
            <a:endParaRPr lang="en-US" altLang="zh-CN" sz="2000" dirty="0" smtClean="0">
              <a:solidFill>
                <a:schemeClr val="tx1"/>
              </a:solidFill>
            </a:endParaRPr>
          </a:p>
          <a:p>
            <a:r>
              <a:rPr lang="zh-CN" altLang="en-US" sz="2000" dirty="0" smtClean="0">
                <a:solidFill>
                  <a:schemeClr val="tx1"/>
                </a:solidFill>
              </a:rPr>
              <a:t/>
            </a:r>
            <a:br>
              <a:rPr lang="zh-CN" altLang="en-US" sz="2000" dirty="0" smtClean="0">
                <a:solidFill>
                  <a:schemeClr val="tx1"/>
                </a:solidFill>
              </a:rPr>
            </a:br>
            <a:r>
              <a:rPr lang="zh-CN" altLang="en-US" sz="2000" dirty="0" smtClean="0">
                <a:solidFill>
                  <a:schemeClr val="tx1"/>
                </a:solidFill>
              </a:rPr>
              <a:t>     </a:t>
            </a:r>
            <a:r>
              <a:rPr lang="en-US" altLang="zh-CN" sz="2000" dirty="0" smtClean="0">
                <a:solidFill>
                  <a:schemeClr val="tx1"/>
                </a:solidFill>
              </a:rPr>
              <a:t>3.</a:t>
            </a:r>
            <a:r>
              <a:rPr lang="zh-CN" altLang="en-US" sz="2000" dirty="0" smtClean="0">
                <a:solidFill>
                  <a:schemeClr val="tx1"/>
                </a:solidFill>
              </a:rPr>
              <a:t>职工所在单位行政、工会各出资一部分交纳参加互助保障活动互助费。</a:t>
            </a:r>
            <a:endParaRPr lang="en-US" altLang="zh-CN" sz="2000" dirty="0" smtClean="0">
              <a:solidFill>
                <a:schemeClr val="tx1"/>
              </a:solidFill>
            </a:endParaRPr>
          </a:p>
          <a:p>
            <a:r>
              <a:rPr lang="zh-CN" altLang="en-US" sz="2000" dirty="0" smtClean="0">
                <a:solidFill>
                  <a:schemeClr val="tx1"/>
                </a:solidFill>
              </a:rPr>
              <a:t/>
            </a:r>
            <a:br>
              <a:rPr lang="zh-CN" altLang="en-US" sz="2000" dirty="0" smtClean="0">
                <a:solidFill>
                  <a:schemeClr val="tx1"/>
                </a:solidFill>
              </a:rPr>
            </a:br>
            <a:r>
              <a:rPr lang="zh-CN" altLang="en-US" sz="2000" dirty="0" smtClean="0">
                <a:solidFill>
                  <a:schemeClr val="tx1"/>
                </a:solidFill>
              </a:rPr>
              <a:t>    </a:t>
            </a:r>
            <a:r>
              <a:rPr lang="en-US" altLang="zh-CN" sz="2000" dirty="0" smtClean="0">
                <a:solidFill>
                  <a:schemeClr val="tx1"/>
                </a:solidFill>
              </a:rPr>
              <a:t>4.</a:t>
            </a:r>
            <a:r>
              <a:rPr lang="zh-CN" altLang="en-US" sz="2000" dirty="0" smtClean="0">
                <a:solidFill>
                  <a:schemeClr val="tx1"/>
                </a:solidFill>
              </a:rPr>
              <a:t>职工所在单位行政、工会、职工个人各出资一部分交纳参加互助保障活动互助费。</a:t>
            </a:r>
            <a:endParaRPr lang="en-US" altLang="zh-CN" sz="2000" dirty="0" smtClean="0">
              <a:solidFill>
                <a:schemeClr val="tx1"/>
              </a:solidFill>
            </a:endParaRPr>
          </a:p>
          <a:p>
            <a:r>
              <a:rPr lang="zh-CN" altLang="en-US" sz="2000" dirty="0" smtClean="0">
                <a:solidFill>
                  <a:schemeClr val="tx1"/>
                </a:solidFill>
              </a:rPr>
              <a:t/>
            </a:r>
            <a:br>
              <a:rPr lang="zh-CN" altLang="en-US" sz="2000" dirty="0" smtClean="0">
                <a:solidFill>
                  <a:schemeClr val="tx1"/>
                </a:solidFill>
              </a:rPr>
            </a:br>
            <a:r>
              <a:rPr lang="zh-CN" altLang="en-US" sz="2000" dirty="0" smtClean="0">
                <a:solidFill>
                  <a:schemeClr val="tx1"/>
                </a:solidFill>
              </a:rPr>
              <a:t>    </a:t>
            </a:r>
            <a:r>
              <a:rPr lang="en-US" altLang="zh-CN" sz="2000" dirty="0" smtClean="0">
                <a:solidFill>
                  <a:schemeClr val="tx1"/>
                </a:solidFill>
              </a:rPr>
              <a:t>5.</a:t>
            </a:r>
            <a:r>
              <a:rPr lang="zh-CN" altLang="en-US" sz="2000" dirty="0" smtClean="0">
                <a:solidFill>
                  <a:schemeClr val="tx1"/>
                </a:solidFill>
              </a:rPr>
              <a:t>职工个人交纳参加互助保障活动互助费。</a:t>
            </a:r>
            <a:br>
              <a:rPr lang="zh-CN" altLang="en-US" sz="2000" dirty="0" smtClean="0">
                <a:solidFill>
                  <a:schemeClr val="tx1"/>
                </a:solidFill>
              </a:rPr>
            </a:br>
            <a:r>
              <a:rPr lang="zh-CN" altLang="en-US" sz="2000" dirty="0" smtClean="0">
                <a:solidFill>
                  <a:schemeClr val="tx1"/>
                </a:solidFill>
              </a:rPr>
              <a:t>    </a:t>
            </a:r>
            <a:br>
              <a:rPr lang="zh-CN" altLang="en-US" sz="2000" dirty="0" smtClean="0">
                <a:solidFill>
                  <a:schemeClr val="tx1"/>
                </a:solidFill>
              </a:rPr>
            </a:br>
            <a:endParaRPr lang="zh-CN" altLang="en-US" sz="2000" b="1" dirty="0">
              <a:solidFill>
                <a:schemeClr val="tx1"/>
              </a:solidFill>
              <a:latin typeface="楷体_GB2312" pitchFamily="49" charset="-122"/>
              <a:ea typeface="楷体_GB2312" pitchFamily="49" charset="-122"/>
            </a:endParaRPr>
          </a:p>
        </p:txBody>
      </p:sp>
      <p:sp>
        <p:nvSpPr>
          <p:cNvPr id="57349" name="Rectangle 15"/>
          <p:cNvSpPr>
            <a:spLocks noChangeArrowheads="1"/>
          </p:cNvSpPr>
          <p:nvPr/>
        </p:nvSpPr>
        <p:spPr bwMode="auto">
          <a:xfrm>
            <a:off x="755576" y="836712"/>
            <a:ext cx="2143125" cy="461665"/>
          </a:xfrm>
          <a:prstGeom prst="rect">
            <a:avLst/>
          </a:prstGeom>
          <a:noFill/>
          <a:ln w="9525">
            <a:noFill/>
            <a:miter lim="800000"/>
            <a:headEnd/>
            <a:tailEnd/>
          </a:ln>
        </p:spPr>
        <p:txBody>
          <a:bodyPr>
            <a:spAutoFit/>
          </a:bodyPr>
          <a:lstStyle/>
          <a:p>
            <a:pPr>
              <a:spcBef>
                <a:spcPct val="0"/>
              </a:spcBef>
            </a:pPr>
            <a:r>
              <a:rPr lang="zh-CN" altLang="en-US" sz="2400" b="1" dirty="0" smtClean="0">
                <a:solidFill>
                  <a:srgbClr val="000066"/>
                </a:solidFill>
                <a:latin typeface="黑体" pitchFamily="49" charset="-122"/>
                <a:ea typeface="黑体" pitchFamily="49" charset="-122"/>
              </a:rPr>
              <a:t>出资渠道</a:t>
            </a:r>
            <a:endParaRPr lang="zh-CN" altLang="en-US" sz="2400" b="1" dirty="0">
              <a:solidFill>
                <a:srgbClr val="000066"/>
              </a:solidFill>
              <a:latin typeface="黑体" pitchFamily="49" charset="-122"/>
              <a:ea typeface="黑体" pitchFamily="49" charset="-122"/>
            </a:endParaRPr>
          </a:p>
        </p:txBody>
      </p:sp>
      <p:sp>
        <p:nvSpPr>
          <p:cNvPr id="57350" name="Rectangle 17"/>
          <p:cNvSpPr>
            <a:spLocks noChangeArrowheads="1"/>
          </p:cNvSpPr>
          <p:nvPr/>
        </p:nvSpPr>
        <p:spPr bwMode="auto">
          <a:xfrm>
            <a:off x="500063" y="6121400"/>
            <a:ext cx="8104187"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sp>
        <p:nvSpPr>
          <p:cNvPr id="9" name="Line 9"/>
          <p:cNvSpPr>
            <a:spLocks noChangeShapeType="1"/>
          </p:cNvSpPr>
          <p:nvPr/>
        </p:nvSpPr>
        <p:spPr bwMode="auto">
          <a:xfrm>
            <a:off x="857224" y="1357298"/>
            <a:ext cx="5113337" cy="0"/>
          </a:xfrm>
          <a:prstGeom prst="line">
            <a:avLst/>
          </a:prstGeom>
          <a:noFill/>
          <a:ln w="114300" cmpd="thinThick">
            <a:solidFill>
              <a:srgbClr val="FF6600"/>
            </a:solidFill>
            <a:round/>
            <a:headEnd/>
            <a:tailEnd/>
          </a:ln>
        </p:spPr>
        <p:txBody>
          <a:bodyPr lIns="90000" tIns="46800" rIns="90000" bIns="46800">
            <a:spAutoFit/>
          </a:bodyPr>
          <a:lstStyle/>
          <a:p>
            <a:endParaRPr lang="zh-CN" altLang="en-US"/>
          </a:p>
        </p:txBody>
      </p:sp>
    </p:spTree>
    <p:extLst>
      <p:ext uri="{BB962C8B-B14F-4D97-AF65-F5344CB8AC3E}">
        <p14:creationId xmlns:p14="http://schemas.microsoft.com/office/powerpoint/2010/main" val="1096457339"/>
      </p:ext>
    </p:extLst>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20" descr="图片1"/>
          <p:cNvPicPr>
            <a:picLocks noChangeAspect="1" noChangeArrowheads="1"/>
          </p:cNvPicPr>
          <p:nvPr/>
        </p:nvPicPr>
        <p:blipFill>
          <a:blip r:embed="rId2" cstate="print"/>
          <a:srcRect/>
          <a:stretch>
            <a:fillRect/>
          </a:stretch>
        </p:blipFill>
        <p:spPr bwMode="auto">
          <a:xfrm>
            <a:off x="0" y="0"/>
            <a:ext cx="9144000" cy="580472"/>
          </a:xfrm>
          <a:prstGeom prst="rect">
            <a:avLst/>
          </a:prstGeom>
          <a:noFill/>
          <a:ln w="9525">
            <a:noFill/>
            <a:miter lim="800000"/>
            <a:headEnd/>
            <a:tailEnd/>
          </a:ln>
        </p:spPr>
      </p:pic>
      <p:pic>
        <p:nvPicPr>
          <p:cNvPr id="58370" name="Picture 21" descr="269482shuidi2_506"/>
          <p:cNvPicPr>
            <a:picLocks noChangeAspect="1" noChangeArrowheads="1"/>
          </p:cNvPicPr>
          <p:nvPr/>
        </p:nvPicPr>
        <p:blipFill>
          <a:blip r:embed="rId3" cstate="print"/>
          <a:srcRect/>
          <a:stretch>
            <a:fillRect/>
          </a:stretch>
        </p:blipFill>
        <p:spPr bwMode="auto">
          <a:xfrm>
            <a:off x="0" y="6564313"/>
            <a:ext cx="9144000" cy="587375"/>
          </a:xfrm>
          <a:prstGeom prst="rect">
            <a:avLst/>
          </a:prstGeom>
          <a:noFill/>
          <a:ln w="9525">
            <a:noFill/>
            <a:miter lim="800000"/>
            <a:headEnd/>
            <a:tailEnd/>
          </a:ln>
        </p:spPr>
      </p:pic>
      <p:sp>
        <p:nvSpPr>
          <p:cNvPr id="58371" name="Rectangle 23"/>
          <p:cNvSpPr>
            <a:spLocks noChangeArrowheads="1"/>
          </p:cNvSpPr>
          <p:nvPr/>
        </p:nvSpPr>
        <p:spPr bwMode="auto">
          <a:xfrm>
            <a:off x="1211263" y="6507163"/>
            <a:ext cx="7032625" cy="350837"/>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pic>
        <p:nvPicPr>
          <p:cNvPr id="58372" name="图片 26" descr="图片8.jpg"/>
          <p:cNvPicPr>
            <a:picLocks noChangeAspect="1"/>
          </p:cNvPicPr>
          <p:nvPr/>
        </p:nvPicPr>
        <p:blipFill>
          <a:blip r:embed="rId4" cstate="print"/>
          <a:srcRect/>
          <a:stretch>
            <a:fillRect/>
          </a:stretch>
        </p:blipFill>
        <p:spPr bwMode="auto">
          <a:xfrm>
            <a:off x="3071813" y="2428875"/>
            <a:ext cx="2606675" cy="1714500"/>
          </a:xfrm>
          <a:prstGeom prst="rect">
            <a:avLst/>
          </a:prstGeom>
          <a:noFill/>
          <a:ln w="9525">
            <a:noFill/>
            <a:miter lim="800000"/>
            <a:headEnd/>
            <a:tailEnd/>
          </a:ln>
        </p:spPr>
      </p:pic>
      <p:pic>
        <p:nvPicPr>
          <p:cNvPr id="58373" name="图片 43" descr="图片1.jpg"/>
          <p:cNvPicPr>
            <a:picLocks noChangeAspect="1"/>
          </p:cNvPicPr>
          <p:nvPr/>
        </p:nvPicPr>
        <p:blipFill>
          <a:blip r:embed="rId5" cstate="print"/>
          <a:srcRect/>
          <a:stretch>
            <a:fillRect/>
          </a:stretch>
        </p:blipFill>
        <p:spPr bwMode="auto">
          <a:xfrm>
            <a:off x="285750" y="714375"/>
            <a:ext cx="2787650" cy="1714500"/>
          </a:xfrm>
          <a:prstGeom prst="rect">
            <a:avLst/>
          </a:prstGeom>
          <a:noFill/>
          <a:ln w="9525">
            <a:noFill/>
            <a:miter lim="800000"/>
            <a:headEnd/>
            <a:tailEnd/>
          </a:ln>
        </p:spPr>
      </p:pic>
      <p:pic>
        <p:nvPicPr>
          <p:cNvPr id="58374" name="图片 44" descr="图片2.jpg"/>
          <p:cNvPicPr>
            <a:picLocks noChangeAspect="1"/>
          </p:cNvPicPr>
          <p:nvPr/>
        </p:nvPicPr>
        <p:blipFill>
          <a:blip r:embed="rId6" cstate="print"/>
          <a:srcRect/>
          <a:stretch>
            <a:fillRect/>
          </a:stretch>
        </p:blipFill>
        <p:spPr bwMode="auto">
          <a:xfrm>
            <a:off x="3071813" y="714375"/>
            <a:ext cx="2622550" cy="1714500"/>
          </a:xfrm>
          <a:prstGeom prst="rect">
            <a:avLst/>
          </a:prstGeom>
          <a:noFill/>
          <a:ln w="9525">
            <a:noFill/>
            <a:miter lim="800000"/>
            <a:headEnd/>
            <a:tailEnd/>
          </a:ln>
        </p:spPr>
      </p:pic>
      <p:pic>
        <p:nvPicPr>
          <p:cNvPr id="58375" name="图片 45" descr="图片3.jpg"/>
          <p:cNvPicPr>
            <a:picLocks noChangeAspect="1"/>
          </p:cNvPicPr>
          <p:nvPr/>
        </p:nvPicPr>
        <p:blipFill>
          <a:blip r:embed="rId7" cstate="print"/>
          <a:srcRect/>
          <a:stretch>
            <a:fillRect/>
          </a:stretch>
        </p:blipFill>
        <p:spPr bwMode="auto">
          <a:xfrm>
            <a:off x="5715000" y="714375"/>
            <a:ext cx="2787650" cy="1714500"/>
          </a:xfrm>
          <a:prstGeom prst="rect">
            <a:avLst/>
          </a:prstGeom>
          <a:noFill/>
          <a:ln w="9525">
            <a:noFill/>
            <a:miter lim="800000"/>
            <a:headEnd/>
            <a:tailEnd/>
          </a:ln>
        </p:spPr>
      </p:pic>
      <p:pic>
        <p:nvPicPr>
          <p:cNvPr id="58376" name="图片 46" descr="图片4.jpg"/>
          <p:cNvPicPr>
            <a:picLocks noChangeAspect="1"/>
          </p:cNvPicPr>
          <p:nvPr/>
        </p:nvPicPr>
        <p:blipFill>
          <a:blip r:embed="rId8" cstate="print"/>
          <a:srcRect/>
          <a:stretch>
            <a:fillRect/>
          </a:stretch>
        </p:blipFill>
        <p:spPr bwMode="auto">
          <a:xfrm>
            <a:off x="285750" y="2428875"/>
            <a:ext cx="2787650" cy="1714500"/>
          </a:xfrm>
          <a:prstGeom prst="rect">
            <a:avLst/>
          </a:prstGeom>
          <a:noFill/>
          <a:ln w="9525">
            <a:noFill/>
            <a:miter lim="800000"/>
            <a:headEnd/>
            <a:tailEnd/>
          </a:ln>
        </p:spPr>
      </p:pic>
      <p:pic>
        <p:nvPicPr>
          <p:cNvPr id="58377" name="图片 47" descr="图片5.jpg"/>
          <p:cNvPicPr>
            <a:picLocks noChangeAspect="1"/>
          </p:cNvPicPr>
          <p:nvPr/>
        </p:nvPicPr>
        <p:blipFill>
          <a:blip r:embed="rId9" cstate="print"/>
          <a:srcRect/>
          <a:stretch>
            <a:fillRect/>
          </a:stretch>
        </p:blipFill>
        <p:spPr bwMode="auto">
          <a:xfrm>
            <a:off x="5715000" y="2428875"/>
            <a:ext cx="2786063" cy="1849438"/>
          </a:xfrm>
          <a:prstGeom prst="rect">
            <a:avLst/>
          </a:prstGeom>
          <a:noFill/>
          <a:ln w="9525">
            <a:noFill/>
            <a:miter lim="800000"/>
            <a:headEnd/>
            <a:tailEnd/>
          </a:ln>
        </p:spPr>
      </p:pic>
      <p:pic>
        <p:nvPicPr>
          <p:cNvPr id="58378" name="图片 48" descr="图片6.jpg"/>
          <p:cNvPicPr>
            <a:picLocks noChangeAspect="1"/>
          </p:cNvPicPr>
          <p:nvPr/>
        </p:nvPicPr>
        <p:blipFill>
          <a:blip r:embed="rId10" cstate="print"/>
          <a:srcRect/>
          <a:stretch>
            <a:fillRect/>
          </a:stretch>
        </p:blipFill>
        <p:spPr bwMode="auto">
          <a:xfrm>
            <a:off x="285750" y="4143375"/>
            <a:ext cx="2786063" cy="1712913"/>
          </a:xfrm>
          <a:prstGeom prst="rect">
            <a:avLst/>
          </a:prstGeom>
          <a:noFill/>
          <a:ln w="9525">
            <a:noFill/>
            <a:miter lim="800000"/>
            <a:headEnd/>
            <a:tailEnd/>
          </a:ln>
        </p:spPr>
      </p:pic>
      <p:pic>
        <p:nvPicPr>
          <p:cNvPr id="58379" name="图片 49" descr="图片7.jpg"/>
          <p:cNvPicPr>
            <a:picLocks noChangeAspect="1"/>
          </p:cNvPicPr>
          <p:nvPr/>
        </p:nvPicPr>
        <p:blipFill>
          <a:blip r:embed="rId11" cstate="print"/>
          <a:srcRect/>
          <a:stretch>
            <a:fillRect/>
          </a:stretch>
        </p:blipFill>
        <p:spPr bwMode="auto">
          <a:xfrm>
            <a:off x="3071813" y="4143375"/>
            <a:ext cx="2643187" cy="1708150"/>
          </a:xfrm>
          <a:prstGeom prst="rect">
            <a:avLst/>
          </a:prstGeom>
          <a:noFill/>
          <a:ln w="9525">
            <a:noFill/>
            <a:miter lim="800000"/>
            <a:headEnd/>
            <a:tailEnd/>
          </a:ln>
        </p:spPr>
      </p:pic>
      <p:pic>
        <p:nvPicPr>
          <p:cNvPr id="58380" name="图片 50" descr="图片9.jpg"/>
          <p:cNvPicPr>
            <a:picLocks noChangeAspect="1"/>
          </p:cNvPicPr>
          <p:nvPr/>
        </p:nvPicPr>
        <p:blipFill>
          <a:blip r:embed="rId12" cstate="print"/>
          <a:srcRect/>
          <a:stretch>
            <a:fillRect/>
          </a:stretch>
        </p:blipFill>
        <p:spPr bwMode="auto">
          <a:xfrm>
            <a:off x="5715000" y="4143375"/>
            <a:ext cx="2786063" cy="1643063"/>
          </a:xfrm>
          <a:prstGeom prst="rect">
            <a:avLst/>
          </a:prstGeom>
          <a:noFill/>
          <a:ln w="9525">
            <a:noFill/>
            <a:miter lim="800000"/>
            <a:headEnd/>
            <a:tailEnd/>
          </a:ln>
        </p:spPr>
      </p:pic>
    </p:spTree>
  </p:cSld>
  <p:clrMapOvr>
    <a:masterClrMapping/>
  </p:clrMapOvr>
  <p:transition advClick="0" advTm="7000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2" descr="123"/>
          <p:cNvPicPr>
            <a:picLocks noChangeAspect="1" noChangeArrowheads="1"/>
          </p:cNvPicPr>
          <p:nvPr/>
        </p:nvPicPr>
        <p:blipFill>
          <a:blip r:embed="rId2" cstate="print"/>
          <a:srcRect/>
          <a:stretch>
            <a:fillRect/>
          </a:stretch>
        </p:blipFill>
        <p:spPr bwMode="auto">
          <a:xfrm>
            <a:off x="0" y="6092825"/>
            <a:ext cx="9144000" cy="765175"/>
          </a:xfrm>
          <a:prstGeom prst="rect">
            <a:avLst/>
          </a:prstGeom>
          <a:noFill/>
          <a:ln w="9525">
            <a:noFill/>
            <a:miter lim="800000"/>
            <a:headEnd/>
            <a:tailEnd/>
          </a:ln>
        </p:spPr>
      </p:pic>
      <p:pic>
        <p:nvPicPr>
          <p:cNvPr id="59394" name="Picture 3" descr="图片1"/>
          <p:cNvPicPr>
            <a:picLocks noChangeAspect="1" noChangeArrowheads="1"/>
          </p:cNvPicPr>
          <p:nvPr/>
        </p:nvPicPr>
        <p:blipFill>
          <a:blip r:embed="rId3" cstate="print"/>
          <a:srcRect/>
          <a:stretch>
            <a:fillRect/>
          </a:stretch>
        </p:blipFill>
        <p:spPr bwMode="auto">
          <a:xfrm>
            <a:off x="0" y="0"/>
            <a:ext cx="9144000" cy="571500"/>
          </a:xfrm>
          <a:prstGeom prst="rect">
            <a:avLst/>
          </a:prstGeom>
          <a:noFill/>
          <a:ln w="9525">
            <a:noFill/>
            <a:miter lim="800000"/>
            <a:headEnd/>
            <a:tailEnd/>
          </a:ln>
        </p:spPr>
      </p:pic>
      <p:sp>
        <p:nvSpPr>
          <p:cNvPr id="83972" name="Rectangle 4"/>
          <p:cNvSpPr>
            <a:spLocks noChangeArrowheads="1"/>
          </p:cNvSpPr>
          <p:nvPr/>
        </p:nvSpPr>
        <p:spPr bwMode="auto">
          <a:xfrm>
            <a:off x="1547813" y="5949950"/>
            <a:ext cx="6192837" cy="360363"/>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sp>
        <p:nvSpPr>
          <p:cNvPr id="83973" name="Rectangle 5"/>
          <p:cNvSpPr>
            <a:spLocks noGrp="1" noChangeArrowheads="1"/>
          </p:cNvSpPr>
          <p:nvPr>
            <p:ph type="title"/>
          </p:nvPr>
        </p:nvSpPr>
        <p:spPr>
          <a:xfrm>
            <a:off x="571472" y="2214554"/>
            <a:ext cx="8229600" cy="2663825"/>
          </a:xfrm>
        </p:spPr>
        <p:txBody>
          <a:bodyPr/>
          <a:lstStyle/>
          <a:p>
            <a:pPr eaLnBrk="1" hangingPunct="1"/>
            <a:r>
              <a:rPr lang="zh-CN" altLang="en-US" sz="5400" b="1" dirty="0" smtClean="0">
                <a:solidFill>
                  <a:srgbClr val="333399"/>
                </a:solidFill>
                <a:ea typeface="华文隶书"/>
                <a:cs typeface="华文隶书"/>
              </a:rPr>
              <a:t>感谢您对职工</a:t>
            </a:r>
            <a:br>
              <a:rPr lang="zh-CN" altLang="en-US" sz="5400" b="1" dirty="0" smtClean="0">
                <a:solidFill>
                  <a:srgbClr val="333399"/>
                </a:solidFill>
                <a:ea typeface="华文隶书"/>
                <a:cs typeface="华文隶书"/>
              </a:rPr>
            </a:br>
            <a:r>
              <a:rPr lang="zh-CN" altLang="en-US" sz="5400" b="1" dirty="0" smtClean="0">
                <a:solidFill>
                  <a:srgbClr val="333399"/>
                </a:solidFill>
                <a:ea typeface="华文隶书"/>
                <a:cs typeface="华文隶书"/>
              </a:rPr>
              <a:t>互助保障</a:t>
            </a:r>
            <a:r>
              <a:rPr lang="zh-CN" altLang="en-US" sz="5400" b="1" dirty="0">
                <a:solidFill>
                  <a:srgbClr val="333399"/>
                </a:solidFill>
                <a:ea typeface="华文隶书"/>
                <a:cs typeface="华文隶书"/>
              </a:rPr>
              <a:t>工作</a:t>
            </a:r>
            <a:r>
              <a:rPr lang="zh-CN" altLang="en-US" sz="5400" b="1" dirty="0" smtClean="0">
                <a:solidFill>
                  <a:srgbClr val="333399"/>
                </a:solidFill>
                <a:ea typeface="华文隶书"/>
                <a:cs typeface="华文隶书"/>
              </a:rPr>
              <a:t>的大力支持</a:t>
            </a:r>
          </a:p>
        </p:txBody>
      </p:sp>
      <p:sp>
        <p:nvSpPr>
          <p:cNvPr id="59397" name="Text Box 6"/>
          <p:cNvSpPr txBox="1">
            <a:spLocks noChangeArrowheads="1"/>
          </p:cNvSpPr>
          <p:nvPr/>
        </p:nvSpPr>
        <p:spPr bwMode="auto">
          <a:xfrm>
            <a:off x="950913" y="1417638"/>
            <a:ext cx="184150" cy="369887"/>
          </a:xfrm>
          <a:prstGeom prst="rect">
            <a:avLst/>
          </a:prstGeom>
          <a:noFill/>
          <a:ln w="9525">
            <a:noFill/>
            <a:miter lim="800000"/>
            <a:headEnd/>
            <a:tailEnd/>
          </a:ln>
        </p:spPr>
        <p:txBody>
          <a:bodyPr wrap="none">
            <a:spAutoFit/>
          </a:bodyPr>
          <a:lstStyle/>
          <a:p>
            <a:pPr>
              <a:spcBef>
                <a:spcPct val="0"/>
              </a:spcBef>
            </a:pPr>
            <a:endParaRPr lang="zh-CN" altLang="zh-CN" b="1">
              <a:solidFill>
                <a:schemeClr val="tx1"/>
              </a:solidFill>
              <a:latin typeface="Calibri" pitchFamily="34" charset="0"/>
              <a:ea typeface="宋体" charset="-122"/>
            </a:endParaRPr>
          </a:p>
        </p:txBody>
      </p:sp>
      <p:sp>
        <p:nvSpPr>
          <p:cNvPr id="83975" name="Rectangle 7"/>
          <p:cNvSpPr>
            <a:spLocks noChangeArrowheads="1"/>
          </p:cNvSpPr>
          <p:nvPr/>
        </p:nvSpPr>
        <p:spPr bwMode="auto">
          <a:xfrm>
            <a:off x="285720" y="4357694"/>
            <a:ext cx="6913563" cy="1071563"/>
          </a:xfrm>
          <a:prstGeom prst="rect">
            <a:avLst/>
          </a:prstGeom>
          <a:noFill/>
          <a:ln w="9525">
            <a:noFill/>
            <a:miter lim="800000"/>
            <a:headEnd/>
            <a:tailEnd/>
          </a:ln>
        </p:spPr>
        <p:txBody>
          <a:bodyPr anchor="ctr"/>
          <a:lstStyle/>
          <a:p>
            <a:pPr algn="ctr">
              <a:spcBef>
                <a:spcPct val="0"/>
              </a:spcBef>
            </a:pPr>
            <a:r>
              <a:rPr lang="en-US" altLang="zh-CN" sz="1400" b="1" dirty="0">
                <a:solidFill>
                  <a:srgbClr val="000066"/>
                </a:solidFill>
                <a:latin typeface="Calibri" pitchFamily="34" charset="0"/>
                <a:ea typeface="华文隶书"/>
                <a:cs typeface="华文隶书"/>
              </a:rPr>
              <a:t/>
            </a:r>
            <a:br>
              <a:rPr lang="en-US" altLang="zh-CN" sz="1400" b="1" dirty="0">
                <a:solidFill>
                  <a:srgbClr val="000066"/>
                </a:solidFill>
                <a:latin typeface="Calibri" pitchFamily="34" charset="0"/>
                <a:ea typeface="华文隶书"/>
                <a:cs typeface="华文隶书"/>
              </a:rPr>
            </a:br>
            <a:r>
              <a:rPr lang="en-US" altLang="zh-CN" sz="1400" b="1" dirty="0">
                <a:solidFill>
                  <a:srgbClr val="000066"/>
                </a:solidFill>
                <a:latin typeface="Calibri" pitchFamily="34" charset="0"/>
                <a:ea typeface="华文隶书"/>
                <a:cs typeface="华文隶书"/>
              </a:rPr>
              <a:t>                                          </a:t>
            </a:r>
            <a:r>
              <a:rPr lang="zh-CN" altLang="en-US" sz="1600" b="1" dirty="0">
                <a:solidFill>
                  <a:srgbClr val="333399"/>
                </a:solidFill>
                <a:latin typeface="Calibri" pitchFamily="34" charset="0"/>
                <a:ea typeface="华文隶书"/>
                <a:cs typeface="华文隶书"/>
              </a:rPr>
              <a:t>网 址：</a:t>
            </a:r>
            <a:r>
              <a:rPr lang="en-US" altLang="zh-CN" sz="1600" b="1" dirty="0">
                <a:solidFill>
                  <a:srgbClr val="333399"/>
                </a:solidFill>
                <a:latin typeface="Calibri" pitchFamily="34" charset="0"/>
                <a:ea typeface="华文隶书"/>
                <a:cs typeface="华文隶书"/>
                <a:hlinkClick r:id="rId4"/>
              </a:rPr>
              <a:t>www.bjzghzbx.com</a:t>
            </a:r>
            <a:endParaRPr lang="en-US" altLang="zh-CN" sz="1600" b="1" dirty="0">
              <a:solidFill>
                <a:srgbClr val="333399"/>
              </a:solidFill>
              <a:latin typeface="Calibri" pitchFamily="34" charset="0"/>
              <a:ea typeface="华文隶书"/>
              <a:cs typeface="华文隶书"/>
            </a:endParaRPr>
          </a:p>
          <a:p>
            <a:pPr algn="ctr">
              <a:spcBef>
                <a:spcPct val="0"/>
              </a:spcBef>
            </a:pPr>
            <a:r>
              <a:rPr lang="zh-CN" altLang="en-US" sz="1600" b="1" dirty="0">
                <a:solidFill>
                  <a:srgbClr val="333399"/>
                </a:solidFill>
                <a:latin typeface="Calibri" pitchFamily="34" charset="0"/>
                <a:ea typeface="华文隶书"/>
                <a:cs typeface="华文隶书"/>
              </a:rPr>
              <a:t>                          电话：</a:t>
            </a:r>
            <a:r>
              <a:rPr lang="en-US" altLang="zh-CN" sz="1600" b="1" dirty="0" smtClean="0">
                <a:solidFill>
                  <a:srgbClr val="333399"/>
                </a:solidFill>
                <a:latin typeface="Calibri" pitchFamily="34" charset="0"/>
                <a:ea typeface="华文隶书"/>
                <a:cs typeface="华文隶书"/>
              </a:rPr>
              <a:t>010-67658865</a:t>
            </a:r>
          </a:p>
          <a:p>
            <a:pPr algn="ctr">
              <a:spcBef>
                <a:spcPct val="0"/>
              </a:spcBef>
            </a:pPr>
            <a:r>
              <a:rPr lang="zh-CN" altLang="en-US" sz="1600" b="1" dirty="0" smtClean="0">
                <a:solidFill>
                  <a:srgbClr val="333399"/>
                </a:solidFill>
                <a:latin typeface="Calibri" pitchFamily="34" charset="0"/>
                <a:ea typeface="华文隶书"/>
                <a:cs typeface="华文隶书"/>
              </a:rPr>
              <a:t>                         手机：</a:t>
            </a:r>
            <a:r>
              <a:rPr lang="en-US" altLang="zh-CN" sz="1600" b="1" dirty="0" smtClean="0">
                <a:solidFill>
                  <a:srgbClr val="333399"/>
                </a:solidFill>
                <a:latin typeface="Calibri" pitchFamily="34" charset="0"/>
                <a:ea typeface="华文隶书"/>
                <a:cs typeface="华文隶书"/>
              </a:rPr>
              <a:t>13810194297</a:t>
            </a:r>
            <a:r>
              <a:rPr lang="en-US" altLang="zh-CN" sz="1600" b="1" dirty="0">
                <a:solidFill>
                  <a:srgbClr val="333399"/>
                </a:solidFill>
                <a:latin typeface="Calibri" pitchFamily="34" charset="0"/>
                <a:ea typeface="华文隶书"/>
                <a:cs typeface="华文隶书"/>
              </a:rPr>
              <a:t/>
            </a:r>
            <a:br>
              <a:rPr lang="en-US" altLang="zh-CN" sz="1600" b="1" dirty="0">
                <a:solidFill>
                  <a:srgbClr val="333399"/>
                </a:solidFill>
                <a:latin typeface="Calibri" pitchFamily="34" charset="0"/>
                <a:ea typeface="华文隶书"/>
                <a:cs typeface="华文隶书"/>
              </a:rPr>
            </a:br>
            <a:r>
              <a:rPr lang="en-US" altLang="zh-CN" sz="1600" b="1" dirty="0">
                <a:solidFill>
                  <a:srgbClr val="333399"/>
                </a:solidFill>
                <a:latin typeface="Calibri" pitchFamily="34" charset="0"/>
                <a:ea typeface="华文隶书"/>
                <a:cs typeface="华文隶书"/>
              </a:rPr>
              <a:t>                                    </a:t>
            </a:r>
            <a:br>
              <a:rPr lang="en-US" altLang="zh-CN" sz="1600" b="1" dirty="0">
                <a:solidFill>
                  <a:srgbClr val="333399"/>
                </a:solidFill>
                <a:latin typeface="Calibri" pitchFamily="34" charset="0"/>
                <a:ea typeface="华文隶书"/>
                <a:cs typeface="华文隶书"/>
              </a:rPr>
            </a:br>
            <a:r>
              <a:rPr lang="en-US" altLang="zh-CN" sz="1600" b="1" dirty="0">
                <a:solidFill>
                  <a:srgbClr val="333399"/>
                </a:solidFill>
                <a:latin typeface="Calibri" pitchFamily="34" charset="0"/>
                <a:ea typeface="华文隶书"/>
                <a:cs typeface="华文隶书"/>
              </a:rPr>
              <a:t>                                    </a:t>
            </a:r>
            <a:br>
              <a:rPr lang="en-US" altLang="zh-CN" sz="1600" b="1" dirty="0">
                <a:solidFill>
                  <a:srgbClr val="333399"/>
                </a:solidFill>
                <a:latin typeface="Calibri" pitchFamily="34" charset="0"/>
                <a:ea typeface="华文隶书"/>
                <a:cs typeface="华文隶书"/>
              </a:rPr>
            </a:br>
            <a:endParaRPr lang="en-US" altLang="zh-CN" sz="1600" b="1" dirty="0">
              <a:solidFill>
                <a:srgbClr val="333399"/>
              </a:solidFill>
              <a:latin typeface="Calibri" pitchFamily="34" charset="0"/>
              <a:ea typeface="华文隶书"/>
              <a:cs typeface="华文隶书"/>
            </a:endParaRPr>
          </a:p>
        </p:txBody>
      </p:sp>
      <p:pic>
        <p:nvPicPr>
          <p:cNvPr id="9" name="图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5449"/>
            <a:ext cx="2627784" cy="2627784"/>
          </a:xfrm>
          <a:prstGeom prst="rect">
            <a:avLst/>
          </a:prstGeom>
        </p:spPr>
      </p:pic>
    </p:spTree>
  </p:cSld>
  <p:clrMapOvr>
    <a:masterClrMapping/>
  </p:clrMapOvr>
  <p:transition advClick="0"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83972"/>
                                        </p:tgtEl>
                                        <p:attrNameLst>
                                          <p:attrName>style.visibility</p:attrName>
                                        </p:attrNameLst>
                                      </p:cBhvr>
                                      <p:to>
                                        <p:strVal val="visible"/>
                                      </p:to>
                                    </p:set>
                                    <p:anim calcmode="lin" valueType="num">
                                      <p:cBhvr>
                                        <p:cTn id="7" dur="3000" fill="hold"/>
                                        <p:tgtEl>
                                          <p:spTgt spid="83972"/>
                                        </p:tgtEl>
                                        <p:attrNameLst>
                                          <p:attrName>ppt_w</p:attrName>
                                        </p:attrNameLst>
                                      </p:cBhvr>
                                      <p:tavLst>
                                        <p:tav tm="0">
                                          <p:val>
                                            <p:fltVal val="0"/>
                                          </p:val>
                                        </p:tav>
                                        <p:tav tm="100000">
                                          <p:val>
                                            <p:strVal val="#ppt_w"/>
                                          </p:val>
                                        </p:tav>
                                      </p:tavLst>
                                    </p:anim>
                                    <p:anim calcmode="lin" valueType="num">
                                      <p:cBhvr>
                                        <p:cTn id="8" dur="3000" fill="hold"/>
                                        <p:tgtEl>
                                          <p:spTgt spid="83972"/>
                                        </p:tgtEl>
                                        <p:attrNameLst>
                                          <p:attrName>ppt_h</p:attrName>
                                        </p:attrNameLst>
                                      </p:cBhvr>
                                      <p:tavLst>
                                        <p:tav tm="0">
                                          <p:val>
                                            <p:fltVal val="0"/>
                                          </p:val>
                                        </p:tav>
                                        <p:tav tm="100000">
                                          <p:val>
                                            <p:strVal val="#ppt_h"/>
                                          </p:val>
                                        </p:tav>
                                      </p:tavLst>
                                    </p:anim>
                                    <p:animEffect transition="in" filter="fade">
                                      <p:cBhvr>
                                        <p:cTn id="9" dur="3000"/>
                                        <p:tgtEl>
                                          <p:spTgt spid="8397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83973"/>
                                        </p:tgtEl>
                                        <p:attrNameLst>
                                          <p:attrName>style.visibility</p:attrName>
                                        </p:attrNameLst>
                                      </p:cBhvr>
                                      <p:to>
                                        <p:strVal val="visible"/>
                                      </p:to>
                                    </p:set>
                                    <p:anim calcmode="lin" valueType="num">
                                      <p:cBhvr>
                                        <p:cTn id="14" dur="2000" fill="hold"/>
                                        <p:tgtEl>
                                          <p:spTgt spid="83973"/>
                                        </p:tgtEl>
                                        <p:attrNameLst>
                                          <p:attrName>ppt_w</p:attrName>
                                        </p:attrNameLst>
                                      </p:cBhvr>
                                      <p:tavLst>
                                        <p:tav tm="0">
                                          <p:val>
                                            <p:strVal val="#ppt_w*0.70"/>
                                          </p:val>
                                        </p:tav>
                                        <p:tav tm="100000">
                                          <p:val>
                                            <p:strVal val="#ppt_w"/>
                                          </p:val>
                                        </p:tav>
                                      </p:tavLst>
                                    </p:anim>
                                    <p:anim calcmode="lin" valueType="num">
                                      <p:cBhvr>
                                        <p:cTn id="15" dur="2000" fill="hold"/>
                                        <p:tgtEl>
                                          <p:spTgt spid="83973"/>
                                        </p:tgtEl>
                                        <p:attrNameLst>
                                          <p:attrName>ppt_h</p:attrName>
                                        </p:attrNameLst>
                                      </p:cBhvr>
                                      <p:tavLst>
                                        <p:tav tm="0">
                                          <p:val>
                                            <p:strVal val="#ppt_h"/>
                                          </p:val>
                                        </p:tav>
                                        <p:tav tm="100000">
                                          <p:val>
                                            <p:strVal val="#ppt_h"/>
                                          </p:val>
                                        </p:tav>
                                      </p:tavLst>
                                    </p:anim>
                                    <p:animEffect transition="in" filter="fade">
                                      <p:cBhvr>
                                        <p:cTn id="16" dur="2000"/>
                                        <p:tgtEl>
                                          <p:spTgt spid="83973"/>
                                        </p:tgtEl>
                                      </p:cBhvr>
                                    </p:animEffect>
                                  </p:childTnLst>
                                </p:cTn>
                              </p:par>
                            </p:childTnLst>
                          </p:cTn>
                        </p:par>
                        <p:par>
                          <p:cTn id="17" fill="hold">
                            <p:stCondLst>
                              <p:cond delay="2000"/>
                            </p:stCondLst>
                            <p:childTnLst>
                              <p:par>
                                <p:cTn id="18" presetID="55" presetClass="entr" presetSubtype="0" fill="hold" nodeType="afterEffect">
                                  <p:stCondLst>
                                    <p:cond delay="0"/>
                                  </p:stCondLst>
                                  <p:childTnLst>
                                    <p:set>
                                      <p:cBhvr>
                                        <p:cTn id="19" dur="1" fill="hold">
                                          <p:stCondLst>
                                            <p:cond delay="0"/>
                                          </p:stCondLst>
                                        </p:cTn>
                                        <p:tgtEl>
                                          <p:spTgt spid="83975">
                                            <p:txEl>
                                              <p:pRg st="0" end="0"/>
                                            </p:txEl>
                                          </p:spTgt>
                                        </p:tgtEl>
                                        <p:attrNameLst>
                                          <p:attrName>style.visibility</p:attrName>
                                        </p:attrNameLst>
                                      </p:cBhvr>
                                      <p:to>
                                        <p:strVal val="visible"/>
                                      </p:to>
                                    </p:set>
                                    <p:anim calcmode="lin" valueType="num">
                                      <p:cBhvr>
                                        <p:cTn id="20" dur="1000" fill="hold"/>
                                        <p:tgtEl>
                                          <p:spTgt spid="83975">
                                            <p:txEl>
                                              <p:pRg st="0" end="0"/>
                                            </p:txEl>
                                          </p:spTgt>
                                        </p:tgtEl>
                                        <p:attrNameLst>
                                          <p:attrName>ppt_w</p:attrName>
                                        </p:attrNameLst>
                                      </p:cBhvr>
                                      <p:tavLst>
                                        <p:tav tm="0">
                                          <p:val>
                                            <p:strVal val="#ppt_w*0.70"/>
                                          </p:val>
                                        </p:tav>
                                        <p:tav tm="100000">
                                          <p:val>
                                            <p:strVal val="#ppt_w"/>
                                          </p:val>
                                        </p:tav>
                                      </p:tavLst>
                                    </p:anim>
                                    <p:anim calcmode="lin" valueType="num">
                                      <p:cBhvr>
                                        <p:cTn id="21" dur="1000" fill="hold"/>
                                        <p:tgtEl>
                                          <p:spTgt spid="83975">
                                            <p:txEl>
                                              <p:pRg st="0" end="0"/>
                                            </p:txEl>
                                          </p:spTgt>
                                        </p:tgtEl>
                                        <p:attrNameLst>
                                          <p:attrName>ppt_h</p:attrName>
                                        </p:attrNameLst>
                                      </p:cBhvr>
                                      <p:tavLst>
                                        <p:tav tm="0">
                                          <p:val>
                                            <p:strVal val="#ppt_h"/>
                                          </p:val>
                                        </p:tav>
                                        <p:tav tm="100000">
                                          <p:val>
                                            <p:strVal val="#ppt_h"/>
                                          </p:val>
                                        </p:tav>
                                      </p:tavLst>
                                    </p:anim>
                                    <p:animEffect transition="in" filter="fade">
                                      <p:cBhvr>
                                        <p:cTn id="22" dur="1000"/>
                                        <p:tgtEl>
                                          <p:spTgt spid="83975">
                                            <p:txEl>
                                              <p:pRg st="0" end="0"/>
                                            </p:txEl>
                                          </p:spTgt>
                                        </p:tgtEl>
                                      </p:cBhvr>
                                    </p:animEffect>
                                  </p:childTnLst>
                                </p:cTn>
                              </p:par>
                            </p:childTnLst>
                          </p:cTn>
                        </p:par>
                        <p:par>
                          <p:cTn id="23" fill="hold">
                            <p:stCondLst>
                              <p:cond delay="3000"/>
                            </p:stCondLst>
                            <p:childTnLst>
                              <p:par>
                                <p:cTn id="24" presetID="55" presetClass="entr" presetSubtype="0" fill="hold" nodeType="afterEffect">
                                  <p:stCondLst>
                                    <p:cond delay="0"/>
                                  </p:stCondLst>
                                  <p:childTnLst>
                                    <p:set>
                                      <p:cBhvr>
                                        <p:cTn id="25" dur="1" fill="hold">
                                          <p:stCondLst>
                                            <p:cond delay="0"/>
                                          </p:stCondLst>
                                        </p:cTn>
                                        <p:tgtEl>
                                          <p:spTgt spid="83975">
                                            <p:txEl>
                                              <p:pRg st="1" end="1"/>
                                            </p:txEl>
                                          </p:spTgt>
                                        </p:tgtEl>
                                        <p:attrNameLst>
                                          <p:attrName>style.visibility</p:attrName>
                                        </p:attrNameLst>
                                      </p:cBhvr>
                                      <p:to>
                                        <p:strVal val="visible"/>
                                      </p:to>
                                    </p:set>
                                    <p:anim calcmode="lin" valueType="num">
                                      <p:cBhvr>
                                        <p:cTn id="26" dur="1000" fill="hold"/>
                                        <p:tgtEl>
                                          <p:spTgt spid="83975">
                                            <p:txEl>
                                              <p:pRg st="1" end="1"/>
                                            </p:txEl>
                                          </p:spTgt>
                                        </p:tgtEl>
                                        <p:attrNameLst>
                                          <p:attrName>ppt_w</p:attrName>
                                        </p:attrNameLst>
                                      </p:cBhvr>
                                      <p:tavLst>
                                        <p:tav tm="0">
                                          <p:val>
                                            <p:strVal val="#ppt_w*0.70"/>
                                          </p:val>
                                        </p:tav>
                                        <p:tav tm="100000">
                                          <p:val>
                                            <p:strVal val="#ppt_w"/>
                                          </p:val>
                                        </p:tav>
                                      </p:tavLst>
                                    </p:anim>
                                    <p:anim calcmode="lin" valueType="num">
                                      <p:cBhvr>
                                        <p:cTn id="27" dur="1000" fill="hold"/>
                                        <p:tgtEl>
                                          <p:spTgt spid="83975">
                                            <p:txEl>
                                              <p:pRg st="1" end="1"/>
                                            </p:txEl>
                                          </p:spTgt>
                                        </p:tgtEl>
                                        <p:attrNameLst>
                                          <p:attrName>ppt_h</p:attrName>
                                        </p:attrNameLst>
                                      </p:cBhvr>
                                      <p:tavLst>
                                        <p:tav tm="0">
                                          <p:val>
                                            <p:strVal val="#ppt_h"/>
                                          </p:val>
                                        </p:tav>
                                        <p:tav tm="100000">
                                          <p:val>
                                            <p:strVal val="#ppt_h"/>
                                          </p:val>
                                        </p:tav>
                                      </p:tavLst>
                                    </p:anim>
                                    <p:animEffect transition="in" filter="fade">
                                      <p:cBhvr>
                                        <p:cTn id="28" dur="1000"/>
                                        <p:tgtEl>
                                          <p:spTgt spid="83975">
                                            <p:txEl>
                                              <p:pRg st="1" end="1"/>
                                            </p:txEl>
                                          </p:spTgt>
                                        </p:tgtEl>
                                      </p:cBhvr>
                                    </p:animEffect>
                                  </p:childTnLst>
                                </p:cTn>
                              </p:par>
                            </p:childTnLst>
                          </p:cTn>
                        </p:par>
                        <p:par>
                          <p:cTn id="29" fill="hold">
                            <p:stCondLst>
                              <p:cond delay="4000"/>
                            </p:stCondLst>
                            <p:childTnLst>
                              <p:par>
                                <p:cTn id="30" presetID="55" presetClass="entr" presetSubtype="0" fill="hold" nodeType="afterEffect">
                                  <p:stCondLst>
                                    <p:cond delay="0"/>
                                  </p:stCondLst>
                                  <p:childTnLst>
                                    <p:set>
                                      <p:cBhvr>
                                        <p:cTn id="31" dur="1" fill="hold">
                                          <p:stCondLst>
                                            <p:cond delay="0"/>
                                          </p:stCondLst>
                                        </p:cTn>
                                        <p:tgtEl>
                                          <p:spTgt spid="83975">
                                            <p:txEl>
                                              <p:pRg st="2" end="2"/>
                                            </p:txEl>
                                          </p:spTgt>
                                        </p:tgtEl>
                                        <p:attrNameLst>
                                          <p:attrName>style.visibility</p:attrName>
                                        </p:attrNameLst>
                                      </p:cBhvr>
                                      <p:to>
                                        <p:strVal val="visible"/>
                                      </p:to>
                                    </p:set>
                                    <p:anim calcmode="lin" valueType="num">
                                      <p:cBhvr>
                                        <p:cTn id="32" dur="1000" fill="hold"/>
                                        <p:tgtEl>
                                          <p:spTgt spid="83975">
                                            <p:txEl>
                                              <p:pRg st="2" end="2"/>
                                            </p:txEl>
                                          </p:spTgt>
                                        </p:tgtEl>
                                        <p:attrNameLst>
                                          <p:attrName>ppt_w</p:attrName>
                                        </p:attrNameLst>
                                      </p:cBhvr>
                                      <p:tavLst>
                                        <p:tav tm="0">
                                          <p:val>
                                            <p:strVal val="#ppt_w*0.70"/>
                                          </p:val>
                                        </p:tav>
                                        <p:tav tm="100000">
                                          <p:val>
                                            <p:strVal val="#ppt_w"/>
                                          </p:val>
                                        </p:tav>
                                      </p:tavLst>
                                    </p:anim>
                                    <p:anim calcmode="lin" valueType="num">
                                      <p:cBhvr>
                                        <p:cTn id="33" dur="1000" fill="hold"/>
                                        <p:tgtEl>
                                          <p:spTgt spid="83975">
                                            <p:txEl>
                                              <p:pRg st="2" end="2"/>
                                            </p:txEl>
                                          </p:spTgt>
                                        </p:tgtEl>
                                        <p:attrNameLst>
                                          <p:attrName>ppt_h</p:attrName>
                                        </p:attrNameLst>
                                      </p:cBhvr>
                                      <p:tavLst>
                                        <p:tav tm="0">
                                          <p:val>
                                            <p:strVal val="#ppt_h"/>
                                          </p:val>
                                        </p:tav>
                                        <p:tav tm="100000">
                                          <p:val>
                                            <p:strVal val="#ppt_h"/>
                                          </p:val>
                                        </p:tav>
                                      </p:tavLst>
                                    </p:anim>
                                    <p:animEffect transition="in" filter="fade">
                                      <p:cBhvr>
                                        <p:cTn id="34" dur="1000"/>
                                        <p:tgtEl>
                                          <p:spTgt spid="839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2" grpId="0"/>
      <p:bldP spid="8397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Line 6"/>
          <p:cNvSpPr>
            <a:spLocks noChangeShapeType="1"/>
          </p:cNvSpPr>
          <p:nvPr/>
        </p:nvSpPr>
        <p:spPr bwMode="auto">
          <a:xfrm flipH="1" flipV="1">
            <a:off x="3429000" y="2035175"/>
            <a:ext cx="2190750" cy="1949450"/>
          </a:xfrm>
          <a:prstGeom prst="line">
            <a:avLst/>
          </a:prstGeom>
          <a:noFill/>
          <a:ln w="9525">
            <a:solidFill>
              <a:srgbClr val="FFFFFF"/>
            </a:solidFill>
            <a:round/>
            <a:headEnd type="triangle" w="med" len="med"/>
            <a:tailEnd type="triangle" w="med" len="med"/>
          </a:ln>
        </p:spPr>
        <p:txBody>
          <a:bodyPr wrap="none" anchor="ctr"/>
          <a:lstStyle/>
          <a:p>
            <a:endParaRPr lang="zh-CN" altLang="en-US"/>
          </a:p>
        </p:txBody>
      </p:sp>
      <p:sp>
        <p:nvSpPr>
          <p:cNvPr id="22530" name="页脚占位符 1"/>
          <p:cNvSpPr txBox="1">
            <a:spLocks noGrp="1"/>
          </p:cNvSpPr>
          <p:nvPr/>
        </p:nvSpPr>
        <p:spPr bwMode="auto">
          <a:xfrm>
            <a:off x="7046913" y="6381750"/>
            <a:ext cx="2133600" cy="244475"/>
          </a:xfrm>
          <a:prstGeom prst="rect">
            <a:avLst/>
          </a:prstGeom>
          <a:noFill/>
          <a:ln w="9525">
            <a:noFill/>
            <a:miter lim="800000"/>
            <a:headEnd/>
            <a:tailEnd/>
          </a:ln>
        </p:spPr>
        <p:txBody>
          <a:bodyPr/>
          <a:lstStyle/>
          <a:p>
            <a:pPr>
              <a:spcBef>
                <a:spcPct val="0"/>
              </a:spcBef>
            </a:pPr>
            <a:r>
              <a:rPr lang="en-US" altLang="zh-CN">
                <a:solidFill>
                  <a:schemeClr val="tx1"/>
                </a:solidFill>
                <a:latin typeface="Calibri" pitchFamily="34" charset="0"/>
                <a:ea typeface="宋体" charset="-122"/>
              </a:rPr>
              <a:t>   </a:t>
            </a:r>
          </a:p>
          <a:p>
            <a:pPr>
              <a:spcBef>
                <a:spcPct val="0"/>
              </a:spcBef>
            </a:pPr>
            <a:r>
              <a:rPr lang="en-US" altLang="zh-CN">
                <a:solidFill>
                  <a:schemeClr val="tx1"/>
                </a:solidFill>
                <a:latin typeface="Calibri" pitchFamily="34" charset="0"/>
                <a:ea typeface="宋体" charset="-122"/>
              </a:rPr>
              <a:t>   </a:t>
            </a:r>
          </a:p>
        </p:txBody>
      </p:sp>
      <p:sp>
        <p:nvSpPr>
          <p:cNvPr id="22531" name="Oval 3"/>
          <p:cNvSpPr>
            <a:spLocks noChangeArrowheads="1"/>
          </p:cNvSpPr>
          <p:nvPr/>
        </p:nvSpPr>
        <p:spPr bwMode="auto">
          <a:xfrm>
            <a:off x="1619250" y="2089150"/>
            <a:ext cx="5708650" cy="1962150"/>
          </a:xfrm>
          <a:prstGeom prst="ellipse">
            <a:avLst/>
          </a:prstGeom>
          <a:solidFill>
            <a:srgbClr val="00CCFF"/>
          </a:solidFill>
          <a:ln w="9525">
            <a:round/>
            <a:headEnd/>
            <a:tailEnd/>
          </a:ln>
          <a:scene3d>
            <a:camera prst="legacyPerspectiveBottom"/>
            <a:lightRig rig="legacyFlat3" dir="t"/>
          </a:scene3d>
          <a:sp3d extrusionH="121893000" prstMaterial="legacyMatte">
            <a:bevelT w="13500" h="13500" prst="angle"/>
            <a:bevelB w="13500" h="13500" prst="angle"/>
            <a:extrusionClr>
              <a:srgbClr val="CD9D85"/>
            </a:extrusionClr>
          </a:sp3d>
        </p:spPr>
        <p:txBody>
          <a:bodyPr wrap="none" anchor="ctr">
            <a:flatTx/>
          </a:bodyPr>
          <a:lstStyle/>
          <a:p>
            <a:pPr>
              <a:spcBef>
                <a:spcPct val="0"/>
              </a:spcBef>
            </a:pPr>
            <a:endParaRPr lang="zh-CN" altLang="zh-CN">
              <a:solidFill>
                <a:schemeClr val="tx1"/>
              </a:solidFill>
              <a:latin typeface="Calibri" pitchFamily="34" charset="0"/>
              <a:ea typeface="宋体" charset="-122"/>
            </a:endParaRPr>
          </a:p>
        </p:txBody>
      </p:sp>
      <p:sp>
        <p:nvSpPr>
          <p:cNvPr id="22532" name="Arc 4"/>
          <p:cNvSpPr>
            <a:spLocks/>
          </p:cNvSpPr>
          <p:nvPr/>
        </p:nvSpPr>
        <p:spPr bwMode="auto">
          <a:xfrm rot="10800000">
            <a:off x="3403600" y="1657350"/>
            <a:ext cx="4787900" cy="2574925"/>
          </a:xfrm>
          <a:custGeom>
            <a:avLst/>
            <a:gdLst>
              <a:gd name="T0" fmla="*/ 2147483647 w 28936"/>
              <a:gd name="T1" fmla="*/ 2147483647 h 37076"/>
              <a:gd name="T2" fmla="*/ 2147483647 w 28936"/>
              <a:gd name="T3" fmla="*/ 0 h 37076"/>
              <a:gd name="T4" fmla="*/ 2147483647 w 28936"/>
              <a:gd name="T5" fmla="*/ 2147483647 h 37076"/>
              <a:gd name="T6" fmla="*/ 0 60000 65536"/>
              <a:gd name="T7" fmla="*/ 0 60000 65536"/>
              <a:gd name="T8" fmla="*/ 0 60000 65536"/>
              <a:gd name="T9" fmla="*/ 0 w 28936"/>
              <a:gd name="T10" fmla="*/ 0 h 37076"/>
              <a:gd name="T11" fmla="*/ 28936 w 28936"/>
              <a:gd name="T12" fmla="*/ 37076 h 37076"/>
            </a:gdLst>
            <a:ahLst/>
            <a:cxnLst>
              <a:cxn ang="T6">
                <a:pos x="T0" y="T1"/>
              </a:cxn>
              <a:cxn ang="T7">
                <a:pos x="T2" y="T3"/>
              </a:cxn>
              <a:cxn ang="T8">
                <a:pos x="T4" y="T5"/>
              </a:cxn>
            </a:cxnLst>
            <a:rect l="T9" t="T10" r="T11" b="T12"/>
            <a:pathLst>
              <a:path w="28936" h="37076" fill="none" extrusionOk="0">
                <a:moveTo>
                  <a:pt x="28936" y="35792"/>
                </a:moveTo>
                <a:cubicBezTo>
                  <a:pt x="26583" y="36641"/>
                  <a:pt x="24101" y="37075"/>
                  <a:pt x="21600" y="37076"/>
                </a:cubicBezTo>
                <a:cubicBezTo>
                  <a:pt x="9670" y="37076"/>
                  <a:pt x="0" y="27405"/>
                  <a:pt x="0" y="15476"/>
                </a:cubicBezTo>
                <a:cubicBezTo>
                  <a:pt x="-1" y="9647"/>
                  <a:pt x="2355" y="4065"/>
                  <a:pt x="6531" y="-1"/>
                </a:cubicBezTo>
              </a:path>
              <a:path w="28936" h="37076" stroke="0" extrusionOk="0">
                <a:moveTo>
                  <a:pt x="28936" y="35792"/>
                </a:moveTo>
                <a:cubicBezTo>
                  <a:pt x="26583" y="36641"/>
                  <a:pt x="24101" y="37075"/>
                  <a:pt x="21600" y="37076"/>
                </a:cubicBezTo>
                <a:cubicBezTo>
                  <a:pt x="9670" y="37076"/>
                  <a:pt x="0" y="27405"/>
                  <a:pt x="0" y="15476"/>
                </a:cubicBezTo>
                <a:cubicBezTo>
                  <a:pt x="-1" y="9647"/>
                  <a:pt x="2355" y="4065"/>
                  <a:pt x="6531" y="-1"/>
                </a:cubicBezTo>
                <a:lnTo>
                  <a:pt x="21600" y="15476"/>
                </a:lnTo>
                <a:close/>
              </a:path>
            </a:pathLst>
          </a:custGeom>
          <a:solidFill>
            <a:srgbClr val="99CCFF">
              <a:alpha val="70195"/>
            </a:srgbClr>
          </a:solidFill>
          <a:ln w="19050">
            <a:solidFill>
              <a:srgbClr val="3399FF"/>
            </a:solidFill>
            <a:round/>
            <a:headEnd type="triangle" w="sm" len="med"/>
            <a:tailEnd type="triangle" w="sm" len="med"/>
          </a:ln>
        </p:spPr>
        <p:txBody>
          <a:bodyPr wrap="none" anchor="ctr"/>
          <a:lstStyle/>
          <a:p>
            <a:endParaRPr lang="zh-CN" altLang="en-US"/>
          </a:p>
        </p:txBody>
      </p:sp>
      <p:sp>
        <p:nvSpPr>
          <p:cNvPr id="22533" name="Arc 5"/>
          <p:cNvSpPr>
            <a:spLocks/>
          </p:cNvSpPr>
          <p:nvPr/>
        </p:nvSpPr>
        <p:spPr bwMode="auto">
          <a:xfrm rot="10800000">
            <a:off x="1017588" y="1795463"/>
            <a:ext cx="3930650" cy="2865437"/>
          </a:xfrm>
          <a:custGeom>
            <a:avLst/>
            <a:gdLst>
              <a:gd name="T0" fmla="*/ 0 w 23759"/>
              <a:gd name="T1" fmla="*/ 2147483647 h 41257"/>
              <a:gd name="T2" fmla="*/ 2147483647 w 23759"/>
              <a:gd name="T3" fmla="*/ 2147483647 h 41257"/>
              <a:gd name="T4" fmla="*/ 2147483647 w 23759"/>
              <a:gd name="T5" fmla="*/ 2147483647 h 41257"/>
              <a:gd name="T6" fmla="*/ 0 60000 65536"/>
              <a:gd name="T7" fmla="*/ 0 60000 65536"/>
              <a:gd name="T8" fmla="*/ 0 60000 65536"/>
              <a:gd name="T9" fmla="*/ 0 w 23759"/>
              <a:gd name="T10" fmla="*/ 0 h 41257"/>
              <a:gd name="T11" fmla="*/ 23759 w 23759"/>
              <a:gd name="T12" fmla="*/ 41257 h 41257"/>
            </a:gdLst>
            <a:ahLst/>
            <a:cxnLst>
              <a:cxn ang="T6">
                <a:pos x="T0" y="T1"/>
              </a:cxn>
              <a:cxn ang="T7">
                <a:pos x="T2" y="T3"/>
              </a:cxn>
              <a:cxn ang="T8">
                <a:pos x="T4" y="T5"/>
              </a:cxn>
            </a:cxnLst>
            <a:rect l="T9" t="T10" r="T11" b="T12"/>
            <a:pathLst>
              <a:path w="23759" h="41257" fill="none" extrusionOk="0">
                <a:moveTo>
                  <a:pt x="0" y="108"/>
                </a:moveTo>
                <a:cubicBezTo>
                  <a:pt x="717" y="36"/>
                  <a:pt x="1437" y="-1"/>
                  <a:pt x="2159" y="0"/>
                </a:cubicBezTo>
                <a:cubicBezTo>
                  <a:pt x="14088" y="0"/>
                  <a:pt x="23759" y="9670"/>
                  <a:pt x="23759" y="21600"/>
                </a:cubicBezTo>
                <a:cubicBezTo>
                  <a:pt x="23759" y="30064"/>
                  <a:pt x="18815" y="37748"/>
                  <a:pt x="11112" y="41257"/>
                </a:cubicBezTo>
              </a:path>
              <a:path w="23759" h="41257" stroke="0" extrusionOk="0">
                <a:moveTo>
                  <a:pt x="0" y="108"/>
                </a:moveTo>
                <a:cubicBezTo>
                  <a:pt x="717" y="36"/>
                  <a:pt x="1437" y="-1"/>
                  <a:pt x="2159" y="0"/>
                </a:cubicBezTo>
                <a:cubicBezTo>
                  <a:pt x="14088" y="0"/>
                  <a:pt x="23759" y="9670"/>
                  <a:pt x="23759" y="21600"/>
                </a:cubicBezTo>
                <a:cubicBezTo>
                  <a:pt x="23759" y="30064"/>
                  <a:pt x="18815" y="37748"/>
                  <a:pt x="11112" y="41257"/>
                </a:cubicBezTo>
                <a:lnTo>
                  <a:pt x="2159" y="21600"/>
                </a:lnTo>
                <a:close/>
              </a:path>
            </a:pathLst>
          </a:custGeom>
          <a:solidFill>
            <a:srgbClr val="E5CCBF">
              <a:alpha val="70195"/>
            </a:srgbClr>
          </a:solidFill>
          <a:ln w="19050">
            <a:solidFill>
              <a:srgbClr val="FF6600"/>
            </a:solidFill>
            <a:round/>
            <a:headEnd type="triangle" w="sm" len="med"/>
            <a:tailEnd type="triangle" w="sm" len="med"/>
          </a:ln>
        </p:spPr>
        <p:txBody>
          <a:bodyPr wrap="none" anchor="ctr"/>
          <a:lstStyle/>
          <a:p>
            <a:endParaRPr lang="zh-CN" altLang="en-US"/>
          </a:p>
        </p:txBody>
      </p:sp>
      <p:sp>
        <p:nvSpPr>
          <p:cNvPr id="22534" name="Line 6"/>
          <p:cNvSpPr>
            <a:spLocks noChangeShapeType="1"/>
          </p:cNvSpPr>
          <p:nvPr/>
        </p:nvSpPr>
        <p:spPr bwMode="auto">
          <a:xfrm flipV="1">
            <a:off x="2714612" y="2428868"/>
            <a:ext cx="3690950" cy="1627195"/>
          </a:xfrm>
          <a:prstGeom prst="line">
            <a:avLst/>
          </a:prstGeom>
          <a:noFill/>
          <a:ln w="9525">
            <a:solidFill>
              <a:srgbClr val="FFFFFF"/>
            </a:solidFill>
            <a:round/>
            <a:headEnd type="triangle" w="med" len="med"/>
            <a:tailEnd type="triangle" w="med" len="med"/>
          </a:ln>
        </p:spPr>
        <p:txBody>
          <a:bodyPr wrap="none" anchor="ctr"/>
          <a:lstStyle/>
          <a:p>
            <a:endParaRPr lang="zh-CN" altLang="en-US"/>
          </a:p>
        </p:txBody>
      </p:sp>
      <p:sp>
        <p:nvSpPr>
          <p:cNvPr id="22535" name="Line 7"/>
          <p:cNvSpPr>
            <a:spLocks noChangeShapeType="1"/>
          </p:cNvSpPr>
          <p:nvPr/>
        </p:nvSpPr>
        <p:spPr bwMode="auto">
          <a:xfrm>
            <a:off x="1714480" y="2500306"/>
            <a:ext cx="3929090" cy="571504"/>
          </a:xfrm>
          <a:prstGeom prst="line">
            <a:avLst/>
          </a:prstGeom>
          <a:noFill/>
          <a:ln w="28575">
            <a:solidFill>
              <a:srgbClr val="FFFFFF"/>
            </a:solidFill>
            <a:round/>
            <a:headEnd/>
            <a:tailEnd/>
          </a:ln>
        </p:spPr>
        <p:txBody>
          <a:bodyPr wrap="none" anchor="ctr"/>
          <a:lstStyle/>
          <a:p>
            <a:endParaRPr lang="zh-CN" altLang="en-US"/>
          </a:p>
        </p:txBody>
      </p:sp>
      <p:sp>
        <p:nvSpPr>
          <p:cNvPr id="22536" name="Oval 9"/>
          <p:cNvSpPr>
            <a:spLocks noChangeArrowheads="1"/>
          </p:cNvSpPr>
          <p:nvPr/>
        </p:nvSpPr>
        <p:spPr bwMode="auto">
          <a:xfrm>
            <a:off x="1017588" y="3260725"/>
            <a:ext cx="1470025" cy="280988"/>
          </a:xfrm>
          <a:prstGeom prst="ellipse">
            <a:avLst/>
          </a:prstGeom>
          <a:gradFill rotWithShape="1">
            <a:gsLst>
              <a:gs pos="0">
                <a:srgbClr val="000000">
                  <a:alpha val="39998"/>
                </a:srgbClr>
              </a:gs>
              <a:gs pos="100000">
                <a:srgbClr val="000000">
                  <a:alpha val="0"/>
                </a:srgbClr>
              </a:gs>
            </a:gsLst>
            <a:path path="shape">
              <a:fillToRect l="50000" t="50000" r="50000" b="50000"/>
            </a:path>
          </a:gradFill>
          <a:ln w="9525" algn="ctr">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sp>
        <p:nvSpPr>
          <p:cNvPr id="22537" name="Oval 10"/>
          <p:cNvSpPr>
            <a:spLocks noChangeArrowheads="1"/>
          </p:cNvSpPr>
          <p:nvPr/>
        </p:nvSpPr>
        <p:spPr bwMode="auto">
          <a:xfrm>
            <a:off x="1619250" y="4311650"/>
            <a:ext cx="1468438" cy="403225"/>
          </a:xfrm>
          <a:prstGeom prst="ellipse">
            <a:avLst/>
          </a:prstGeom>
          <a:gradFill rotWithShape="1">
            <a:gsLst>
              <a:gs pos="0">
                <a:srgbClr val="000000">
                  <a:alpha val="39998"/>
                </a:srgbClr>
              </a:gs>
              <a:gs pos="100000">
                <a:srgbClr val="000000">
                  <a:alpha val="0"/>
                </a:srgbClr>
              </a:gs>
            </a:gsLst>
            <a:path path="shape">
              <a:fillToRect l="50000" t="50000" r="50000" b="50000"/>
            </a:path>
          </a:gradFill>
          <a:ln w="9525" algn="ctr">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sp>
        <p:nvSpPr>
          <p:cNvPr id="22538" name="Oval 11"/>
          <p:cNvSpPr>
            <a:spLocks noChangeArrowheads="1"/>
          </p:cNvSpPr>
          <p:nvPr/>
        </p:nvSpPr>
        <p:spPr bwMode="auto">
          <a:xfrm>
            <a:off x="7199313" y="3260725"/>
            <a:ext cx="1468437" cy="404813"/>
          </a:xfrm>
          <a:prstGeom prst="ellipse">
            <a:avLst/>
          </a:prstGeom>
          <a:gradFill rotWithShape="1">
            <a:gsLst>
              <a:gs pos="0">
                <a:srgbClr val="000000">
                  <a:alpha val="39998"/>
                </a:srgbClr>
              </a:gs>
              <a:gs pos="100000">
                <a:srgbClr val="000000">
                  <a:alpha val="0"/>
                </a:srgbClr>
              </a:gs>
            </a:gsLst>
            <a:path path="shape">
              <a:fillToRect l="50000" t="50000" r="50000" b="50000"/>
            </a:path>
          </a:gradFill>
          <a:ln w="9525" algn="ctr">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sp>
        <p:nvSpPr>
          <p:cNvPr id="22539" name="Oval 12"/>
          <p:cNvSpPr>
            <a:spLocks noChangeArrowheads="1"/>
          </p:cNvSpPr>
          <p:nvPr/>
        </p:nvSpPr>
        <p:spPr bwMode="auto">
          <a:xfrm>
            <a:off x="6364288" y="2198688"/>
            <a:ext cx="1470025" cy="401637"/>
          </a:xfrm>
          <a:prstGeom prst="ellipse">
            <a:avLst/>
          </a:prstGeom>
          <a:gradFill rotWithShape="1">
            <a:gsLst>
              <a:gs pos="0">
                <a:srgbClr val="000000">
                  <a:alpha val="39998"/>
                </a:srgbClr>
              </a:gs>
              <a:gs pos="100000">
                <a:srgbClr val="000000">
                  <a:alpha val="0"/>
                </a:srgbClr>
              </a:gs>
            </a:gsLst>
            <a:path path="shape">
              <a:fillToRect l="50000" t="50000" r="50000" b="50000"/>
            </a:path>
          </a:gradFill>
          <a:ln w="9525" algn="ctr">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pic>
        <p:nvPicPr>
          <p:cNvPr id="22540" name="Picture 13" descr="yellowish_ball"/>
          <p:cNvPicPr>
            <a:picLocks noChangeAspect="1" noChangeArrowheads="1"/>
          </p:cNvPicPr>
          <p:nvPr/>
        </p:nvPicPr>
        <p:blipFill>
          <a:blip r:embed="rId3" cstate="print"/>
          <a:srcRect/>
          <a:stretch>
            <a:fillRect/>
          </a:stretch>
        </p:blipFill>
        <p:spPr bwMode="auto">
          <a:xfrm>
            <a:off x="285720" y="2000240"/>
            <a:ext cx="1428750" cy="844551"/>
          </a:xfrm>
          <a:prstGeom prst="rect">
            <a:avLst/>
          </a:prstGeom>
          <a:noFill/>
          <a:ln w="9525">
            <a:noFill/>
            <a:miter lim="800000"/>
            <a:headEnd/>
            <a:tailEnd/>
          </a:ln>
        </p:spPr>
      </p:pic>
      <p:pic>
        <p:nvPicPr>
          <p:cNvPr id="22542" name="Picture 16" descr="red_ball"/>
          <p:cNvPicPr>
            <a:picLocks noChangeAspect="1" noChangeArrowheads="1"/>
          </p:cNvPicPr>
          <p:nvPr/>
        </p:nvPicPr>
        <p:blipFill>
          <a:blip r:embed="rId4" cstate="print"/>
          <a:srcRect/>
          <a:stretch>
            <a:fillRect/>
          </a:stretch>
        </p:blipFill>
        <p:spPr bwMode="auto">
          <a:xfrm>
            <a:off x="1524000" y="3914775"/>
            <a:ext cx="1333500" cy="693738"/>
          </a:xfrm>
          <a:prstGeom prst="rect">
            <a:avLst/>
          </a:prstGeom>
          <a:noFill/>
          <a:ln w="9525">
            <a:noFill/>
            <a:miter lim="800000"/>
            <a:headEnd/>
            <a:tailEnd/>
          </a:ln>
        </p:spPr>
      </p:pic>
      <p:sp>
        <p:nvSpPr>
          <p:cNvPr id="22543" name="Oval 17"/>
          <p:cNvSpPr>
            <a:spLocks noChangeArrowheads="1"/>
          </p:cNvSpPr>
          <p:nvPr/>
        </p:nvSpPr>
        <p:spPr bwMode="auto">
          <a:xfrm>
            <a:off x="3162300" y="2632075"/>
            <a:ext cx="4637088" cy="1509713"/>
          </a:xfrm>
          <a:prstGeom prst="ellipse">
            <a:avLst/>
          </a:prstGeom>
          <a:gradFill rotWithShape="1">
            <a:gsLst>
              <a:gs pos="0">
                <a:srgbClr val="000000">
                  <a:alpha val="39998"/>
                </a:srgbClr>
              </a:gs>
              <a:gs pos="100000">
                <a:srgbClr val="000000">
                  <a:alpha val="0"/>
                </a:srgbClr>
              </a:gs>
            </a:gsLst>
            <a:path path="shape">
              <a:fillToRect l="50000" t="50000" r="50000" b="50000"/>
            </a:path>
          </a:gradFill>
          <a:ln w="9525" algn="ctr">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grpSp>
        <p:nvGrpSpPr>
          <p:cNvPr id="22544" name="Group 18"/>
          <p:cNvGrpSpPr>
            <a:grpSpLocks/>
          </p:cNvGrpSpPr>
          <p:nvPr/>
        </p:nvGrpSpPr>
        <p:grpSpPr bwMode="auto">
          <a:xfrm>
            <a:off x="2782888" y="2303463"/>
            <a:ext cx="3598862" cy="1144587"/>
            <a:chOff x="1894" y="1932"/>
            <a:chExt cx="1950" cy="432"/>
          </a:xfrm>
        </p:grpSpPr>
        <p:sp>
          <p:nvSpPr>
            <p:cNvPr id="22558" name="Oval 19"/>
            <p:cNvSpPr>
              <a:spLocks noChangeArrowheads="1"/>
            </p:cNvSpPr>
            <p:nvPr/>
          </p:nvSpPr>
          <p:spPr bwMode="gray">
            <a:xfrm>
              <a:off x="1894" y="2167"/>
              <a:ext cx="1950" cy="197"/>
            </a:xfrm>
            <a:prstGeom prst="ellipse">
              <a:avLst/>
            </a:prstGeom>
            <a:gradFill rotWithShape="1">
              <a:gsLst>
                <a:gs pos="0">
                  <a:srgbClr val="FFCC99"/>
                </a:gs>
                <a:gs pos="50000">
                  <a:srgbClr val="765E47"/>
                </a:gs>
                <a:gs pos="100000">
                  <a:srgbClr val="FFCC99"/>
                </a:gs>
              </a:gsLst>
              <a:lin ang="18900000" scaled="1"/>
            </a:gradFill>
            <a:ln w="9525">
              <a:round/>
              <a:headEnd/>
              <a:tailEnd/>
            </a:ln>
            <a:scene3d>
              <a:camera prst="legacyPerspectiveBottom">
                <a:rot lat="20999970" lon="0" rev="0"/>
              </a:camera>
              <a:lightRig rig="legacyFlat3" dir="t"/>
            </a:scene3d>
            <a:sp3d extrusionH="1878000" prstMaterial="legacyMatte">
              <a:bevelT w="13500" h="13500" prst="angle"/>
              <a:bevelB w="13500" h="13500" prst="angle"/>
              <a:extrusionClr>
                <a:srgbClr val="FFCC99"/>
              </a:extrusionClr>
            </a:sp3d>
          </p:spPr>
          <p:txBody>
            <a:bodyPr lIns="90000" tIns="46800" rIns="90000" bIns="46800" anchor="ctr">
              <a:spAutoFit/>
              <a:flatTx/>
            </a:bodyPr>
            <a:lstStyle/>
            <a:p>
              <a:pPr>
                <a:spcBef>
                  <a:spcPct val="0"/>
                </a:spcBef>
              </a:pPr>
              <a:endParaRPr lang="zh-CN" altLang="zh-CN">
                <a:solidFill>
                  <a:schemeClr val="tx1"/>
                </a:solidFill>
                <a:latin typeface="Calibri" pitchFamily="34" charset="0"/>
                <a:ea typeface="宋体" charset="-122"/>
              </a:endParaRPr>
            </a:p>
          </p:txBody>
        </p:sp>
        <p:sp>
          <p:nvSpPr>
            <p:cNvPr id="22559" name="Oval 20"/>
            <p:cNvSpPr>
              <a:spLocks noChangeArrowheads="1"/>
            </p:cNvSpPr>
            <p:nvPr/>
          </p:nvSpPr>
          <p:spPr bwMode="gray">
            <a:xfrm>
              <a:off x="2231" y="1999"/>
              <a:ext cx="1275" cy="197"/>
            </a:xfrm>
            <a:prstGeom prst="ellipse">
              <a:avLst/>
            </a:prstGeom>
            <a:gradFill rotWithShape="1">
              <a:gsLst>
                <a:gs pos="0">
                  <a:srgbClr val="FFFF99"/>
                </a:gs>
                <a:gs pos="50000">
                  <a:srgbClr val="767647"/>
                </a:gs>
                <a:gs pos="100000">
                  <a:srgbClr val="FFFF99"/>
                </a:gs>
              </a:gsLst>
              <a:lin ang="18900000" scaled="1"/>
            </a:gradFill>
            <a:ln w="9525">
              <a:round/>
              <a:headEnd/>
              <a:tailEnd/>
            </a:ln>
            <a:scene3d>
              <a:camera prst="legacyPerspectiveBottom">
                <a:rot lat="20999970" lon="0" rev="0"/>
              </a:camera>
              <a:lightRig rig="legacyFlat3" dir="t"/>
            </a:scene3d>
            <a:sp3d extrusionH="887400" prstMaterial="legacyMatte">
              <a:bevelT w="13500" h="13500" prst="angle"/>
              <a:bevelB w="13500" h="13500" prst="angle"/>
              <a:extrusionClr>
                <a:srgbClr val="FFFF99"/>
              </a:extrusionClr>
            </a:sp3d>
          </p:spPr>
          <p:txBody>
            <a:bodyPr lIns="90000" tIns="46800" rIns="90000" bIns="46800" anchor="ctr">
              <a:spAutoFit/>
              <a:flatTx/>
            </a:bodyPr>
            <a:lstStyle/>
            <a:p>
              <a:pPr>
                <a:spcBef>
                  <a:spcPct val="0"/>
                </a:spcBef>
              </a:pPr>
              <a:endParaRPr lang="zh-CN" altLang="zh-CN">
                <a:solidFill>
                  <a:schemeClr val="tx1"/>
                </a:solidFill>
                <a:latin typeface="Calibri" pitchFamily="34" charset="0"/>
                <a:ea typeface="宋体" charset="-122"/>
              </a:endParaRPr>
            </a:p>
          </p:txBody>
        </p:sp>
        <p:sp>
          <p:nvSpPr>
            <p:cNvPr id="22560" name="AutoShape 21"/>
            <p:cNvSpPr>
              <a:spLocks noChangeArrowheads="1"/>
            </p:cNvSpPr>
            <p:nvPr/>
          </p:nvSpPr>
          <p:spPr bwMode="auto">
            <a:xfrm>
              <a:off x="2562" y="1932"/>
              <a:ext cx="599" cy="236"/>
            </a:xfrm>
            <a:prstGeom prst="can">
              <a:avLst>
                <a:gd name="adj" fmla="val 50000"/>
              </a:avLst>
            </a:prstGeom>
            <a:gradFill rotWithShape="1">
              <a:gsLst>
                <a:gs pos="0">
                  <a:srgbClr val="CC3300"/>
                </a:gs>
                <a:gs pos="50000">
                  <a:srgbClr val="5E1800"/>
                </a:gs>
                <a:gs pos="100000">
                  <a:srgbClr val="CC3300"/>
                </a:gs>
              </a:gsLst>
              <a:lin ang="18900000" scaled="1"/>
            </a:gradFill>
            <a:ln w="9525">
              <a:noFill/>
              <a:round/>
              <a:headEnd/>
              <a:tailEnd/>
            </a:ln>
          </p:spPr>
          <p:txBody>
            <a:bodyPr wrap="none" anchor="ctr"/>
            <a:lstStyle/>
            <a:p>
              <a:pPr>
                <a:spcBef>
                  <a:spcPct val="0"/>
                </a:spcBef>
              </a:pPr>
              <a:endParaRPr lang="zh-CN" altLang="zh-CN">
                <a:solidFill>
                  <a:schemeClr val="tx1"/>
                </a:solidFill>
                <a:latin typeface="Calibri" pitchFamily="34" charset="0"/>
                <a:ea typeface="宋体" charset="-122"/>
              </a:endParaRPr>
            </a:p>
          </p:txBody>
        </p:sp>
      </p:grpSp>
      <p:sp>
        <p:nvSpPr>
          <p:cNvPr id="22545" name="Rectangle 22"/>
          <p:cNvSpPr>
            <a:spLocks noChangeArrowheads="1"/>
          </p:cNvSpPr>
          <p:nvPr/>
        </p:nvSpPr>
        <p:spPr bwMode="auto">
          <a:xfrm>
            <a:off x="3286116" y="2928934"/>
            <a:ext cx="2762250" cy="336550"/>
          </a:xfrm>
          <a:prstGeom prst="rect">
            <a:avLst/>
          </a:prstGeom>
          <a:noFill/>
          <a:ln w="9525">
            <a:noFill/>
            <a:miter lim="800000"/>
            <a:headEnd/>
            <a:tailEnd/>
          </a:ln>
        </p:spPr>
        <p:txBody>
          <a:bodyPr>
            <a:spAutoFit/>
          </a:bodyPr>
          <a:lstStyle/>
          <a:p>
            <a:pPr latinLnBrk="1">
              <a:spcBef>
                <a:spcPct val="0"/>
              </a:spcBef>
            </a:pPr>
            <a:r>
              <a:rPr kumimoji="1" lang="zh-CN" altLang="en-US" sz="1600" b="1" dirty="0">
                <a:solidFill>
                  <a:srgbClr val="008000"/>
                </a:solidFill>
                <a:latin typeface="华文细黑"/>
                <a:ea typeface="华文细黑"/>
                <a:cs typeface="华文细黑"/>
              </a:rPr>
              <a:t>        </a:t>
            </a:r>
            <a:r>
              <a:rPr kumimoji="1" lang="zh-CN" altLang="en-US" sz="1600" b="1" dirty="0">
                <a:solidFill>
                  <a:srgbClr val="008000"/>
                </a:solidFill>
                <a:cs typeface="华文细黑"/>
              </a:rPr>
              <a:t>全市</a:t>
            </a:r>
            <a:r>
              <a:rPr kumimoji="1" lang="en-US" altLang="zh-CN" sz="1600" b="1" dirty="0" smtClean="0">
                <a:solidFill>
                  <a:srgbClr val="008000"/>
                </a:solidFill>
                <a:cs typeface="华文细黑"/>
              </a:rPr>
              <a:t>109</a:t>
            </a:r>
            <a:r>
              <a:rPr kumimoji="1" lang="zh-CN" altLang="en-US" sz="1600" b="1" dirty="0" smtClean="0">
                <a:solidFill>
                  <a:srgbClr val="008000"/>
                </a:solidFill>
                <a:cs typeface="华文细黑"/>
              </a:rPr>
              <a:t>个</a:t>
            </a:r>
            <a:r>
              <a:rPr kumimoji="1" lang="zh-CN" altLang="en-US" sz="1600" b="1" dirty="0">
                <a:solidFill>
                  <a:srgbClr val="008000"/>
                </a:solidFill>
                <a:cs typeface="华文细黑"/>
              </a:rPr>
              <a:t>代办处  </a:t>
            </a:r>
            <a:endParaRPr kumimoji="1" lang="ko-KR" altLang="en-US" sz="1600" b="1" dirty="0">
              <a:solidFill>
                <a:srgbClr val="008000"/>
              </a:solidFill>
              <a:cs typeface="华文细黑"/>
            </a:endParaRPr>
          </a:p>
        </p:txBody>
      </p:sp>
      <p:sp>
        <p:nvSpPr>
          <p:cNvPr id="22546" name="Rectangle 23"/>
          <p:cNvSpPr>
            <a:spLocks noChangeArrowheads="1"/>
          </p:cNvSpPr>
          <p:nvPr/>
        </p:nvSpPr>
        <p:spPr bwMode="auto">
          <a:xfrm>
            <a:off x="3643306" y="2214554"/>
            <a:ext cx="2214578" cy="830997"/>
          </a:xfrm>
          <a:prstGeom prst="rect">
            <a:avLst/>
          </a:prstGeom>
          <a:noFill/>
          <a:ln w="9525">
            <a:noFill/>
            <a:miter lim="800000"/>
            <a:headEnd/>
            <a:tailEnd/>
          </a:ln>
        </p:spPr>
        <p:txBody>
          <a:bodyPr wrap="square">
            <a:spAutoFit/>
          </a:bodyPr>
          <a:lstStyle/>
          <a:p>
            <a:pPr latinLnBrk="1">
              <a:spcBef>
                <a:spcPct val="0"/>
              </a:spcBef>
            </a:pPr>
            <a:r>
              <a:rPr kumimoji="1" lang="zh-CN" altLang="en-US" sz="1600" b="1" dirty="0">
                <a:solidFill>
                  <a:srgbClr val="6600FF"/>
                </a:solidFill>
                <a:latin typeface="Calibri" pitchFamily="34" charset="0"/>
                <a:ea typeface="Gulim" pitchFamily="34" charset="-127"/>
              </a:rPr>
              <a:t>   </a:t>
            </a:r>
            <a:r>
              <a:rPr kumimoji="1" lang="zh-CN" altLang="en-US" sz="1600" b="1" dirty="0" smtClean="0">
                <a:solidFill>
                  <a:srgbClr val="6600FF"/>
                </a:solidFill>
                <a:latin typeface="Calibri" pitchFamily="34" charset="0"/>
                <a:ea typeface="Gulim" pitchFamily="34" charset="-127"/>
              </a:rPr>
              <a:t>   </a:t>
            </a:r>
            <a:r>
              <a:rPr kumimoji="1" lang="zh-CN" altLang="en-US" sz="1600" b="1" dirty="0" smtClean="0">
                <a:solidFill>
                  <a:srgbClr val="6600FF"/>
                </a:solidFill>
                <a:latin typeface="Calibri" pitchFamily="34" charset="0"/>
              </a:rPr>
              <a:t>北京办事处</a:t>
            </a:r>
            <a:endParaRPr kumimoji="1" lang="en-US" altLang="zh-CN" sz="1600" b="1" dirty="0" smtClean="0">
              <a:solidFill>
                <a:srgbClr val="6600FF"/>
              </a:solidFill>
              <a:latin typeface="Calibri" pitchFamily="34" charset="0"/>
            </a:endParaRPr>
          </a:p>
          <a:p>
            <a:pPr latinLnBrk="1">
              <a:spcBef>
                <a:spcPct val="0"/>
              </a:spcBef>
            </a:pPr>
            <a:r>
              <a:rPr kumimoji="1" lang="zh-CN" altLang="en-US" sz="1600" b="1" dirty="0" smtClean="0">
                <a:solidFill>
                  <a:srgbClr val="6600FF"/>
                </a:solidFill>
                <a:latin typeface="Calibri" pitchFamily="34" charset="0"/>
              </a:rPr>
              <a:t>职工保障服务中心</a:t>
            </a:r>
          </a:p>
          <a:p>
            <a:pPr latinLnBrk="1">
              <a:spcBef>
                <a:spcPct val="0"/>
              </a:spcBef>
            </a:pPr>
            <a:endParaRPr kumimoji="1" lang="zh-CN" altLang="en-US" sz="1600" b="1" dirty="0">
              <a:solidFill>
                <a:srgbClr val="6600FF"/>
              </a:solidFill>
              <a:latin typeface="Calibri" pitchFamily="34" charset="0"/>
            </a:endParaRPr>
          </a:p>
        </p:txBody>
      </p:sp>
      <p:sp>
        <p:nvSpPr>
          <p:cNvPr id="22547" name="Rectangle 24"/>
          <p:cNvSpPr>
            <a:spLocks noChangeArrowheads="1"/>
          </p:cNvSpPr>
          <p:nvPr/>
        </p:nvSpPr>
        <p:spPr bwMode="auto">
          <a:xfrm>
            <a:off x="2428860" y="3500438"/>
            <a:ext cx="4786312" cy="411163"/>
          </a:xfrm>
          <a:prstGeom prst="rect">
            <a:avLst/>
          </a:prstGeom>
          <a:noFill/>
          <a:ln w="9525">
            <a:noFill/>
            <a:miter lim="800000"/>
            <a:headEnd/>
            <a:tailEnd/>
          </a:ln>
        </p:spPr>
        <p:txBody>
          <a:bodyPr>
            <a:spAutoFit/>
          </a:bodyPr>
          <a:lstStyle/>
          <a:p>
            <a:pPr latinLnBrk="1">
              <a:lnSpc>
                <a:spcPct val="40000"/>
              </a:lnSpc>
            </a:pPr>
            <a:r>
              <a:rPr kumimoji="1" lang="en-US" altLang="zh-CN" sz="1600" b="1" dirty="0">
                <a:solidFill>
                  <a:schemeClr val="accent2"/>
                </a:solidFill>
                <a:cs typeface="华文细黑"/>
              </a:rPr>
              <a:t>                 </a:t>
            </a:r>
            <a:r>
              <a:rPr kumimoji="1" lang="en-US" altLang="zh-CN" sz="1600" b="1" dirty="0" smtClean="0">
                <a:solidFill>
                  <a:schemeClr val="accent2"/>
                </a:solidFill>
                <a:cs typeface="华文细黑"/>
              </a:rPr>
              <a:t>  13000</a:t>
            </a:r>
            <a:r>
              <a:rPr kumimoji="1" lang="zh-CN" altLang="en-US" sz="1600" b="1" dirty="0">
                <a:solidFill>
                  <a:schemeClr val="accent2"/>
                </a:solidFill>
                <a:cs typeface="华文细黑"/>
              </a:rPr>
              <a:t>多个基层代办点 </a:t>
            </a:r>
            <a:endParaRPr kumimoji="1" lang="en-US" altLang="zh-CN" sz="1600" b="1" dirty="0">
              <a:solidFill>
                <a:schemeClr val="accent2"/>
              </a:solidFill>
              <a:cs typeface="华文细黑"/>
            </a:endParaRPr>
          </a:p>
          <a:p>
            <a:pPr latinLnBrk="1">
              <a:lnSpc>
                <a:spcPct val="40000"/>
              </a:lnSpc>
            </a:pPr>
            <a:r>
              <a:rPr kumimoji="1" lang="zh-CN" altLang="en-US" sz="1600" b="1" dirty="0">
                <a:solidFill>
                  <a:schemeClr val="accent2"/>
                </a:solidFill>
                <a:cs typeface="华文细黑"/>
              </a:rPr>
              <a:t>                   </a:t>
            </a:r>
            <a:r>
              <a:rPr kumimoji="1" lang="en-US" altLang="zh-CN" sz="1600" b="1" dirty="0" smtClean="0">
                <a:solidFill>
                  <a:schemeClr val="accent2"/>
                </a:solidFill>
                <a:cs typeface="华文细黑"/>
              </a:rPr>
              <a:t>16000</a:t>
            </a:r>
            <a:r>
              <a:rPr kumimoji="1" lang="zh-CN" altLang="en-US" sz="1600" b="1" dirty="0">
                <a:solidFill>
                  <a:schemeClr val="accent2"/>
                </a:solidFill>
                <a:cs typeface="华文细黑"/>
              </a:rPr>
              <a:t>多名专兼职人员</a:t>
            </a:r>
            <a:endParaRPr kumimoji="1" lang="en-US" altLang="ko-KR" sz="1600" b="1" dirty="0">
              <a:solidFill>
                <a:schemeClr val="accent2"/>
              </a:solidFill>
              <a:cs typeface="华文细黑"/>
            </a:endParaRPr>
          </a:p>
        </p:txBody>
      </p:sp>
      <p:sp>
        <p:nvSpPr>
          <p:cNvPr id="22548" name="Rectangle 26"/>
          <p:cNvSpPr>
            <a:spLocks noChangeArrowheads="1"/>
          </p:cNvSpPr>
          <p:nvPr/>
        </p:nvSpPr>
        <p:spPr bwMode="auto">
          <a:xfrm>
            <a:off x="285720" y="2071678"/>
            <a:ext cx="1438277" cy="628652"/>
          </a:xfrm>
          <a:prstGeom prst="rect">
            <a:avLst/>
          </a:prstGeom>
          <a:noFill/>
          <a:ln w="9525">
            <a:noFill/>
            <a:miter lim="800000"/>
            <a:headEnd/>
            <a:tailEnd/>
          </a:ln>
        </p:spPr>
        <p:txBody>
          <a:bodyPr wrap="none" anchor="ctr"/>
          <a:lstStyle/>
          <a:p>
            <a:pPr latinLnBrk="1">
              <a:spcBef>
                <a:spcPct val="0"/>
              </a:spcBef>
            </a:pPr>
            <a:r>
              <a:rPr kumimoji="1" lang="zh-CN" altLang="en-US" sz="1600" dirty="0">
                <a:solidFill>
                  <a:srgbClr val="FFFFFF"/>
                </a:solidFill>
                <a:latin typeface="Calibri" pitchFamily="34" charset="0"/>
              </a:rPr>
              <a:t>门诊</a:t>
            </a:r>
            <a:r>
              <a:rPr kumimoji="1" lang="zh-CN" altLang="en-US" sz="1600" dirty="0" smtClean="0">
                <a:solidFill>
                  <a:srgbClr val="FFFFFF"/>
                </a:solidFill>
                <a:latin typeface="Calibri" pitchFamily="34" charset="0"/>
              </a:rPr>
              <a:t>住院津贴</a:t>
            </a:r>
            <a:endParaRPr kumimoji="1" lang="zh-CN" altLang="en-US" sz="1600" dirty="0">
              <a:solidFill>
                <a:srgbClr val="FFFFFF"/>
              </a:solidFill>
              <a:latin typeface="Calibri" pitchFamily="34" charset="0"/>
            </a:endParaRPr>
          </a:p>
        </p:txBody>
      </p:sp>
      <p:pic>
        <p:nvPicPr>
          <p:cNvPr id="22549" name="Picture 30" descr="图片1"/>
          <p:cNvPicPr>
            <a:picLocks noChangeAspect="1" noChangeArrowheads="1"/>
          </p:cNvPicPr>
          <p:nvPr/>
        </p:nvPicPr>
        <p:blipFill>
          <a:blip r:embed="rId5" cstate="print"/>
          <a:srcRect/>
          <a:stretch>
            <a:fillRect/>
          </a:stretch>
        </p:blipFill>
        <p:spPr bwMode="auto">
          <a:xfrm>
            <a:off x="0" y="0"/>
            <a:ext cx="9144000" cy="692696"/>
          </a:xfrm>
          <a:prstGeom prst="rect">
            <a:avLst/>
          </a:prstGeom>
          <a:noFill/>
          <a:ln w="9525">
            <a:noFill/>
            <a:miter lim="800000"/>
            <a:headEnd/>
            <a:tailEnd/>
          </a:ln>
        </p:spPr>
      </p:pic>
      <p:pic>
        <p:nvPicPr>
          <p:cNvPr id="22550" name="Picture 31" descr="269482shuidi2_506"/>
          <p:cNvPicPr>
            <a:picLocks noChangeAspect="1" noChangeArrowheads="1"/>
          </p:cNvPicPr>
          <p:nvPr/>
        </p:nvPicPr>
        <p:blipFill>
          <a:blip r:embed="rId6" cstate="print"/>
          <a:srcRect/>
          <a:stretch>
            <a:fillRect/>
          </a:stretch>
        </p:blipFill>
        <p:spPr bwMode="auto">
          <a:xfrm>
            <a:off x="0" y="6270625"/>
            <a:ext cx="9144000" cy="587375"/>
          </a:xfrm>
          <a:prstGeom prst="rect">
            <a:avLst/>
          </a:prstGeom>
          <a:noFill/>
          <a:ln w="9525">
            <a:noFill/>
            <a:miter lim="800000"/>
            <a:headEnd/>
            <a:tailEnd/>
          </a:ln>
        </p:spPr>
      </p:pic>
      <p:sp>
        <p:nvSpPr>
          <p:cNvPr id="22551" name="Rectangle 32"/>
          <p:cNvSpPr>
            <a:spLocks noChangeArrowheads="1"/>
          </p:cNvSpPr>
          <p:nvPr/>
        </p:nvSpPr>
        <p:spPr bwMode="auto">
          <a:xfrm>
            <a:off x="2714625" y="6121400"/>
            <a:ext cx="5529263" cy="358775"/>
          </a:xfrm>
          <a:prstGeom prst="rect">
            <a:avLst/>
          </a:prstGeom>
          <a:noFill/>
          <a:ln w="9525">
            <a:noFill/>
            <a:miter lim="800000"/>
            <a:headEnd/>
            <a:tailEnd/>
          </a:ln>
        </p:spPr>
        <p:txBody>
          <a:bodyPr wrap="none" anchor="ctr"/>
          <a:lstStyle/>
          <a:p>
            <a:pP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sp>
        <p:nvSpPr>
          <p:cNvPr id="32" name="Rectangle 2"/>
          <p:cNvSpPr txBox="1">
            <a:spLocks noChangeArrowheads="1"/>
          </p:cNvSpPr>
          <p:nvPr/>
        </p:nvSpPr>
        <p:spPr bwMode="auto">
          <a:xfrm>
            <a:off x="2000232" y="785794"/>
            <a:ext cx="6215106" cy="576263"/>
          </a:xfrm>
          <a:prstGeom prst="rect">
            <a:avLst/>
          </a:prstGeom>
          <a:noFill/>
          <a:ln w="9525">
            <a:noFill/>
            <a:miter lim="800000"/>
            <a:headEnd/>
            <a:tailEnd/>
          </a:ln>
        </p:spPr>
        <p:txBody>
          <a:bodyPr anchor="ctr"/>
          <a:lstStyle/>
          <a:p>
            <a:pPr>
              <a:spcBef>
                <a:spcPct val="0"/>
              </a:spcBef>
            </a:pPr>
            <a:r>
              <a:rPr lang="zh-CN" altLang="en-US" sz="2400" b="1" dirty="0" smtClean="0">
                <a:solidFill>
                  <a:srgbClr val="FF6600"/>
                </a:solidFill>
                <a:latin typeface="Calibri" pitchFamily="34" charset="0"/>
              </a:rPr>
              <a:t>北京市</a:t>
            </a:r>
            <a:r>
              <a:rPr lang="zh-CN" altLang="en-US" sz="2400" b="1" dirty="0">
                <a:solidFill>
                  <a:srgbClr val="FF6600"/>
                </a:solidFill>
                <a:latin typeface="Calibri" pitchFamily="34" charset="0"/>
              </a:rPr>
              <a:t>医疗互助</a:t>
            </a:r>
            <a:r>
              <a:rPr lang="zh-CN" altLang="en-US" sz="2400" b="1" dirty="0" smtClean="0">
                <a:solidFill>
                  <a:srgbClr val="FF6600"/>
                </a:solidFill>
                <a:latin typeface="Calibri" pitchFamily="34" charset="0"/>
              </a:rPr>
              <a:t>保障结构及服务</a:t>
            </a:r>
            <a:r>
              <a:rPr lang="zh-CN" altLang="en-US" sz="2400" b="1" dirty="0">
                <a:solidFill>
                  <a:srgbClr val="FF6600"/>
                </a:solidFill>
                <a:latin typeface="Calibri" pitchFamily="34" charset="0"/>
              </a:rPr>
              <a:t>体系</a:t>
            </a:r>
          </a:p>
        </p:txBody>
      </p:sp>
      <p:pic>
        <p:nvPicPr>
          <p:cNvPr id="35" name="Picture 13" descr="yellowish_ball"/>
          <p:cNvPicPr>
            <a:picLocks noChangeAspect="1" noChangeArrowheads="1"/>
          </p:cNvPicPr>
          <p:nvPr/>
        </p:nvPicPr>
        <p:blipFill>
          <a:blip r:embed="rId3" cstate="print">
            <a:duotone>
              <a:prstClr val="black"/>
              <a:srgbClr val="FFC000">
                <a:tint val="45000"/>
                <a:satMod val="400000"/>
              </a:srgbClr>
            </a:duotone>
          </a:blip>
          <a:srcRect/>
          <a:stretch>
            <a:fillRect/>
          </a:stretch>
        </p:blipFill>
        <p:spPr bwMode="auto">
          <a:xfrm>
            <a:off x="6357950" y="1928802"/>
            <a:ext cx="1428760" cy="772715"/>
          </a:xfrm>
          <a:prstGeom prst="rect">
            <a:avLst/>
          </a:prstGeom>
          <a:noFill/>
          <a:ln w="9525">
            <a:noFill/>
            <a:miter lim="800000"/>
            <a:headEnd/>
            <a:tailEnd/>
          </a:ln>
        </p:spPr>
      </p:pic>
      <p:sp>
        <p:nvSpPr>
          <p:cNvPr id="22554" name="TextBox 32"/>
          <p:cNvSpPr txBox="1">
            <a:spLocks noChangeArrowheads="1"/>
          </p:cNvSpPr>
          <p:nvPr/>
        </p:nvSpPr>
        <p:spPr bwMode="auto">
          <a:xfrm>
            <a:off x="571500" y="5214950"/>
            <a:ext cx="8572500" cy="830997"/>
          </a:xfrm>
          <a:prstGeom prst="rect">
            <a:avLst/>
          </a:prstGeom>
          <a:noFill/>
          <a:ln w="9525">
            <a:noFill/>
            <a:miter lim="800000"/>
            <a:headEnd/>
            <a:tailEnd/>
          </a:ln>
        </p:spPr>
        <p:txBody>
          <a:bodyPr wrap="square">
            <a:spAutoFit/>
          </a:bodyPr>
          <a:lstStyle/>
          <a:p>
            <a:pPr>
              <a:spcBef>
                <a:spcPct val="0"/>
              </a:spcBef>
            </a:pPr>
            <a:r>
              <a:rPr kumimoji="1" lang="zh-CN" altLang="en-US" sz="1600" b="1" dirty="0" smtClean="0">
                <a:solidFill>
                  <a:srgbClr val="008000"/>
                </a:solidFill>
                <a:cs typeface="华文细黑"/>
              </a:rPr>
              <a:t>                               三位一体的保障体系：门诊住院</a:t>
            </a:r>
            <a:r>
              <a:rPr kumimoji="1" lang="en-US" altLang="zh-CN" sz="1600" b="1" dirty="0" smtClean="0">
                <a:solidFill>
                  <a:srgbClr val="008000"/>
                </a:solidFill>
                <a:cs typeface="华文细黑"/>
              </a:rPr>
              <a:t>+</a:t>
            </a:r>
            <a:r>
              <a:rPr kumimoji="1" lang="zh-CN" altLang="en-US" sz="1600" b="1" dirty="0" smtClean="0">
                <a:solidFill>
                  <a:srgbClr val="008000"/>
                </a:solidFill>
                <a:cs typeface="华文细黑"/>
              </a:rPr>
              <a:t>重疾</a:t>
            </a:r>
            <a:r>
              <a:rPr kumimoji="1" lang="en-US" altLang="zh-CN" sz="1600" b="1" dirty="0" smtClean="0">
                <a:solidFill>
                  <a:srgbClr val="008000"/>
                </a:solidFill>
                <a:cs typeface="华文细黑"/>
              </a:rPr>
              <a:t>+</a:t>
            </a:r>
            <a:r>
              <a:rPr kumimoji="1" lang="zh-CN" altLang="en-US" sz="1600" b="1" dirty="0" smtClean="0">
                <a:solidFill>
                  <a:srgbClr val="008000"/>
                </a:solidFill>
                <a:cs typeface="华文细黑"/>
              </a:rPr>
              <a:t>意外</a:t>
            </a:r>
            <a:endParaRPr kumimoji="1" lang="en-US" altLang="zh-CN" sz="1600" b="1" dirty="0" smtClean="0">
              <a:solidFill>
                <a:srgbClr val="008000"/>
              </a:solidFill>
              <a:cs typeface="华文细黑"/>
            </a:endParaRPr>
          </a:p>
          <a:p>
            <a:pPr>
              <a:spcBef>
                <a:spcPct val="0"/>
              </a:spcBef>
            </a:pPr>
            <a:r>
              <a:rPr kumimoji="1" lang="zh-CN" altLang="en-US" sz="1600" b="1" dirty="0" smtClean="0">
                <a:solidFill>
                  <a:srgbClr val="6600FF"/>
                </a:solidFill>
                <a:latin typeface="Calibri" pitchFamily="34" charset="0"/>
              </a:rPr>
              <a:t>                                                       </a:t>
            </a:r>
            <a:endParaRPr kumimoji="1" lang="en-US" altLang="zh-CN" sz="1600" b="1" dirty="0" smtClean="0">
              <a:solidFill>
                <a:srgbClr val="6600FF"/>
              </a:solidFill>
              <a:latin typeface="Calibri" pitchFamily="34" charset="0"/>
            </a:endParaRPr>
          </a:p>
          <a:p>
            <a:pPr>
              <a:spcBef>
                <a:spcPct val="0"/>
              </a:spcBef>
            </a:pPr>
            <a:r>
              <a:rPr kumimoji="1" lang="zh-CN" altLang="en-US" sz="1600" b="1" dirty="0" smtClean="0">
                <a:solidFill>
                  <a:srgbClr val="6600FF"/>
                </a:solidFill>
                <a:latin typeface="Calibri" pitchFamily="34" charset="0"/>
              </a:rPr>
              <a:t>                                                        自上而下三级网络服务平台 </a:t>
            </a:r>
            <a:endParaRPr kumimoji="1" lang="zh-CN" altLang="en-US" sz="1600" b="1" dirty="0">
              <a:solidFill>
                <a:srgbClr val="008000"/>
              </a:solidFill>
              <a:cs typeface="华文细黑"/>
            </a:endParaRPr>
          </a:p>
        </p:txBody>
      </p:sp>
      <p:sp>
        <p:nvSpPr>
          <p:cNvPr id="22556" name="Rectangle 28"/>
          <p:cNvSpPr>
            <a:spLocks noChangeArrowheads="1"/>
          </p:cNvSpPr>
          <p:nvPr/>
        </p:nvSpPr>
        <p:spPr bwMode="auto">
          <a:xfrm>
            <a:off x="1333500" y="4138613"/>
            <a:ext cx="1619250" cy="201612"/>
          </a:xfrm>
          <a:prstGeom prst="rect">
            <a:avLst/>
          </a:prstGeom>
          <a:noFill/>
          <a:ln w="9525">
            <a:noFill/>
            <a:miter lim="800000"/>
            <a:headEnd/>
            <a:tailEnd/>
          </a:ln>
        </p:spPr>
        <p:txBody>
          <a:bodyPr wrap="none" anchor="ctr"/>
          <a:lstStyle/>
          <a:p>
            <a:pPr latinLnBrk="1">
              <a:spcBef>
                <a:spcPct val="0"/>
              </a:spcBef>
            </a:pPr>
            <a:r>
              <a:rPr kumimoji="1" lang="zh-CN" altLang="en-US" b="1" dirty="0">
                <a:solidFill>
                  <a:srgbClr val="FFFFFF"/>
                </a:solidFill>
                <a:latin typeface="Calibri" pitchFamily="34" charset="0"/>
                <a:ea typeface="DotumChe" pitchFamily="49" charset="-127"/>
              </a:rPr>
              <a:t>     </a:t>
            </a:r>
            <a:r>
              <a:rPr kumimoji="1" lang="zh-CN" altLang="en-US" dirty="0" smtClean="0">
                <a:solidFill>
                  <a:srgbClr val="FFFFFF"/>
                </a:solidFill>
                <a:latin typeface="Calibri" pitchFamily="34" charset="0"/>
              </a:rPr>
              <a:t>重疾女工</a:t>
            </a:r>
            <a:endParaRPr kumimoji="1" lang="zh-CN" altLang="en-US" dirty="0">
              <a:solidFill>
                <a:srgbClr val="FFFFFF"/>
              </a:solidFill>
              <a:latin typeface="Calibri" pitchFamily="34" charset="0"/>
            </a:endParaRPr>
          </a:p>
        </p:txBody>
      </p:sp>
      <p:sp>
        <p:nvSpPr>
          <p:cNvPr id="22557" name="Rectangle 27"/>
          <p:cNvSpPr>
            <a:spLocks noChangeArrowheads="1"/>
          </p:cNvSpPr>
          <p:nvPr/>
        </p:nvSpPr>
        <p:spPr bwMode="auto">
          <a:xfrm>
            <a:off x="6215074" y="2071678"/>
            <a:ext cx="1857388" cy="449263"/>
          </a:xfrm>
          <a:prstGeom prst="rect">
            <a:avLst/>
          </a:prstGeom>
          <a:noFill/>
          <a:ln w="9525">
            <a:noFill/>
            <a:miter lim="800000"/>
            <a:headEnd/>
            <a:tailEnd/>
          </a:ln>
        </p:spPr>
        <p:txBody>
          <a:bodyPr wrap="none" anchor="ctr"/>
          <a:lstStyle/>
          <a:p>
            <a:pPr latinLnBrk="1">
              <a:spcBef>
                <a:spcPct val="0"/>
              </a:spcBef>
            </a:pPr>
            <a:r>
              <a:rPr kumimoji="1" lang="zh-CN" altLang="en-US" b="1" dirty="0">
                <a:solidFill>
                  <a:srgbClr val="FFFFFF"/>
                </a:solidFill>
                <a:latin typeface="Calibri" pitchFamily="34" charset="0"/>
                <a:ea typeface="DotumChe" pitchFamily="49" charset="-127"/>
              </a:rPr>
              <a:t>    </a:t>
            </a:r>
            <a:r>
              <a:rPr kumimoji="1" lang="zh-CN" altLang="en-US" b="1" dirty="0" smtClean="0">
                <a:solidFill>
                  <a:srgbClr val="FFFFFF"/>
                </a:solidFill>
                <a:latin typeface="Calibri" pitchFamily="34" charset="0"/>
                <a:ea typeface="DotumChe" pitchFamily="49" charset="-127"/>
              </a:rPr>
              <a:t>团意非工伤</a:t>
            </a:r>
            <a:endParaRPr kumimoji="1" lang="en-US" altLang="ko-KR" dirty="0">
              <a:solidFill>
                <a:srgbClr val="FFFFFF"/>
              </a:solidFill>
              <a:latin typeface="HY헤드라인M"/>
              <a:cs typeface="HY헤드라인M"/>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71B62908-9227-446B-80FD-046717277A3A}" type="slidenum">
              <a:rPr lang="en-US" altLang="zh-CN"/>
              <a:pPr>
                <a:defRPr/>
              </a:pPr>
              <a:t>6</a:t>
            </a:fld>
            <a:endParaRPr lang="en-US" altLang="zh-CN"/>
          </a:p>
        </p:txBody>
      </p:sp>
      <p:sp>
        <p:nvSpPr>
          <p:cNvPr id="27650" name="Rectangle 2"/>
          <p:cNvSpPr>
            <a:spLocks noGrp="1" noChangeArrowheads="1"/>
          </p:cNvSpPr>
          <p:nvPr>
            <p:ph type="title"/>
          </p:nvPr>
        </p:nvSpPr>
        <p:spPr>
          <a:xfrm>
            <a:off x="1785918" y="857232"/>
            <a:ext cx="4957450" cy="642942"/>
          </a:xfrm>
        </p:spPr>
        <p:txBody>
          <a:bodyPr/>
          <a:lstStyle/>
          <a:p>
            <a:pPr algn="l" eaLnBrk="1" hangingPunct="1"/>
            <a:r>
              <a:rPr lang="zh-CN" altLang="en-US" sz="2400" b="1" dirty="0" smtClean="0">
                <a:solidFill>
                  <a:srgbClr val="FF0000"/>
                </a:solidFill>
                <a:latin typeface="黑体" pitchFamily="49" charset="-122"/>
                <a:ea typeface="黑体" pitchFamily="49" charset="-122"/>
              </a:rPr>
              <a:t>  职工互助保障的特点：</a:t>
            </a:r>
          </a:p>
        </p:txBody>
      </p:sp>
      <p:sp>
        <p:nvSpPr>
          <p:cNvPr id="27651" name="Rectangle 3"/>
          <p:cNvSpPr>
            <a:spLocks noGrp="1" noChangeArrowheads="1"/>
          </p:cNvSpPr>
          <p:nvPr>
            <p:ph type="body" idx="1"/>
          </p:nvPr>
        </p:nvSpPr>
        <p:spPr>
          <a:xfrm>
            <a:off x="1714480" y="1571612"/>
            <a:ext cx="5859477" cy="4140200"/>
          </a:xfrm>
        </p:spPr>
        <p:txBody>
          <a:bodyPr/>
          <a:lstStyle/>
          <a:p>
            <a:pPr eaLnBrk="1" hangingPunct="1">
              <a:buFontTx/>
              <a:buNone/>
            </a:pPr>
            <a:endParaRPr lang="en-US" altLang="zh-CN" sz="1800" dirty="0" smtClean="0">
              <a:latin typeface="微软雅黑" pitchFamily="34" charset="-122"/>
              <a:ea typeface="微软雅黑" pitchFamily="34" charset="-122"/>
            </a:endParaRPr>
          </a:p>
          <a:p>
            <a:pPr eaLnBrk="1" hangingPunct="1"/>
            <a:r>
              <a:rPr lang="zh-CN" altLang="en-US" sz="2400" dirty="0" smtClean="0">
                <a:solidFill>
                  <a:schemeClr val="accent6">
                    <a:lumMod val="50000"/>
                  </a:schemeClr>
                </a:solidFill>
                <a:latin typeface="华文隶书" pitchFamily="2" charset="-122"/>
                <a:ea typeface="华文隶书" pitchFamily="2" charset="-122"/>
              </a:rPr>
              <a:t>可靠性强  工会组织诚信度高</a:t>
            </a:r>
          </a:p>
          <a:p>
            <a:pPr eaLnBrk="1" hangingPunct="1"/>
            <a:endParaRPr lang="zh-CN" altLang="en-US" sz="2400" dirty="0" smtClean="0">
              <a:solidFill>
                <a:schemeClr val="accent6">
                  <a:lumMod val="50000"/>
                </a:schemeClr>
              </a:solidFill>
              <a:latin typeface="华文隶书" pitchFamily="2" charset="-122"/>
              <a:ea typeface="华文隶书" pitchFamily="2" charset="-122"/>
            </a:endParaRPr>
          </a:p>
          <a:p>
            <a:pPr eaLnBrk="1" hangingPunct="1"/>
            <a:r>
              <a:rPr lang="zh-CN" altLang="en-US" sz="2400" dirty="0" smtClean="0">
                <a:solidFill>
                  <a:schemeClr val="accent6">
                    <a:lumMod val="50000"/>
                  </a:schemeClr>
                </a:solidFill>
                <a:latin typeface="华文隶书" pitchFamily="2" charset="-122"/>
                <a:ea typeface="华文隶书" pitchFamily="2" charset="-122"/>
              </a:rPr>
              <a:t>保费低  保障力度大  非盈利性 </a:t>
            </a:r>
          </a:p>
          <a:p>
            <a:pPr eaLnBrk="1" hangingPunct="1">
              <a:buNone/>
            </a:pPr>
            <a:endParaRPr lang="zh-CN" altLang="en-US" sz="2400" dirty="0" smtClean="0">
              <a:solidFill>
                <a:schemeClr val="accent6">
                  <a:lumMod val="50000"/>
                </a:schemeClr>
              </a:solidFill>
              <a:latin typeface="华文隶书" pitchFamily="2" charset="-122"/>
              <a:ea typeface="华文隶书" pitchFamily="2" charset="-122"/>
            </a:endParaRPr>
          </a:p>
          <a:p>
            <a:pPr eaLnBrk="1" hangingPunct="1"/>
            <a:r>
              <a:rPr lang="zh-CN" altLang="en-US" sz="2400" dirty="0" smtClean="0">
                <a:solidFill>
                  <a:schemeClr val="accent6">
                    <a:lumMod val="50000"/>
                  </a:schemeClr>
                </a:solidFill>
                <a:latin typeface="华文隶书" pitchFamily="2" charset="-122"/>
                <a:ea typeface="华文隶书" pitchFamily="2" charset="-122"/>
              </a:rPr>
              <a:t>手续简便  赔付及时  服务周到</a:t>
            </a:r>
          </a:p>
          <a:p>
            <a:pPr eaLnBrk="1" hangingPunct="1"/>
            <a:endParaRPr lang="zh-CN" altLang="en-US" sz="2400" dirty="0" smtClean="0">
              <a:solidFill>
                <a:schemeClr val="accent6">
                  <a:lumMod val="50000"/>
                </a:schemeClr>
              </a:solidFill>
              <a:latin typeface="华文隶书" pitchFamily="2" charset="-122"/>
              <a:ea typeface="华文隶书" pitchFamily="2" charset="-122"/>
            </a:endParaRPr>
          </a:p>
          <a:p>
            <a:pPr eaLnBrk="1" hangingPunct="1"/>
            <a:r>
              <a:rPr lang="zh-CN" altLang="en-US" sz="2400" dirty="0" smtClean="0">
                <a:solidFill>
                  <a:schemeClr val="accent6">
                    <a:lumMod val="50000"/>
                  </a:schemeClr>
                </a:solidFill>
                <a:latin typeface="华文隶书" pitchFamily="2" charset="-122"/>
                <a:ea typeface="华文隶书" pitchFamily="2" charset="-122"/>
              </a:rPr>
              <a:t>互助性 大数法则</a:t>
            </a:r>
          </a:p>
          <a:p>
            <a:pPr eaLnBrk="1" hangingPunct="1"/>
            <a:endParaRPr lang="zh-CN" altLang="en-US" sz="2400" dirty="0" smtClean="0">
              <a:solidFill>
                <a:schemeClr val="accent6">
                  <a:lumMod val="50000"/>
                </a:schemeClr>
              </a:solidFill>
              <a:latin typeface="华文隶书" pitchFamily="2" charset="-122"/>
              <a:ea typeface="华文隶书" pitchFamily="2" charset="-122"/>
            </a:endParaRPr>
          </a:p>
          <a:p>
            <a:pPr eaLnBrk="1" hangingPunct="1"/>
            <a:r>
              <a:rPr lang="zh-CN" altLang="en-US" sz="2400" dirty="0" smtClean="0">
                <a:solidFill>
                  <a:schemeClr val="accent6">
                    <a:lumMod val="50000"/>
                  </a:schemeClr>
                </a:solidFill>
                <a:latin typeface="华文隶书" pitchFamily="2" charset="-122"/>
                <a:ea typeface="华文隶书" pitchFamily="2" charset="-122"/>
              </a:rPr>
              <a:t>一次出险 多项保障计划分别赔付 </a:t>
            </a:r>
          </a:p>
          <a:p>
            <a:pPr eaLnBrk="1" hangingPunct="1">
              <a:buFontTx/>
              <a:buNone/>
            </a:pPr>
            <a:endParaRPr lang="en-US" altLang="zh-CN" sz="2400" b="1" dirty="0" smtClean="0">
              <a:solidFill>
                <a:schemeClr val="accent6">
                  <a:lumMod val="50000"/>
                </a:schemeClr>
              </a:solidFill>
              <a:latin typeface="楷体_GB2312" pitchFamily="49" charset="-122"/>
              <a:ea typeface="楷体_GB2312" pitchFamily="49" charset="-122"/>
            </a:endParaRPr>
          </a:p>
        </p:txBody>
      </p:sp>
      <p:pic>
        <p:nvPicPr>
          <p:cNvPr id="27652" name="Picture 9" descr="图片1"/>
          <p:cNvPicPr>
            <a:picLocks noChangeAspect="1" noChangeArrowheads="1"/>
          </p:cNvPicPr>
          <p:nvPr/>
        </p:nvPicPr>
        <p:blipFill>
          <a:blip r:embed="rId2" cstate="print"/>
          <a:srcRect/>
          <a:stretch>
            <a:fillRect/>
          </a:stretch>
        </p:blipFill>
        <p:spPr bwMode="auto">
          <a:xfrm>
            <a:off x="0" y="0"/>
            <a:ext cx="9144000" cy="692696"/>
          </a:xfrm>
          <a:prstGeom prst="rect">
            <a:avLst/>
          </a:prstGeom>
          <a:noFill/>
          <a:ln w="9525">
            <a:noFill/>
            <a:miter lim="800000"/>
            <a:headEnd/>
            <a:tailEnd/>
          </a:ln>
        </p:spPr>
      </p:pic>
      <p:pic>
        <p:nvPicPr>
          <p:cNvPr id="27653" name="Picture 12" descr="269482shuidi2_506"/>
          <p:cNvPicPr>
            <a:picLocks noChangeAspect="1" noChangeArrowheads="1"/>
          </p:cNvPicPr>
          <p:nvPr/>
        </p:nvPicPr>
        <p:blipFill>
          <a:blip r:embed="rId3" cstate="print"/>
          <a:srcRect/>
          <a:stretch>
            <a:fillRect/>
          </a:stretch>
        </p:blipFill>
        <p:spPr bwMode="auto">
          <a:xfrm>
            <a:off x="0" y="6270625"/>
            <a:ext cx="9144000" cy="587375"/>
          </a:xfrm>
          <a:prstGeom prst="rect">
            <a:avLst/>
          </a:prstGeom>
          <a:noFill/>
          <a:ln w="9525">
            <a:noFill/>
            <a:miter lim="800000"/>
            <a:headEnd/>
            <a:tailEnd/>
          </a:ln>
        </p:spPr>
      </p:pic>
      <p:sp>
        <p:nvSpPr>
          <p:cNvPr id="27654" name="Rectangle 15"/>
          <p:cNvSpPr>
            <a:spLocks noChangeArrowheads="1"/>
          </p:cNvSpPr>
          <p:nvPr/>
        </p:nvSpPr>
        <p:spPr bwMode="auto">
          <a:xfrm>
            <a:off x="571500" y="6121400"/>
            <a:ext cx="8032750"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页脚占位符 1"/>
          <p:cNvSpPr txBox="1">
            <a:spLocks noGrp="1"/>
          </p:cNvSpPr>
          <p:nvPr/>
        </p:nvSpPr>
        <p:spPr bwMode="auto">
          <a:xfrm>
            <a:off x="7046913" y="6381750"/>
            <a:ext cx="2133600" cy="244475"/>
          </a:xfrm>
          <a:prstGeom prst="rect">
            <a:avLst/>
          </a:prstGeom>
          <a:noFill/>
          <a:ln w="9525">
            <a:noFill/>
            <a:miter lim="800000"/>
            <a:headEnd/>
            <a:tailEnd/>
          </a:ln>
        </p:spPr>
        <p:txBody>
          <a:bodyPr/>
          <a:lstStyle/>
          <a:p>
            <a:pPr>
              <a:spcBef>
                <a:spcPct val="0"/>
              </a:spcBef>
            </a:pPr>
            <a:r>
              <a:rPr lang="en-US" altLang="zh-CN">
                <a:solidFill>
                  <a:schemeClr val="tx1"/>
                </a:solidFill>
                <a:latin typeface="Calibri" pitchFamily="34" charset="0"/>
                <a:ea typeface="宋体" charset="-122"/>
              </a:rPr>
              <a:t>   </a:t>
            </a:r>
          </a:p>
          <a:p>
            <a:pPr>
              <a:spcBef>
                <a:spcPct val="0"/>
              </a:spcBef>
            </a:pPr>
            <a:r>
              <a:rPr lang="en-US" altLang="zh-CN">
                <a:solidFill>
                  <a:schemeClr val="tx1"/>
                </a:solidFill>
                <a:latin typeface="Calibri" pitchFamily="34" charset="0"/>
                <a:ea typeface="宋体" charset="-122"/>
              </a:rPr>
              <a:t>   </a:t>
            </a:r>
          </a:p>
        </p:txBody>
      </p:sp>
      <p:pic>
        <p:nvPicPr>
          <p:cNvPr id="23554" name="Picture 30" descr="图片1"/>
          <p:cNvPicPr>
            <a:picLocks noChangeAspect="1" noChangeArrowheads="1"/>
          </p:cNvPicPr>
          <p:nvPr/>
        </p:nvPicPr>
        <p:blipFill>
          <a:blip r:embed="rId2" cstate="print"/>
          <a:srcRect/>
          <a:stretch>
            <a:fillRect/>
          </a:stretch>
        </p:blipFill>
        <p:spPr bwMode="auto">
          <a:xfrm>
            <a:off x="0" y="0"/>
            <a:ext cx="9144000" cy="620688"/>
          </a:xfrm>
          <a:prstGeom prst="rect">
            <a:avLst/>
          </a:prstGeom>
          <a:noFill/>
          <a:ln w="9525">
            <a:noFill/>
            <a:miter lim="800000"/>
            <a:headEnd/>
            <a:tailEnd/>
          </a:ln>
        </p:spPr>
      </p:pic>
      <p:pic>
        <p:nvPicPr>
          <p:cNvPr id="23555" name="Picture 31" descr="269482shuidi2_506"/>
          <p:cNvPicPr>
            <a:picLocks noChangeAspect="1" noChangeArrowheads="1"/>
          </p:cNvPicPr>
          <p:nvPr/>
        </p:nvPicPr>
        <p:blipFill>
          <a:blip r:embed="rId3" cstate="print"/>
          <a:srcRect/>
          <a:stretch>
            <a:fillRect/>
          </a:stretch>
        </p:blipFill>
        <p:spPr bwMode="auto">
          <a:xfrm>
            <a:off x="0" y="6270625"/>
            <a:ext cx="9144000" cy="587375"/>
          </a:xfrm>
          <a:prstGeom prst="rect">
            <a:avLst/>
          </a:prstGeom>
          <a:noFill/>
          <a:ln w="9525">
            <a:noFill/>
            <a:miter lim="800000"/>
            <a:headEnd/>
            <a:tailEnd/>
          </a:ln>
        </p:spPr>
      </p:pic>
      <p:sp>
        <p:nvSpPr>
          <p:cNvPr id="23556" name="Rectangle 32"/>
          <p:cNvSpPr>
            <a:spLocks noChangeArrowheads="1"/>
          </p:cNvSpPr>
          <p:nvPr/>
        </p:nvSpPr>
        <p:spPr bwMode="auto">
          <a:xfrm>
            <a:off x="2714625" y="6143625"/>
            <a:ext cx="5529263" cy="360363"/>
          </a:xfrm>
          <a:prstGeom prst="rect">
            <a:avLst/>
          </a:prstGeom>
          <a:noFill/>
          <a:ln w="9525">
            <a:noFill/>
            <a:miter lim="800000"/>
            <a:headEnd/>
            <a:tailEnd/>
          </a:ln>
        </p:spPr>
        <p:txBody>
          <a:bodyPr wrap="none" anchor="ctr"/>
          <a:lstStyle/>
          <a:p>
            <a:pPr>
              <a:spcBef>
                <a:spcPct val="0"/>
              </a:spcBef>
            </a:pPr>
            <a:r>
              <a:rPr lang="zh-CN" altLang="en-US" b="1" dirty="0">
                <a:solidFill>
                  <a:srgbClr val="FF3300"/>
                </a:solidFill>
                <a:latin typeface="楷体_GB2312" pitchFamily="49" charset="-122"/>
                <a:ea typeface="楷体_GB2312" pitchFamily="49" charset="-122"/>
              </a:rPr>
              <a:t>平时注入一</a:t>
            </a:r>
            <a:r>
              <a:rPr lang="zh-CN" altLang="en-US" sz="2800" b="1" dirty="0">
                <a:solidFill>
                  <a:srgbClr val="FF3300"/>
                </a:solidFill>
                <a:latin typeface="华文隶书"/>
                <a:ea typeface="华文隶书"/>
                <a:cs typeface="华文隶书"/>
              </a:rPr>
              <a:t>滴</a:t>
            </a:r>
            <a:r>
              <a:rPr lang="zh-CN" altLang="en-US" b="1" dirty="0">
                <a:solidFill>
                  <a:srgbClr val="FF3300"/>
                </a:solidFill>
                <a:latin typeface="楷体_GB2312" pitchFamily="49" charset="-122"/>
                <a:ea typeface="楷体_GB2312" pitchFamily="49" charset="-122"/>
              </a:rPr>
              <a:t>水  难时拥有</a:t>
            </a:r>
            <a:r>
              <a:rPr lang="zh-CN" altLang="en-US" sz="2800" b="1" dirty="0">
                <a:solidFill>
                  <a:srgbClr val="FF3300"/>
                </a:solidFill>
                <a:latin typeface="华文隶书"/>
                <a:ea typeface="华文隶书"/>
                <a:cs typeface="华文隶书"/>
              </a:rPr>
              <a:t>互助</a:t>
            </a:r>
            <a:r>
              <a:rPr lang="zh-CN" altLang="en-US" b="1" dirty="0">
                <a:solidFill>
                  <a:srgbClr val="FF3300"/>
                </a:solidFill>
                <a:latin typeface="楷体_GB2312" pitchFamily="49" charset="-122"/>
                <a:ea typeface="楷体_GB2312" pitchFamily="49" charset="-122"/>
              </a:rPr>
              <a:t>情</a:t>
            </a:r>
          </a:p>
        </p:txBody>
      </p:sp>
      <p:sp>
        <p:nvSpPr>
          <p:cNvPr id="32" name="Rectangle 2"/>
          <p:cNvSpPr txBox="1">
            <a:spLocks noChangeArrowheads="1"/>
          </p:cNvSpPr>
          <p:nvPr/>
        </p:nvSpPr>
        <p:spPr bwMode="auto">
          <a:xfrm>
            <a:off x="1428750" y="803275"/>
            <a:ext cx="6096000" cy="576263"/>
          </a:xfrm>
          <a:prstGeom prst="rect">
            <a:avLst/>
          </a:prstGeom>
          <a:noFill/>
          <a:ln w="9525">
            <a:noFill/>
            <a:miter lim="800000"/>
            <a:headEnd/>
            <a:tailEnd/>
          </a:ln>
        </p:spPr>
        <p:txBody>
          <a:bodyPr anchor="ctr"/>
          <a:lstStyle/>
          <a:p>
            <a:pPr fontAlgn="auto">
              <a:spcBef>
                <a:spcPts val="0"/>
              </a:spcBef>
              <a:spcAft>
                <a:spcPts val="0"/>
              </a:spcAft>
              <a:defRPr/>
            </a:pPr>
            <a:endParaRPr lang="zh-CN" altLang="en-US" sz="2800" b="1" kern="0" dirty="0">
              <a:solidFill>
                <a:srgbClr val="FF6600"/>
              </a:solidFill>
              <a:latin typeface="+mj-lt"/>
              <a:ea typeface="+mj-ea"/>
              <a:cs typeface="+mj-cs"/>
            </a:endParaRPr>
          </a:p>
        </p:txBody>
      </p:sp>
      <p:sp>
        <p:nvSpPr>
          <p:cNvPr id="23558" name="Rectangle 28"/>
          <p:cNvSpPr>
            <a:spLocks noChangeArrowheads="1"/>
          </p:cNvSpPr>
          <p:nvPr/>
        </p:nvSpPr>
        <p:spPr bwMode="auto">
          <a:xfrm>
            <a:off x="7239000" y="2786063"/>
            <a:ext cx="1619250" cy="201612"/>
          </a:xfrm>
          <a:prstGeom prst="rect">
            <a:avLst/>
          </a:prstGeom>
          <a:noFill/>
          <a:ln w="9525">
            <a:noFill/>
            <a:miter lim="800000"/>
            <a:headEnd/>
            <a:tailEnd/>
          </a:ln>
        </p:spPr>
        <p:txBody>
          <a:bodyPr wrap="none" anchor="ctr"/>
          <a:lstStyle/>
          <a:p>
            <a:pPr latinLnBrk="1">
              <a:spcBef>
                <a:spcPct val="0"/>
              </a:spcBef>
            </a:pPr>
            <a:r>
              <a:rPr kumimoji="1" lang="zh-CN" altLang="en-US" b="1" dirty="0">
                <a:solidFill>
                  <a:srgbClr val="FFFFFF"/>
                </a:solidFill>
                <a:latin typeface="Calibri" pitchFamily="34" charset="0"/>
                <a:ea typeface="DotumChe" pitchFamily="49" charset="-127"/>
              </a:rPr>
              <a:t>      </a:t>
            </a:r>
          </a:p>
        </p:txBody>
      </p:sp>
      <p:sp>
        <p:nvSpPr>
          <p:cNvPr id="23559" name="Freeform 17"/>
          <p:cNvSpPr>
            <a:spLocks/>
          </p:cNvSpPr>
          <p:nvPr/>
        </p:nvSpPr>
        <p:spPr bwMode="gray">
          <a:xfrm>
            <a:off x="1571625" y="2643188"/>
            <a:ext cx="1836738" cy="2484437"/>
          </a:xfrm>
          <a:custGeom>
            <a:avLst/>
            <a:gdLst>
              <a:gd name="T0" fmla="*/ 2147483647 w 1248"/>
              <a:gd name="T1" fmla="*/ 0 h 1703"/>
              <a:gd name="T2" fmla="*/ 2147483647 w 1248"/>
              <a:gd name="T3" fmla="*/ 2147483647 h 1703"/>
              <a:gd name="T4" fmla="*/ 2147483647 w 1248"/>
              <a:gd name="T5" fmla="*/ 2147483647 h 1703"/>
              <a:gd name="T6" fmla="*/ 0 w 1248"/>
              <a:gd name="T7" fmla="*/ 2147483647 h 1703"/>
              <a:gd name="T8" fmla="*/ 0 w 1248"/>
              <a:gd name="T9" fmla="*/ 2147483647 h 1703"/>
              <a:gd name="T10" fmla="*/ 0 60000 65536"/>
              <a:gd name="T11" fmla="*/ 0 60000 65536"/>
              <a:gd name="T12" fmla="*/ 0 60000 65536"/>
              <a:gd name="T13" fmla="*/ 0 60000 65536"/>
              <a:gd name="T14" fmla="*/ 0 60000 65536"/>
              <a:gd name="T15" fmla="*/ 0 w 1248"/>
              <a:gd name="T16" fmla="*/ 0 h 1703"/>
              <a:gd name="T17" fmla="*/ 1248 w 1248"/>
              <a:gd name="T18" fmla="*/ 1703 h 1703"/>
            </a:gdLst>
            <a:ahLst/>
            <a:cxnLst>
              <a:cxn ang="T10">
                <a:pos x="T0" y="T1"/>
              </a:cxn>
              <a:cxn ang="T11">
                <a:pos x="T2" y="T3"/>
              </a:cxn>
              <a:cxn ang="T12">
                <a:pos x="T4" y="T5"/>
              </a:cxn>
              <a:cxn ang="T13">
                <a:pos x="T6" y="T7"/>
              </a:cxn>
              <a:cxn ang="T14">
                <a:pos x="T8" y="T9"/>
              </a:cxn>
            </a:cxnLst>
            <a:rect l="T15" t="T16" r="T17" b="T18"/>
            <a:pathLst>
              <a:path w="1248" h="1703">
                <a:moveTo>
                  <a:pt x="1153" y="0"/>
                </a:moveTo>
                <a:cubicBezTo>
                  <a:pt x="1181" y="101"/>
                  <a:pt x="1208" y="202"/>
                  <a:pt x="1236" y="303"/>
                </a:cubicBezTo>
                <a:cubicBezTo>
                  <a:pt x="1240" y="763"/>
                  <a:pt x="1244" y="1224"/>
                  <a:pt x="1248" y="1684"/>
                </a:cubicBezTo>
                <a:lnTo>
                  <a:pt x="0" y="1703"/>
                </a:lnTo>
                <a:lnTo>
                  <a:pt x="0" y="430"/>
                </a:lnTo>
              </a:path>
            </a:pathLst>
          </a:custGeom>
          <a:gradFill rotWithShape="1">
            <a:gsLst>
              <a:gs pos="0">
                <a:srgbClr val="467413"/>
              </a:gs>
              <a:gs pos="50000">
                <a:srgbClr val="68A920"/>
              </a:gs>
              <a:gs pos="100000">
                <a:srgbClr val="7CCA28"/>
              </a:gs>
            </a:gsLst>
            <a:lin ang="5400000" scaled="1"/>
          </a:gradFill>
          <a:ln w="9525">
            <a:noFill/>
            <a:round/>
            <a:headEnd/>
            <a:tailEnd/>
          </a:ln>
        </p:spPr>
        <p:txBody>
          <a:bodyPr/>
          <a:lstStyle/>
          <a:p>
            <a:endParaRPr lang="zh-CN" altLang="en-US"/>
          </a:p>
        </p:txBody>
      </p:sp>
      <p:sp>
        <p:nvSpPr>
          <p:cNvPr id="23560" name="Freeform 18"/>
          <p:cNvSpPr>
            <a:spLocks/>
          </p:cNvSpPr>
          <p:nvPr/>
        </p:nvSpPr>
        <p:spPr bwMode="gray">
          <a:xfrm>
            <a:off x="5429250" y="2143125"/>
            <a:ext cx="1857375" cy="2857500"/>
          </a:xfrm>
          <a:custGeom>
            <a:avLst/>
            <a:gdLst>
              <a:gd name="T0" fmla="*/ 2147483647 w 1238"/>
              <a:gd name="T1" fmla="*/ 0 h 1662"/>
              <a:gd name="T2" fmla="*/ 2147483647 w 1238"/>
              <a:gd name="T3" fmla="*/ 2147483647 h 1662"/>
              <a:gd name="T4" fmla="*/ 0 w 1238"/>
              <a:gd name="T5" fmla="*/ 2147483647 h 1662"/>
              <a:gd name="T6" fmla="*/ 2147483647 w 1238"/>
              <a:gd name="T7" fmla="*/ 2147483647 h 1662"/>
              <a:gd name="T8" fmla="*/ 0 60000 65536"/>
              <a:gd name="T9" fmla="*/ 0 60000 65536"/>
              <a:gd name="T10" fmla="*/ 0 60000 65536"/>
              <a:gd name="T11" fmla="*/ 0 60000 65536"/>
              <a:gd name="T12" fmla="*/ 0 w 1238"/>
              <a:gd name="T13" fmla="*/ 0 h 1662"/>
              <a:gd name="T14" fmla="*/ 1238 w 1238"/>
              <a:gd name="T15" fmla="*/ 1662 h 1662"/>
            </a:gdLst>
            <a:ahLst/>
            <a:cxnLst>
              <a:cxn ang="T8">
                <a:pos x="T0" y="T1"/>
              </a:cxn>
              <a:cxn ang="T9">
                <a:pos x="T2" y="T3"/>
              </a:cxn>
              <a:cxn ang="T10">
                <a:pos x="T4" y="T5"/>
              </a:cxn>
              <a:cxn ang="T11">
                <a:pos x="T6" y="T7"/>
              </a:cxn>
            </a:cxnLst>
            <a:rect l="T12" t="T13" r="T14" b="T15"/>
            <a:pathLst>
              <a:path w="1238" h="1662">
                <a:moveTo>
                  <a:pt x="1226" y="0"/>
                </a:moveTo>
                <a:lnTo>
                  <a:pt x="1238" y="1662"/>
                </a:lnTo>
                <a:lnTo>
                  <a:pt x="0" y="1662"/>
                </a:lnTo>
                <a:lnTo>
                  <a:pt x="4" y="416"/>
                </a:lnTo>
              </a:path>
            </a:pathLst>
          </a:custGeom>
          <a:gradFill rotWithShape="1">
            <a:gsLst>
              <a:gs pos="0">
                <a:srgbClr val="A07400"/>
              </a:gs>
              <a:gs pos="50000">
                <a:srgbClr val="E6A900"/>
              </a:gs>
              <a:gs pos="100000">
                <a:srgbClr val="FFCA00"/>
              </a:gs>
            </a:gsLst>
            <a:lin ang="5400000" scaled="1"/>
          </a:gradFill>
          <a:ln w="9525">
            <a:noFill/>
            <a:round/>
            <a:headEnd/>
            <a:tailEnd/>
          </a:ln>
        </p:spPr>
        <p:txBody>
          <a:bodyPr/>
          <a:lstStyle/>
          <a:p>
            <a:endParaRPr lang="zh-CN" altLang="en-US"/>
          </a:p>
        </p:txBody>
      </p:sp>
      <p:sp>
        <p:nvSpPr>
          <p:cNvPr id="23561" name="Freeform 17"/>
          <p:cNvSpPr>
            <a:spLocks/>
          </p:cNvSpPr>
          <p:nvPr/>
        </p:nvSpPr>
        <p:spPr bwMode="gray">
          <a:xfrm>
            <a:off x="3500438" y="2428875"/>
            <a:ext cx="1836737" cy="2557463"/>
          </a:xfrm>
          <a:custGeom>
            <a:avLst/>
            <a:gdLst>
              <a:gd name="T0" fmla="*/ 2147483647 w 1248"/>
              <a:gd name="T1" fmla="*/ 0 h 1664"/>
              <a:gd name="T2" fmla="*/ 2147483647 w 1248"/>
              <a:gd name="T3" fmla="*/ 2147483647 h 1664"/>
              <a:gd name="T4" fmla="*/ 2147483647 w 1248"/>
              <a:gd name="T5" fmla="*/ 2147483647 h 1664"/>
              <a:gd name="T6" fmla="*/ 0 w 1248"/>
              <a:gd name="T7" fmla="*/ 2147483647 h 1664"/>
              <a:gd name="T8" fmla="*/ 0 w 1248"/>
              <a:gd name="T9" fmla="*/ 2147483647 h 1664"/>
              <a:gd name="T10" fmla="*/ 0 60000 65536"/>
              <a:gd name="T11" fmla="*/ 0 60000 65536"/>
              <a:gd name="T12" fmla="*/ 0 60000 65536"/>
              <a:gd name="T13" fmla="*/ 0 60000 65536"/>
              <a:gd name="T14" fmla="*/ 0 60000 65536"/>
              <a:gd name="T15" fmla="*/ 0 w 1248"/>
              <a:gd name="T16" fmla="*/ 0 h 1664"/>
              <a:gd name="T17" fmla="*/ 1248 w 1248"/>
              <a:gd name="T18" fmla="*/ 1664 h 1664"/>
            </a:gdLst>
            <a:ahLst/>
            <a:cxnLst>
              <a:cxn ang="T10">
                <a:pos x="T0" y="T1"/>
              </a:cxn>
              <a:cxn ang="T11">
                <a:pos x="T2" y="T3"/>
              </a:cxn>
              <a:cxn ang="T12">
                <a:pos x="T4" y="T5"/>
              </a:cxn>
              <a:cxn ang="T13">
                <a:pos x="T6" y="T7"/>
              </a:cxn>
              <a:cxn ang="T14">
                <a:pos x="T8" y="T9"/>
              </a:cxn>
            </a:cxnLst>
            <a:rect l="T15" t="T16" r="T17" b="T18"/>
            <a:pathLst>
              <a:path w="1248" h="1664">
                <a:moveTo>
                  <a:pt x="1158" y="0"/>
                </a:moveTo>
                <a:lnTo>
                  <a:pt x="1248" y="288"/>
                </a:lnTo>
                <a:lnTo>
                  <a:pt x="1248" y="1645"/>
                </a:lnTo>
                <a:lnTo>
                  <a:pt x="0" y="1664"/>
                </a:lnTo>
                <a:lnTo>
                  <a:pt x="0" y="391"/>
                </a:lnTo>
              </a:path>
            </a:pathLst>
          </a:custGeom>
          <a:gradFill rotWithShape="1">
            <a:gsLst>
              <a:gs pos="0">
                <a:srgbClr val="6B7938"/>
              </a:gs>
              <a:gs pos="50000">
                <a:srgbClr val="9CAF54"/>
              </a:gs>
              <a:gs pos="100000">
                <a:srgbClr val="BAD165"/>
              </a:gs>
            </a:gsLst>
            <a:lin ang="5400000" scaled="1"/>
          </a:gradFill>
          <a:ln w="9525">
            <a:noFill/>
            <a:round/>
            <a:headEnd/>
            <a:tailEnd/>
          </a:ln>
        </p:spPr>
        <p:txBody>
          <a:bodyPr/>
          <a:lstStyle/>
          <a:p>
            <a:endParaRPr lang="zh-CN" altLang="en-US"/>
          </a:p>
        </p:txBody>
      </p:sp>
      <p:sp>
        <p:nvSpPr>
          <p:cNvPr id="23562" name="Freeform 7"/>
          <p:cNvSpPr>
            <a:spLocks/>
          </p:cNvSpPr>
          <p:nvPr/>
        </p:nvSpPr>
        <p:spPr bwMode="gray">
          <a:xfrm rot="-60000">
            <a:off x="1585077" y="1483251"/>
            <a:ext cx="6261100" cy="1598613"/>
          </a:xfrm>
          <a:custGeom>
            <a:avLst/>
            <a:gdLst>
              <a:gd name="T0" fmla="*/ 0 w 4371"/>
              <a:gd name="T1" fmla="*/ 2147483647 h 1066"/>
              <a:gd name="T2" fmla="*/ 2147483647 w 4371"/>
              <a:gd name="T3" fmla="*/ 2147483647 h 1066"/>
              <a:gd name="T4" fmla="*/ 2147483647 w 4371"/>
              <a:gd name="T5" fmla="*/ 2147483647 h 1066"/>
              <a:gd name="T6" fmla="*/ 2147483647 w 4371"/>
              <a:gd name="T7" fmla="*/ 2147483647 h 1066"/>
              <a:gd name="T8" fmla="*/ 2147483647 w 4371"/>
              <a:gd name="T9" fmla="*/ 2147483647 h 1066"/>
              <a:gd name="T10" fmla="*/ 2147483647 w 4371"/>
              <a:gd name="T11" fmla="*/ 2147483647 h 1066"/>
              <a:gd name="T12" fmla="*/ 2147483647 w 4371"/>
              <a:gd name="T13" fmla="*/ 0 h 1066"/>
              <a:gd name="T14" fmla="*/ 2147483647 w 4371"/>
              <a:gd name="T15" fmla="*/ 2147483647 h 1066"/>
              <a:gd name="T16" fmla="*/ 2147483647 w 4371"/>
              <a:gd name="T17" fmla="*/ 2147483647 h 1066"/>
              <a:gd name="T18" fmla="*/ 2147483647 w 4371"/>
              <a:gd name="T19" fmla="*/ 2147483647 h 1066"/>
              <a:gd name="T20" fmla="*/ 2147483647 w 4371"/>
              <a:gd name="T21" fmla="*/ 2147483647 h 1066"/>
              <a:gd name="T22" fmla="*/ 2147483647 w 4371"/>
              <a:gd name="T23" fmla="*/ 2147483647 h 1066"/>
              <a:gd name="T24" fmla="*/ 2147483647 w 4371"/>
              <a:gd name="T25" fmla="*/ 2147483647 h 1066"/>
              <a:gd name="T26" fmla="*/ 2147483647 w 4371"/>
              <a:gd name="T27" fmla="*/ 2147483647 h 1066"/>
              <a:gd name="T28" fmla="*/ 2147483647 w 4371"/>
              <a:gd name="T29" fmla="*/ 2147483647 h 1066"/>
              <a:gd name="T30" fmla="*/ 0 w 4371"/>
              <a:gd name="T31" fmla="*/ 2147483647 h 106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371"/>
              <a:gd name="T49" fmla="*/ 0 h 1066"/>
              <a:gd name="T50" fmla="*/ 4371 w 4371"/>
              <a:gd name="T51" fmla="*/ 1066 h 106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371" h="1066">
                <a:moveTo>
                  <a:pt x="0" y="845"/>
                </a:moveTo>
                <a:lnTo>
                  <a:pt x="1523" y="313"/>
                </a:lnTo>
                <a:lnTo>
                  <a:pt x="1610" y="617"/>
                </a:lnTo>
                <a:lnTo>
                  <a:pt x="2720" y="243"/>
                </a:lnTo>
                <a:lnTo>
                  <a:pt x="2784" y="538"/>
                </a:lnTo>
                <a:lnTo>
                  <a:pt x="3882" y="266"/>
                </a:lnTo>
                <a:lnTo>
                  <a:pt x="3795" y="0"/>
                </a:lnTo>
                <a:lnTo>
                  <a:pt x="4371" y="269"/>
                </a:lnTo>
                <a:lnTo>
                  <a:pt x="3961" y="832"/>
                </a:lnTo>
                <a:lnTo>
                  <a:pt x="3912" y="542"/>
                </a:lnTo>
                <a:lnTo>
                  <a:pt x="2594" y="921"/>
                </a:lnTo>
                <a:lnTo>
                  <a:pt x="2509" y="620"/>
                </a:lnTo>
                <a:lnTo>
                  <a:pt x="1344" y="968"/>
                </a:lnTo>
                <a:lnTo>
                  <a:pt x="1280" y="666"/>
                </a:lnTo>
                <a:lnTo>
                  <a:pt x="67" y="1066"/>
                </a:lnTo>
                <a:lnTo>
                  <a:pt x="0" y="845"/>
                </a:lnTo>
                <a:close/>
              </a:path>
            </a:pathLst>
          </a:custGeom>
          <a:gradFill rotWithShape="1">
            <a:gsLst>
              <a:gs pos="0">
                <a:srgbClr val="FFFFFF"/>
              </a:gs>
              <a:gs pos="7001">
                <a:srgbClr val="E6E6E6"/>
              </a:gs>
              <a:gs pos="32001">
                <a:srgbClr val="7D8496"/>
              </a:gs>
              <a:gs pos="47000">
                <a:srgbClr val="E6E6E6"/>
              </a:gs>
              <a:gs pos="85001">
                <a:srgbClr val="7D8496"/>
              </a:gs>
              <a:gs pos="100000">
                <a:srgbClr val="E6E6E6"/>
              </a:gs>
            </a:gsLst>
            <a:lin ang="2700000" scaled="0"/>
          </a:gradFill>
          <a:ln w="9525">
            <a:round/>
            <a:headEnd/>
            <a:tailEnd/>
          </a:ln>
          <a:scene3d>
            <a:camera prst="legacyPerspectiveTopRight">
              <a:rot lat="0" lon="20999983" rev="0"/>
            </a:camera>
            <a:lightRig rig="legacyFlat4" dir="b"/>
          </a:scene3d>
          <a:sp3d extrusionH="163500" prstMaterial="legacyMatte">
            <a:bevelT w="13500" h="13500" prst="angle"/>
            <a:bevelB w="13500" h="13500" prst="angle"/>
            <a:extrusionClr>
              <a:srgbClr val="FF9933"/>
            </a:extrusionClr>
          </a:sp3d>
        </p:spPr>
        <p:txBody>
          <a:bodyPr wrap="none" anchor="ctr">
            <a:flatTx/>
          </a:bodyPr>
          <a:lstStyle/>
          <a:p>
            <a:endParaRPr lang="zh-CN" altLang="en-US"/>
          </a:p>
        </p:txBody>
      </p:sp>
      <p:sp>
        <p:nvSpPr>
          <p:cNvPr id="23563" name="Text Box 16"/>
          <p:cNvSpPr txBox="1">
            <a:spLocks noChangeArrowheads="1"/>
          </p:cNvSpPr>
          <p:nvPr/>
        </p:nvSpPr>
        <p:spPr bwMode="auto">
          <a:xfrm rot="-1282170">
            <a:off x="3636963" y="1751013"/>
            <a:ext cx="1533525" cy="369887"/>
          </a:xfrm>
          <a:prstGeom prst="rect">
            <a:avLst/>
          </a:prstGeom>
          <a:noFill/>
          <a:ln w="9525">
            <a:noFill/>
            <a:miter lim="800000"/>
            <a:headEnd/>
            <a:tailEnd/>
          </a:ln>
        </p:spPr>
        <p:txBody>
          <a:bodyPr>
            <a:spAutoFit/>
          </a:bodyPr>
          <a:lstStyle/>
          <a:p>
            <a:pPr algn="ctr"/>
            <a:r>
              <a:rPr lang="zh-CN" altLang="en-US" dirty="0" smtClean="0">
                <a:solidFill>
                  <a:srgbClr val="585600"/>
                </a:solidFill>
              </a:rPr>
              <a:t>拾遗补缺</a:t>
            </a:r>
            <a:endParaRPr lang="zh-CN" altLang="en-US" dirty="0">
              <a:solidFill>
                <a:srgbClr val="585600"/>
              </a:solidFill>
            </a:endParaRPr>
          </a:p>
        </p:txBody>
      </p:sp>
      <p:sp>
        <p:nvSpPr>
          <p:cNvPr id="23564" name="Text Box 16"/>
          <p:cNvSpPr txBox="1">
            <a:spLocks noChangeArrowheads="1"/>
          </p:cNvSpPr>
          <p:nvPr/>
        </p:nvSpPr>
        <p:spPr bwMode="auto">
          <a:xfrm rot="-1244535">
            <a:off x="1130300" y="2116138"/>
            <a:ext cx="2106613" cy="368300"/>
          </a:xfrm>
          <a:prstGeom prst="rect">
            <a:avLst/>
          </a:prstGeom>
          <a:noFill/>
          <a:ln w="9525">
            <a:noFill/>
            <a:miter lim="800000"/>
            <a:headEnd/>
            <a:tailEnd/>
          </a:ln>
        </p:spPr>
        <p:txBody>
          <a:bodyPr>
            <a:spAutoFit/>
          </a:bodyPr>
          <a:lstStyle/>
          <a:p>
            <a:pPr algn="ctr"/>
            <a:r>
              <a:rPr lang="zh-CN" altLang="en-US" dirty="0" smtClean="0">
                <a:solidFill>
                  <a:srgbClr val="585600"/>
                </a:solidFill>
              </a:rPr>
              <a:t>雪中送炭</a:t>
            </a:r>
            <a:endParaRPr lang="zh-CN" altLang="en-US" dirty="0">
              <a:solidFill>
                <a:srgbClr val="585600"/>
              </a:solidFill>
            </a:endParaRPr>
          </a:p>
        </p:txBody>
      </p:sp>
      <p:sp>
        <p:nvSpPr>
          <p:cNvPr id="69" name="Freeform 62"/>
          <p:cNvSpPr>
            <a:spLocks/>
          </p:cNvSpPr>
          <p:nvPr/>
        </p:nvSpPr>
        <p:spPr bwMode="gray">
          <a:xfrm rot="10800000">
            <a:off x="1571604" y="5000636"/>
            <a:ext cx="1854123" cy="545280"/>
          </a:xfrm>
          <a:prstGeom prst="rect">
            <a:avLst/>
          </a:prstGeom>
          <a:gradFill flip="none" rotWithShape="1">
            <a:gsLst>
              <a:gs pos="0">
                <a:srgbClr val="669900"/>
              </a:gs>
              <a:gs pos="100000">
                <a:srgbClr val="669900">
                  <a:gamma/>
                  <a:shade val="46275"/>
                  <a:invGamma/>
                </a:srgbClr>
              </a:gs>
            </a:gsLst>
            <a:lin ang="5400000" scaled="1"/>
            <a:tileRect/>
          </a:gradFill>
          <a:ln w="12700" cap="rnd" cmpd="sng">
            <a:noFill/>
            <a:prstDash val="solid"/>
            <a:round/>
            <a:headEnd type="none" w="med" len="med"/>
            <a:tailEnd type="none" w="med" len="med"/>
          </a:ln>
          <a:effectLst>
            <a:innerShdw blurRad="114300">
              <a:prstClr val="black"/>
            </a:innerShdw>
          </a:effectLst>
          <a:scene3d>
            <a:camera prst="orthographicFront">
              <a:rot lat="0" lon="600000" rev="0"/>
            </a:camera>
            <a:lightRig rig="flat" dir="t"/>
          </a:scene3d>
          <a:sp3d extrusionH="63500" contourW="6350" prstMaterial="dkEdge">
            <a:bevelT w="0" h="0"/>
            <a:bevelB w="0" h="0"/>
            <a:contourClr>
              <a:srgbClr val="92D050"/>
            </a:contourClr>
          </a:sp3d>
        </p:spPr>
        <p:txBody>
          <a:bodyPr/>
          <a:lstStyle/>
          <a:p>
            <a:pPr fontAlgn="auto">
              <a:spcBef>
                <a:spcPts val="0"/>
              </a:spcBef>
              <a:spcAft>
                <a:spcPts val="0"/>
              </a:spcAft>
              <a:defRPr/>
            </a:pPr>
            <a:endParaRPr lang="zh-CN" altLang="en-US">
              <a:solidFill>
                <a:schemeClr val="tx1"/>
              </a:solidFill>
              <a:latin typeface="+mn-lt"/>
              <a:ea typeface="+mn-ea"/>
            </a:endParaRPr>
          </a:p>
        </p:txBody>
      </p:sp>
      <p:sp>
        <p:nvSpPr>
          <p:cNvPr id="70" name="Freeform 67"/>
          <p:cNvSpPr>
            <a:spLocks/>
          </p:cNvSpPr>
          <p:nvPr/>
        </p:nvSpPr>
        <p:spPr bwMode="gray">
          <a:xfrm rot="10800000">
            <a:off x="3500430" y="5000636"/>
            <a:ext cx="1815871" cy="518296"/>
          </a:xfrm>
          <a:prstGeom prst="rect">
            <a:avLst/>
          </a:prstGeom>
          <a:gradFill flip="none" rotWithShape="1">
            <a:gsLst>
              <a:gs pos="0">
                <a:srgbClr val="CCCC00"/>
              </a:gs>
              <a:gs pos="100000">
                <a:srgbClr val="CCCC00">
                  <a:gamma/>
                  <a:shade val="46275"/>
                  <a:invGamma/>
                </a:srgbClr>
              </a:gs>
            </a:gsLst>
            <a:lin ang="5400000" scaled="1"/>
            <a:tileRect/>
          </a:gradFill>
          <a:ln w="12700" cap="rnd" cmpd="sng">
            <a:solidFill>
              <a:srgbClr val="B6CA6C"/>
            </a:solidFill>
            <a:prstDash val="solid"/>
            <a:round/>
            <a:headEnd type="none" w="med" len="med"/>
            <a:tailEnd type="none" w="med" len="med"/>
          </a:ln>
          <a:effectLst>
            <a:innerShdw blurRad="114300">
              <a:prstClr val="black"/>
            </a:innerShdw>
          </a:effectLst>
          <a:scene3d>
            <a:camera prst="orthographicFront">
              <a:rot lat="0" lon="600000" rev="0"/>
            </a:camera>
            <a:lightRig rig="flat" dir="t"/>
          </a:scene3d>
          <a:sp3d extrusionH="63500" contourW="6350" prstMaterial="dkEdge">
            <a:bevelT w="0" h="0"/>
            <a:bevelB w="0" h="0"/>
            <a:contourClr>
              <a:srgbClr val="808000"/>
            </a:contourClr>
          </a:sp3d>
        </p:spPr>
        <p:txBody>
          <a:bodyPr/>
          <a:lstStyle/>
          <a:p>
            <a:pPr fontAlgn="auto">
              <a:spcBef>
                <a:spcPts val="0"/>
              </a:spcBef>
              <a:spcAft>
                <a:spcPts val="0"/>
              </a:spcAft>
              <a:defRPr/>
            </a:pPr>
            <a:endParaRPr lang="zh-CN" altLang="en-US">
              <a:solidFill>
                <a:schemeClr val="tx1"/>
              </a:solidFill>
              <a:latin typeface="+mn-lt"/>
              <a:ea typeface="+mn-ea"/>
            </a:endParaRPr>
          </a:p>
        </p:txBody>
      </p:sp>
      <p:sp>
        <p:nvSpPr>
          <p:cNvPr id="71" name="Freeform 70"/>
          <p:cNvSpPr>
            <a:spLocks/>
          </p:cNvSpPr>
          <p:nvPr/>
        </p:nvSpPr>
        <p:spPr bwMode="gray">
          <a:xfrm rot="10800000">
            <a:off x="5429256" y="5000636"/>
            <a:ext cx="1812389" cy="489630"/>
          </a:xfrm>
          <a:prstGeom prst="rect">
            <a:avLst/>
          </a:prstGeom>
          <a:gradFill flip="none" rotWithShape="1">
            <a:gsLst>
              <a:gs pos="0">
                <a:srgbClr val="FF9933"/>
              </a:gs>
              <a:gs pos="100000">
                <a:srgbClr val="FF9933">
                  <a:gamma/>
                  <a:shade val="46275"/>
                  <a:invGamma/>
                </a:srgbClr>
              </a:gs>
            </a:gsLst>
            <a:lin ang="5400000" scaled="1"/>
            <a:tileRect/>
          </a:gradFill>
          <a:ln w="12700" cap="rnd" cmpd="sng">
            <a:noFill/>
            <a:prstDash val="solid"/>
            <a:round/>
            <a:headEnd type="none" w="med" len="med"/>
            <a:tailEnd type="none" w="med" len="med"/>
          </a:ln>
          <a:effectLst>
            <a:innerShdw blurRad="114300">
              <a:prstClr val="black"/>
            </a:innerShdw>
          </a:effectLst>
          <a:scene3d>
            <a:camera prst="orthographicFront">
              <a:rot lat="0" lon="600000" rev="0"/>
            </a:camera>
            <a:lightRig rig="flat" dir="t"/>
          </a:scene3d>
          <a:sp3d extrusionH="63500" contourW="6350" prstMaterial="dkEdge">
            <a:bevelT w="0" h="0"/>
            <a:bevelB w="0" h="0"/>
            <a:contourClr>
              <a:srgbClr val="FFC000"/>
            </a:contourClr>
          </a:sp3d>
        </p:spPr>
        <p:txBody>
          <a:bodyPr/>
          <a:lstStyle/>
          <a:p>
            <a:pPr fontAlgn="auto">
              <a:spcBef>
                <a:spcPts val="0"/>
              </a:spcBef>
              <a:spcAft>
                <a:spcPts val="0"/>
              </a:spcAft>
              <a:defRPr/>
            </a:pPr>
            <a:endParaRPr lang="zh-CN" altLang="en-US">
              <a:solidFill>
                <a:schemeClr val="tx1"/>
              </a:solidFill>
              <a:latin typeface="+mn-lt"/>
              <a:ea typeface="+mn-ea"/>
            </a:endParaRPr>
          </a:p>
        </p:txBody>
      </p:sp>
      <p:sp>
        <p:nvSpPr>
          <p:cNvPr id="23568" name="Text Box 5"/>
          <p:cNvSpPr txBox="1">
            <a:spLocks noChangeArrowheads="1"/>
          </p:cNvSpPr>
          <p:nvPr/>
        </p:nvSpPr>
        <p:spPr bwMode="auto">
          <a:xfrm>
            <a:off x="1714480" y="3286124"/>
            <a:ext cx="1643074" cy="1415772"/>
          </a:xfrm>
          <a:prstGeom prst="rect">
            <a:avLst/>
          </a:prstGeom>
          <a:noFill/>
          <a:ln w="9525">
            <a:noFill/>
            <a:miter lim="800000"/>
            <a:headEnd/>
            <a:tailEnd/>
          </a:ln>
        </p:spPr>
        <p:txBody>
          <a:bodyPr wrap="square">
            <a:spAutoFit/>
          </a:bodyPr>
          <a:lstStyle/>
          <a:p>
            <a:pPr marL="342900" indent="-342900"/>
            <a:r>
              <a:rPr lang="zh-CN" altLang="en-US" sz="1400" dirty="0"/>
              <a:t>    </a:t>
            </a:r>
            <a:endParaRPr lang="en-US" altLang="zh-CN" sz="1400" dirty="0"/>
          </a:p>
          <a:p>
            <a:pPr marL="342900" indent="-342900"/>
            <a:endParaRPr lang="en-US" altLang="zh-CN" sz="1400" dirty="0"/>
          </a:p>
          <a:p>
            <a:pPr marL="342900" indent="-342900"/>
            <a:r>
              <a:rPr lang="en-US" altLang="zh-CN" sz="1400" dirty="0"/>
              <a:t>    </a:t>
            </a:r>
          </a:p>
          <a:p>
            <a:pPr marL="342900" indent="-342900"/>
            <a:r>
              <a:rPr lang="en-US" altLang="zh-CN" sz="1400" dirty="0"/>
              <a:t>   </a:t>
            </a:r>
            <a:r>
              <a:rPr lang="zh-CN" altLang="en-US" sz="2000" dirty="0" smtClean="0">
                <a:solidFill>
                  <a:srgbClr val="FF0000"/>
                </a:solidFill>
                <a:latin typeface="华文彩云" pitchFamily="2" charset="-122"/>
                <a:ea typeface="华文彩云" pitchFamily="2" charset="-122"/>
              </a:rPr>
              <a:t>社会保险</a:t>
            </a:r>
            <a:endParaRPr lang="zh-CN" altLang="en-US" sz="2000" dirty="0">
              <a:solidFill>
                <a:srgbClr val="FF0000"/>
              </a:solidFill>
              <a:latin typeface="华文彩云" pitchFamily="2" charset="-122"/>
              <a:ea typeface="华文彩云" pitchFamily="2" charset="-122"/>
            </a:endParaRPr>
          </a:p>
        </p:txBody>
      </p:sp>
      <p:sp>
        <p:nvSpPr>
          <p:cNvPr id="23569" name="Text Box 7"/>
          <p:cNvSpPr txBox="1">
            <a:spLocks noChangeArrowheads="1"/>
          </p:cNvSpPr>
          <p:nvPr/>
        </p:nvSpPr>
        <p:spPr bwMode="auto">
          <a:xfrm>
            <a:off x="5500694" y="5072063"/>
            <a:ext cx="1785951" cy="400110"/>
          </a:xfrm>
          <a:prstGeom prst="rect">
            <a:avLst/>
          </a:prstGeom>
          <a:noFill/>
          <a:ln w="9525">
            <a:noFill/>
            <a:miter lim="800000"/>
            <a:headEnd/>
            <a:tailEnd/>
          </a:ln>
        </p:spPr>
        <p:txBody>
          <a:bodyPr wrap="square">
            <a:spAutoFit/>
          </a:bodyPr>
          <a:lstStyle/>
          <a:p>
            <a:r>
              <a:rPr lang="zh-CN" altLang="en-US" sz="2000" dirty="0"/>
              <a:t> </a:t>
            </a:r>
            <a:r>
              <a:rPr lang="zh-CN" altLang="en-US" dirty="0" smtClean="0">
                <a:latin typeface="方正舒体" pitchFamily="2" charset="-122"/>
                <a:ea typeface="方正舒体" pitchFamily="2" charset="-122"/>
              </a:rPr>
              <a:t>高投入高保障</a:t>
            </a:r>
            <a:endParaRPr lang="zh-CN" altLang="en-US" dirty="0">
              <a:latin typeface="方正舒体" pitchFamily="2" charset="-122"/>
              <a:ea typeface="方正舒体" pitchFamily="2" charset="-122"/>
            </a:endParaRPr>
          </a:p>
        </p:txBody>
      </p:sp>
      <p:sp>
        <p:nvSpPr>
          <p:cNvPr id="23570" name="Text Box 5"/>
          <p:cNvSpPr txBox="1">
            <a:spLocks noChangeArrowheads="1"/>
          </p:cNvSpPr>
          <p:nvPr/>
        </p:nvSpPr>
        <p:spPr bwMode="auto">
          <a:xfrm>
            <a:off x="1643063" y="5072063"/>
            <a:ext cx="1766887" cy="677108"/>
          </a:xfrm>
          <a:prstGeom prst="rect">
            <a:avLst/>
          </a:prstGeom>
          <a:noFill/>
          <a:ln w="9525">
            <a:noFill/>
            <a:miter lim="800000"/>
            <a:headEnd/>
            <a:tailEnd/>
          </a:ln>
        </p:spPr>
        <p:txBody>
          <a:bodyPr>
            <a:spAutoFit/>
          </a:bodyPr>
          <a:lstStyle/>
          <a:p>
            <a:r>
              <a:rPr lang="zh-CN" altLang="en-US" dirty="0" smtClean="0">
                <a:latin typeface="方正舒体" pitchFamily="2" charset="-122"/>
                <a:ea typeface="方正舒体" pitchFamily="2" charset="-122"/>
              </a:rPr>
              <a:t>广覆盖</a:t>
            </a:r>
            <a:r>
              <a:rPr lang="en-US" altLang="zh-CN" dirty="0" smtClean="0">
                <a:latin typeface="方正舒体" pitchFamily="2" charset="-122"/>
                <a:ea typeface="方正舒体" pitchFamily="2" charset="-122"/>
              </a:rPr>
              <a:t> </a:t>
            </a:r>
            <a:r>
              <a:rPr lang="zh-CN" altLang="en-US" dirty="0" smtClean="0">
                <a:latin typeface="方正舒体" pitchFamily="2" charset="-122"/>
                <a:ea typeface="方正舒体" pitchFamily="2" charset="-122"/>
              </a:rPr>
              <a:t>保基本</a:t>
            </a:r>
            <a:r>
              <a:rPr lang="en-US" altLang="zh-CN" sz="2000" dirty="0" smtClean="0"/>
              <a:t>	</a:t>
            </a:r>
            <a:endParaRPr lang="zh-CN" altLang="en-US" sz="2000" dirty="0"/>
          </a:p>
        </p:txBody>
      </p:sp>
      <p:sp>
        <p:nvSpPr>
          <p:cNvPr id="23571" name="Text Box 6"/>
          <p:cNvSpPr txBox="1">
            <a:spLocks noChangeArrowheads="1"/>
          </p:cNvSpPr>
          <p:nvPr/>
        </p:nvSpPr>
        <p:spPr bwMode="auto">
          <a:xfrm>
            <a:off x="3357563" y="5072063"/>
            <a:ext cx="2193925" cy="400110"/>
          </a:xfrm>
          <a:prstGeom prst="rect">
            <a:avLst/>
          </a:prstGeom>
          <a:noFill/>
          <a:ln w="9525">
            <a:noFill/>
            <a:miter lim="800000"/>
            <a:headEnd/>
            <a:tailEnd/>
          </a:ln>
        </p:spPr>
        <p:txBody>
          <a:bodyPr>
            <a:spAutoFit/>
          </a:bodyPr>
          <a:lstStyle/>
          <a:p>
            <a:r>
              <a:rPr lang="en-US" altLang="zh-CN" sz="2000" dirty="0"/>
              <a:t>      </a:t>
            </a:r>
            <a:r>
              <a:rPr lang="zh-CN" altLang="en-US" dirty="0" smtClean="0">
                <a:latin typeface="方正舒体" pitchFamily="2" charset="-122"/>
                <a:ea typeface="方正舒体" pitchFamily="2" charset="-122"/>
              </a:rPr>
              <a:t>有益补充</a:t>
            </a:r>
            <a:endParaRPr lang="zh-CN" altLang="en-US" dirty="0">
              <a:latin typeface="方正舒体" pitchFamily="2" charset="-122"/>
              <a:ea typeface="方正舒体" pitchFamily="2" charset="-122"/>
            </a:endParaRPr>
          </a:p>
        </p:txBody>
      </p:sp>
      <p:sp>
        <p:nvSpPr>
          <p:cNvPr id="23572" name="Text Box 16"/>
          <p:cNvSpPr txBox="1">
            <a:spLocks noChangeArrowheads="1"/>
          </p:cNvSpPr>
          <p:nvPr/>
        </p:nvSpPr>
        <p:spPr bwMode="auto">
          <a:xfrm>
            <a:off x="2849563" y="5572125"/>
            <a:ext cx="3375025" cy="369888"/>
          </a:xfrm>
          <a:prstGeom prst="rect">
            <a:avLst/>
          </a:prstGeom>
          <a:noFill/>
          <a:ln w="9525">
            <a:noFill/>
            <a:miter lim="800000"/>
            <a:headEnd/>
            <a:tailEnd/>
          </a:ln>
        </p:spPr>
        <p:txBody>
          <a:bodyPr>
            <a:spAutoFit/>
          </a:bodyPr>
          <a:lstStyle/>
          <a:p>
            <a:pPr algn="ctr"/>
            <a:r>
              <a:rPr lang="zh-CN" altLang="en-US" b="1" dirty="0" smtClean="0">
                <a:solidFill>
                  <a:srgbClr val="585600"/>
                </a:solidFill>
              </a:rPr>
              <a:t>三体一为  相辅相成</a:t>
            </a:r>
            <a:endParaRPr lang="zh-CN" altLang="en-US" b="1" dirty="0">
              <a:solidFill>
                <a:srgbClr val="585600"/>
              </a:solidFill>
            </a:endParaRPr>
          </a:p>
        </p:txBody>
      </p:sp>
      <p:sp>
        <p:nvSpPr>
          <p:cNvPr id="23573" name="Line 98"/>
          <p:cNvSpPr>
            <a:spLocks noChangeShapeType="1"/>
          </p:cNvSpPr>
          <p:nvPr/>
        </p:nvSpPr>
        <p:spPr bwMode="auto">
          <a:xfrm>
            <a:off x="5572132" y="5786454"/>
            <a:ext cx="2068513" cy="0"/>
          </a:xfrm>
          <a:prstGeom prst="line">
            <a:avLst/>
          </a:prstGeom>
          <a:noFill/>
          <a:ln w="38100">
            <a:solidFill>
              <a:srgbClr val="808000"/>
            </a:solidFill>
            <a:round/>
            <a:headEnd/>
            <a:tailEnd type="stealth" w="sm" len="lg"/>
          </a:ln>
        </p:spPr>
        <p:txBody>
          <a:bodyPr wrap="none" anchor="ctr"/>
          <a:lstStyle/>
          <a:p>
            <a:endParaRPr lang="zh-CN" altLang="en-US"/>
          </a:p>
        </p:txBody>
      </p:sp>
      <p:sp>
        <p:nvSpPr>
          <p:cNvPr id="23574" name="Line 98"/>
          <p:cNvSpPr>
            <a:spLocks noChangeShapeType="1"/>
          </p:cNvSpPr>
          <p:nvPr/>
        </p:nvSpPr>
        <p:spPr bwMode="auto">
          <a:xfrm>
            <a:off x="1357313" y="5786438"/>
            <a:ext cx="2168525" cy="0"/>
          </a:xfrm>
          <a:prstGeom prst="line">
            <a:avLst/>
          </a:prstGeom>
          <a:noFill/>
          <a:ln w="38100">
            <a:solidFill>
              <a:srgbClr val="808000"/>
            </a:solidFill>
            <a:round/>
            <a:headEnd type="triangle" w="med" len="med"/>
            <a:tailEnd/>
          </a:ln>
        </p:spPr>
        <p:txBody>
          <a:bodyPr wrap="none" anchor="ctr"/>
          <a:lstStyle/>
          <a:p>
            <a:endParaRPr lang="zh-CN" altLang="en-US"/>
          </a:p>
        </p:txBody>
      </p:sp>
      <p:sp>
        <p:nvSpPr>
          <p:cNvPr id="23575" name="Text Box 16"/>
          <p:cNvSpPr txBox="1">
            <a:spLocks noChangeArrowheads="1"/>
          </p:cNvSpPr>
          <p:nvPr/>
        </p:nvSpPr>
        <p:spPr bwMode="auto">
          <a:xfrm rot="-1047261">
            <a:off x="5451475" y="1617940"/>
            <a:ext cx="1512888" cy="369332"/>
          </a:xfrm>
          <a:prstGeom prst="rect">
            <a:avLst/>
          </a:prstGeom>
          <a:noFill/>
          <a:ln w="9525">
            <a:noFill/>
            <a:miter lim="800000"/>
            <a:headEnd/>
            <a:tailEnd/>
          </a:ln>
        </p:spPr>
        <p:txBody>
          <a:bodyPr>
            <a:spAutoFit/>
          </a:bodyPr>
          <a:lstStyle/>
          <a:p>
            <a:pPr algn="ctr"/>
            <a:r>
              <a:rPr lang="zh-CN" altLang="en-US" dirty="0" smtClean="0">
                <a:solidFill>
                  <a:srgbClr val="585600"/>
                </a:solidFill>
              </a:rPr>
              <a:t>锦上添花</a:t>
            </a:r>
            <a:endParaRPr lang="zh-CN" altLang="en-US" dirty="0">
              <a:solidFill>
                <a:srgbClr val="585600"/>
              </a:solidFill>
            </a:endParaRPr>
          </a:p>
        </p:txBody>
      </p:sp>
      <p:sp>
        <p:nvSpPr>
          <p:cNvPr id="23576" name="Text Box 5"/>
          <p:cNvSpPr txBox="1">
            <a:spLocks noChangeArrowheads="1"/>
          </p:cNvSpPr>
          <p:nvPr/>
        </p:nvSpPr>
        <p:spPr bwMode="auto">
          <a:xfrm>
            <a:off x="3513138" y="3429000"/>
            <a:ext cx="1654175" cy="769441"/>
          </a:xfrm>
          <a:prstGeom prst="rect">
            <a:avLst/>
          </a:prstGeom>
          <a:noFill/>
          <a:ln w="9525">
            <a:noFill/>
            <a:miter lim="800000"/>
            <a:headEnd/>
            <a:tailEnd/>
          </a:ln>
        </p:spPr>
        <p:txBody>
          <a:bodyPr wrap="square">
            <a:spAutoFit/>
          </a:bodyPr>
          <a:lstStyle/>
          <a:p>
            <a:pPr marL="342900" indent="-342900"/>
            <a:r>
              <a:rPr lang="zh-CN" altLang="en-US" sz="1400" dirty="0"/>
              <a:t>      </a:t>
            </a:r>
            <a:endParaRPr lang="en-US" altLang="zh-CN" sz="1400" dirty="0"/>
          </a:p>
          <a:p>
            <a:pPr marL="342900" indent="-342900"/>
            <a:r>
              <a:rPr lang="en-US" altLang="zh-CN" sz="2000" dirty="0">
                <a:latin typeface="华文彩云" pitchFamily="2" charset="-122"/>
                <a:ea typeface="华文彩云" pitchFamily="2" charset="-122"/>
              </a:rPr>
              <a:t>     </a:t>
            </a:r>
            <a:r>
              <a:rPr lang="zh-CN" altLang="en-US" sz="2000" dirty="0" smtClean="0">
                <a:solidFill>
                  <a:srgbClr val="FFFF00"/>
                </a:solidFill>
                <a:latin typeface="华文彩云" pitchFamily="2" charset="-122"/>
                <a:ea typeface="华文彩云" pitchFamily="2" charset="-122"/>
              </a:rPr>
              <a:t>互助保障</a:t>
            </a:r>
            <a:endParaRPr lang="zh-CN" altLang="en-US" sz="2000" dirty="0">
              <a:solidFill>
                <a:srgbClr val="FFFF00"/>
              </a:solidFill>
              <a:latin typeface="华文彩云" pitchFamily="2" charset="-122"/>
              <a:ea typeface="华文彩云" pitchFamily="2" charset="-122"/>
            </a:endParaRPr>
          </a:p>
        </p:txBody>
      </p:sp>
      <p:sp>
        <p:nvSpPr>
          <p:cNvPr id="23577" name="Text Box 5"/>
          <p:cNvSpPr txBox="1">
            <a:spLocks noChangeArrowheads="1"/>
          </p:cNvSpPr>
          <p:nvPr/>
        </p:nvSpPr>
        <p:spPr bwMode="auto">
          <a:xfrm>
            <a:off x="5715008" y="3214688"/>
            <a:ext cx="1373180" cy="400110"/>
          </a:xfrm>
          <a:prstGeom prst="rect">
            <a:avLst/>
          </a:prstGeom>
          <a:noFill/>
          <a:ln w="9525">
            <a:noFill/>
            <a:miter lim="800000"/>
            <a:headEnd/>
            <a:tailEnd/>
          </a:ln>
        </p:spPr>
        <p:txBody>
          <a:bodyPr wrap="square">
            <a:spAutoFit/>
          </a:bodyPr>
          <a:lstStyle/>
          <a:p>
            <a:pPr marL="342900" indent="-342900"/>
            <a:r>
              <a:rPr lang="zh-CN" altLang="en-US" sz="2000" dirty="0" smtClean="0">
                <a:solidFill>
                  <a:schemeClr val="tx2">
                    <a:lumMod val="60000"/>
                    <a:lumOff val="40000"/>
                  </a:schemeClr>
                </a:solidFill>
                <a:latin typeface="华文彩云" pitchFamily="2" charset="-122"/>
                <a:ea typeface="华文彩云" pitchFamily="2" charset="-122"/>
              </a:rPr>
              <a:t>商业保险</a:t>
            </a:r>
            <a:endParaRPr lang="zh-CN" altLang="en-US" sz="2000" dirty="0">
              <a:solidFill>
                <a:schemeClr val="tx2">
                  <a:lumMod val="60000"/>
                  <a:lumOff val="40000"/>
                </a:schemeClr>
              </a:solidFill>
              <a:latin typeface="华文彩云" pitchFamily="2" charset="-122"/>
              <a:ea typeface="华文彩云" pitchFamily="2" charset="-122"/>
            </a:endParaRPr>
          </a:p>
        </p:txBody>
      </p:sp>
      <p:sp>
        <p:nvSpPr>
          <p:cNvPr id="104" name="Rectangle 2"/>
          <p:cNvSpPr txBox="1">
            <a:spLocks noChangeArrowheads="1"/>
          </p:cNvSpPr>
          <p:nvPr/>
        </p:nvSpPr>
        <p:spPr bwMode="auto">
          <a:xfrm>
            <a:off x="1285852" y="714356"/>
            <a:ext cx="6962802" cy="571500"/>
          </a:xfrm>
          <a:prstGeom prst="rect">
            <a:avLst/>
          </a:prstGeom>
          <a:noFill/>
          <a:ln w="9525">
            <a:noFill/>
            <a:miter lim="800000"/>
            <a:headEnd/>
            <a:tailEnd/>
          </a:ln>
        </p:spPr>
        <p:txBody>
          <a:bodyPr anchor="ctr"/>
          <a:lstStyle/>
          <a:p>
            <a:pPr>
              <a:spcBef>
                <a:spcPct val="0"/>
              </a:spcBef>
            </a:pPr>
            <a:r>
              <a:rPr lang="zh-CN" altLang="en-US" sz="2400" b="1" dirty="0" smtClean="0">
                <a:solidFill>
                  <a:srgbClr val="FF0000"/>
                </a:solidFill>
                <a:latin typeface="黑体" pitchFamily="49" charset="-122"/>
                <a:ea typeface="黑体" pitchFamily="49" charset="-122"/>
              </a:rPr>
              <a:t>职工</a:t>
            </a:r>
            <a:r>
              <a:rPr lang="zh-CN" altLang="en-US" sz="2400" b="1" dirty="0">
                <a:solidFill>
                  <a:srgbClr val="FF0000"/>
                </a:solidFill>
                <a:latin typeface="黑体" pitchFamily="49" charset="-122"/>
                <a:ea typeface="黑体" pitchFamily="49" charset="-122"/>
              </a:rPr>
              <a:t>互助</a:t>
            </a:r>
            <a:r>
              <a:rPr lang="zh-CN" altLang="en-US" sz="2400" b="1" dirty="0" smtClean="0">
                <a:solidFill>
                  <a:srgbClr val="FF0000"/>
                </a:solidFill>
                <a:latin typeface="黑体" pitchFamily="49" charset="-122"/>
                <a:ea typeface="黑体" pitchFamily="49" charset="-122"/>
              </a:rPr>
              <a:t>保障与社会保险、商业保险的区别</a:t>
            </a:r>
            <a:endParaRPr lang="zh-CN" altLang="en-US" sz="2400" b="1" dirty="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12" descr="269482shuidi2_506"/>
          <p:cNvPicPr>
            <a:picLocks noChangeAspect="1" noChangeArrowheads="1"/>
          </p:cNvPicPr>
          <p:nvPr/>
        </p:nvPicPr>
        <p:blipFill>
          <a:blip r:embed="rId2" cstate="print"/>
          <a:srcRect/>
          <a:stretch>
            <a:fillRect/>
          </a:stretch>
        </p:blipFill>
        <p:spPr bwMode="auto">
          <a:xfrm>
            <a:off x="0" y="6270625"/>
            <a:ext cx="9144000" cy="587375"/>
          </a:xfrm>
          <a:prstGeom prst="rect">
            <a:avLst/>
          </a:prstGeom>
          <a:noFill/>
          <a:ln w="9525">
            <a:noFill/>
            <a:miter lim="800000"/>
            <a:headEnd/>
            <a:tailEnd/>
          </a:ln>
        </p:spPr>
      </p:pic>
      <p:pic>
        <p:nvPicPr>
          <p:cNvPr id="30722" name="Picture 9" descr="图片1"/>
          <p:cNvPicPr>
            <a:picLocks noChangeAspect="1" noChangeArrowheads="1"/>
          </p:cNvPicPr>
          <p:nvPr/>
        </p:nvPicPr>
        <p:blipFill>
          <a:blip r:embed="rId3" cstate="print"/>
          <a:srcRect/>
          <a:stretch>
            <a:fillRect/>
          </a:stretch>
        </p:blipFill>
        <p:spPr bwMode="auto">
          <a:xfrm>
            <a:off x="0" y="0"/>
            <a:ext cx="9144000" cy="534988"/>
          </a:xfrm>
          <a:prstGeom prst="rect">
            <a:avLst/>
          </a:prstGeom>
          <a:noFill/>
          <a:ln w="9525">
            <a:noFill/>
            <a:miter lim="800000"/>
            <a:headEnd/>
            <a:tailEnd/>
          </a:ln>
        </p:spPr>
      </p:pic>
      <p:sp>
        <p:nvSpPr>
          <p:cNvPr id="30723" name="Rectangle 15"/>
          <p:cNvSpPr>
            <a:spLocks noChangeArrowheads="1"/>
          </p:cNvSpPr>
          <p:nvPr/>
        </p:nvSpPr>
        <p:spPr bwMode="auto">
          <a:xfrm>
            <a:off x="922338" y="6121400"/>
            <a:ext cx="7681912" cy="358775"/>
          </a:xfrm>
          <a:prstGeom prst="rect">
            <a:avLst/>
          </a:prstGeom>
          <a:noFill/>
          <a:ln w="9525">
            <a:noFill/>
            <a:miter lim="800000"/>
            <a:headEnd/>
            <a:tailEnd/>
          </a:ln>
        </p:spPr>
        <p:txBody>
          <a:bodyPr wrap="none" anchor="ctr"/>
          <a:lstStyle/>
          <a:p>
            <a:pPr algn="ctr">
              <a:spcBef>
                <a:spcPct val="0"/>
              </a:spcBef>
            </a:pPr>
            <a:r>
              <a:rPr lang="zh-CN" altLang="en-US" b="1">
                <a:solidFill>
                  <a:srgbClr val="FF3300"/>
                </a:solidFill>
                <a:latin typeface="楷体_GB2312" pitchFamily="49" charset="-122"/>
                <a:ea typeface="楷体_GB2312" pitchFamily="49" charset="-122"/>
              </a:rPr>
              <a:t>平时注入一</a:t>
            </a:r>
            <a:r>
              <a:rPr lang="zh-CN" altLang="en-US" sz="2800" b="1">
                <a:solidFill>
                  <a:srgbClr val="FF3300"/>
                </a:solidFill>
                <a:latin typeface="华文隶书"/>
                <a:ea typeface="华文隶书"/>
                <a:cs typeface="华文隶书"/>
              </a:rPr>
              <a:t>滴</a:t>
            </a:r>
            <a:r>
              <a:rPr lang="zh-CN" altLang="en-US" b="1">
                <a:solidFill>
                  <a:srgbClr val="FF3300"/>
                </a:solidFill>
                <a:latin typeface="楷体_GB2312" pitchFamily="49" charset="-122"/>
                <a:ea typeface="楷体_GB2312" pitchFamily="49" charset="-122"/>
              </a:rPr>
              <a:t>水  难时拥有</a:t>
            </a:r>
            <a:r>
              <a:rPr lang="zh-CN" altLang="en-US" sz="2800" b="1">
                <a:solidFill>
                  <a:srgbClr val="FF3300"/>
                </a:solidFill>
                <a:latin typeface="华文隶书"/>
                <a:ea typeface="华文隶书"/>
                <a:cs typeface="华文隶书"/>
              </a:rPr>
              <a:t>互助</a:t>
            </a:r>
            <a:r>
              <a:rPr lang="zh-CN" altLang="en-US" b="1">
                <a:solidFill>
                  <a:srgbClr val="FF3300"/>
                </a:solidFill>
                <a:latin typeface="楷体_GB2312" pitchFamily="49" charset="-122"/>
                <a:ea typeface="楷体_GB2312" pitchFamily="49" charset="-122"/>
              </a:rPr>
              <a:t>情</a:t>
            </a:r>
          </a:p>
        </p:txBody>
      </p:sp>
      <p:sp>
        <p:nvSpPr>
          <p:cNvPr id="11" name="Rectangle 6"/>
          <p:cNvSpPr>
            <a:spLocks noChangeArrowheads="1"/>
          </p:cNvSpPr>
          <p:nvPr/>
        </p:nvSpPr>
        <p:spPr bwMode="auto">
          <a:xfrm>
            <a:off x="2190750" y="534988"/>
            <a:ext cx="4095750" cy="461962"/>
          </a:xfrm>
          <a:prstGeom prst="rect">
            <a:avLst/>
          </a:prstGeom>
          <a:noFill/>
          <a:ln w="9525">
            <a:noFill/>
            <a:miter lim="800000"/>
            <a:headEnd/>
            <a:tailEnd/>
          </a:ln>
        </p:spPr>
        <p:txBody>
          <a:bodyPr>
            <a:spAutoFit/>
          </a:bodyPr>
          <a:lstStyle/>
          <a:p>
            <a:pPr algn="ctr" fontAlgn="auto">
              <a:spcBef>
                <a:spcPts val="0"/>
              </a:spcBef>
              <a:spcAft>
                <a:spcPts val="0"/>
              </a:spcAft>
              <a:defRPr/>
            </a:pPr>
            <a:r>
              <a:rPr lang="zh-CN" altLang="en-US" sz="2400" b="1" dirty="0">
                <a:solidFill>
                  <a:srgbClr val="000066"/>
                </a:solidFill>
                <a:cs typeface="+mj-cs"/>
              </a:rPr>
              <a:t>  </a:t>
            </a:r>
            <a:r>
              <a:rPr lang="zh-CN" altLang="en-US" sz="2400" b="1" dirty="0">
                <a:solidFill>
                  <a:srgbClr val="000066"/>
                </a:solidFill>
                <a:latin typeface="黑体" pitchFamily="49" charset="-122"/>
                <a:ea typeface="黑体" pitchFamily="49" charset="-122"/>
                <a:cs typeface="+mj-cs"/>
              </a:rPr>
              <a:t>两</a:t>
            </a:r>
            <a:r>
              <a:rPr lang="zh-CN" altLang="en-US" sz="2400" b="1" dirty="0" smtClean="0">
                <a:solidFill>
                  <a:srgbClr val="000066"/>
                </a:solidFill>
                <a:latin typeface="黑体" pitchFamily="49" charset="-122"/>
                <a:ea typeface="黑体" pitchFamily="49" charset="-122"/>
                <a:cs typeface="+mj-cs"/>
              </a:rPr>
              <a:t>项公益保障</a:t>
            </a:r>
            <a:r>
              <a:rPr lang="zh-CN" altLang="en-US" sz="2400" b="1" dirty="0">
                <a:solidFill>
                  <a:srgbClr val="000066"/>
                </a:solidFill>
                <a:latin typeface="黑体" pitchFamily="49" charset="-122"/>
                <a:ea typeface="黑体" pitchFamily="49" charset="-122"/>
                <a:cs typeface="+mj-cs"/>
              </a:rPr>
              <a:t>计划</a:t>
            </a:r>
            <a:r>
              <a:rPr lang="zh-CN" altLang="en-US" sz="2400" dirty="0">
                <a:solidFill>
                  <a:schemeClr val="tx2"/>
                </a:solidFill>
                <a:latin typeface="黑体" pitchFamily="49" charset="-122"/>
                <a:ea typeface="黑体" pitchFamily="49" charset="-122"/>
                <a:cs typeface="+mj-cs"/>
              </a:rPr>
              <a:t> </a:t>
            </a:r>
          </a:p>
        </p:txBody>
      </p:sp>
      <p:sp>
        <p:nvSpPr>
          <p:cNvPr id="30725" name="Rectangle 87"/>
          <p:cNvSpPr>
            <a:spLocks noChangeArrowheads="1"/>
          </p:cNvSpPr>
          <p:nvPr/>
        </p:nvSpPr>
        <p:spPr bwMode="auto">
          <a:xfrm>
            <a:off x="3571875" y="1500175"/>
            <a:ext cx="5143500" cy="2031325"/>
          </a:xfrm>
          <a:prstGeom prst="rect">
            <a:avLst/>
          </a:prstGeom>
          <a:noFill/>
          <a:ln w="9525">
            <a:noFill/>
            <a:miter lim="800000"/>
            <a:headEnd/>
            <a:tailEnd/>
          </a:ln>
        </p:spPr>
        <p:txBody>
          <a:bodyPr wrap="square" anchor="ctr">
            <a:spAutoFit/>
          </a:bodyPr>
          <a:lstStyle/>
          <a:p>
            <a:pPr>
              <a:lnSpc>
                <a:spcPts val="2200"/>
              </a:lnSpc>
              <a:spcBef>
                <a:spcPct val="0"/>
              </a:spcBef>
            </a:pPr>
            <a:r>
              <a:rPr lang="en-US" altLang="zh-CN" sz="1400" b="1" dirty="0">
                <a:solidFill>
                  <a:srgbClr val="0066CC"/>
                </a:solidFill>
                <a:cs typeface="华文楷体"/>
              </a:rPr>
              <a:t>    </a:t>
            </a:r>
            <a:r>
              <a:rPr lang="en-US" altLang="zh-CN" sz="1400" b="1" dirty="0" smtClean="0">
                <a:solidFill>
                  <a:srgbClr val="0066CC"/>
                </a:solidFill>
                <a:cs typeface="华文楷体"/>
              </a:rPr>
              <a:t>   </a:t>
            </a:r>
            <a:r>
              <a:rPr lang="zh-CN" altLang="en-US" sz="1400" dirty="0">
                <a:solidFill>
                  <a:srgbClr val="0066CC"/>
                </a:solidFill>
                <a:cs typeface="华文楷体"/>
              </a:rPr>
              <a:t>北京市总工会面向全市工会会员发放京卡</a:t>
            </a:r>
            <a:r>
              <a:rPr lang="en-US" altLang="zh-CN" sz="1400" dirty="0">
                <a:solidFill>
                  <a:srgbClr val="0066CC"/>
                </a:solidFill>
                <a:cs typeface="华文楷体"/>
              </a:rPr>
              <a:t>•</a:t>
            </a:r>
            <a:r>
              <a:rPr lang="zh-CN" altLang="en-US" sz="1400" dirty="0">
                <a:solidFill>
                  <a:srgbClr val="0066CC"/>
                </a:solidFill>
                <a:cs typeface="华文楷体"/>
              </a:rPr>
              <a:t>互助服务卡，该卡搭载服务内容包括：</a:t>
            </a:r>
          </a:p>
          <a:p>
            <a:pPr>
              <a:lnSpc>
                <a:spcPts val="2200"/>
              </a:lnSpc>
              <a:spcBef>
                <a:spcPct val="0"/>
              </a:spcBef>
            </a:pPr>
            <a:r>
              <a:rPr lang="zh-CN" altLang="en-US" sz="1400" dirty="0">
                <a:solidFill>
                  <a:srgbClr val="0066CC"/>
                </a:solidFill>
                <a:cs typeface="华文楷体"/>
              </a:rPr>
              <a:t>互助保障、法律咨询、职业介绍、优惠体检、优惠健身、优惠购书等。其中，互助保障内容是指由北京市总工会向持卡人免费提供一份</a:t>
            </a:r>
            <a:r>
              <a:rPr lang="en-US" altLang="zh-CN" sz="1400" dirty="0">
                <a:solidFill>
                  <a:srgbClr val="0066CC"/>
                </a:solidFill>
                <a:cs typeface="华文楷体"/>
              </a:rPr>
              <a:t>《</a:t>
            </a:r>
            <a:r>
              <a:rPr lang="zh-CN" altLang="en-US" sz="1400" dirty="0">
                <a:solidFill>
                  <a:srgbClr val="0066CC"/>
                </a:solidFill>
                <a:cs typeface="华文楷体"/>
              </a:rPr>
              <a:t>非工伤意外伤害及家庭财产（火灾）损失互助保障计划</a:t>
            </a:r>
            <a:r>
              <a:rPr lang="en-US" altLang="zh-CN" sz="1400" dirty="0">
                <a:solidFill>
                  <a:srgbClr val="0066CC"/>
                </a:solidFill>
                <a:cs typeface="华文楷体"/>
              </a:rPr>
              <a:t>》</a:t>
            </a:r>
            <a:r>
              <a:rPr lang="zh-CN" altLang="en-US" sz="1400" dirty="0">
                <a:solidFill>
                  <a:srgbClr val="0066CC"/>
                </a:solidFill>
                <a:cs typeface="华文楷体"/>
              </a:rPr>
              <a:t>以及</a:t>
            </a:r>
            <a:r>
              <a:rPr lang="en-US" altLang="zh-CN" sz="1400" dirty="0">
                <a:solidFill>
                  <a:srgbClr val="0066CC"/>
                </a:solidFill>
                <a:cs typeface="华文楷体"/>
              </a:rPr>
              <a:t>《</a:t>
            </a:r>
            <a:r>
              <a:rPr lang="zh-CN" altLang="en-US" sz="1400" dirty="0">
                <a:solidFill>
                  <a:srgbClr val="0066CC"/>
                </a:solidFill>
                <a:cs typeface="华文楷体"/>
              </a:rPr>
              <a:t>在职职工医疗互助保障计划</a:t>
            </a:r>
            <a:r>
              <a:rPr lang="en-US" altLang="zh-CN" sz="1400" dirty="0">
                <a:solidFill>
                  <a:srgbClr val="0066CC"/>
                </a:solidFill>
                <a:cs typeface="华文楷体"/>
              </a:rPr>
              <a:t>》</a:t>
            </a:r>
            <a:r>
              <a:rPr lang="zh-CN" altLang="en-US" sz="1400" dirty="0">
                <a:solidFill>
                  <a:srgbClr val="0066CC"/>
                </a:solidFill>
                <a:cs typeface="华文楷体"/>
              </a:rPr>
              <a:t>。</a:t>
            </a:r>
          </a:p>
          <a:p>
            <a:pPr>
              <a:spcBef>
                <a:spcPct val="0"/>
              </a:spcBef>
            </a:pPr>
            <a:r>
              <a:rPr lang="zh-CN" altLang="en-US" sz="1600" b="1" dirty="0">
                <a:solidFill>
                  <a:srgbClr val="0066CC"/>
                </a:solidFill>
                <a:latin typeface="华文楷体"/>
                <a:cs typeface="华文楷体"/>
              </a:rPr>
              <a:t> </a:t>
            </a:r>
          </a:p>
        </p:txBody>
      </p:sp>
      <p:pic>
        <p:nvPicPr>
          <p:cNvPr id="30726" name="图片 11" descr="图片1.png"/>
          <p:cNvPicPr>
            <a:picLocks noChangeAspect="1"/>
          </p:cNvPicPr>
          <p:nvPr/>
        </p:nvPicPr>
        <p:blipFill>
          <a:blip r:embed="rId4" cstate="print"/>
          <a:srcRect/>
          <a:stretch>
            <a:fillRect/>
          </a:stretch>
        </p:blipFill>
        <p:spPr bwMode="auto">
          <a:xfrm>
            <a:off x="928688" y="1571625"/>
            <a:ext cx="2513012" cy="1731963"/>
          </a:xfrm>
          <a:prstGeom prst="rect">
            <a:avLst/>
          </a:prstGeom>
          <a:noFill/>
          <a:ln w="9525">
            <a:noFill/>
            <a:miter lim="800000"/>
            <a:headEnd/>
            <a:tailEnd/>
          </a:ln>
        </p:spPr>
      </p:pic>
      <p:sp>
        <p:nvSpPr>
          <p:cNvPr id="14" name="TextBox 13"/>
          <p:cNvSpPr txBox="1"/>
          <p:nvPr/>
        </p:nvSpPr>
        <p:spPr>
          <a:xfrm>
            <a:off x="642938" y="3714750"/>
            <a:ext cx="8001000" cy="2754600"/>
          </a:xfrm>
          <a:prstGeom prst="rect">
            <a:avLst/>
          </a:prstGeom>
          <a:noFill/>
        </p:spPr>
        <p:txBody>
          <a:bodyPr>
            <a:spAutoFit/>
          </a:bodyPr>
          <a:lstStyle/>
          <a:p>
            <a:pPr algn="ctr" fontAlgn="auto">
              <a:spcBef>
                <a:spcPts val="0"/>
              </a:spcBef>
              <a:spcAft>
                <a:spcPts val="0"/>
              </a:spcAft>
              <a:defRPr/>
            </a:pPr>
            <a:r>
              <a:rPr lang="en-US" altLang="zh-CN" sz="2000" b="1" dirty="0">
                <a:solidFill>
                  <a:srgbClr val="000066"/>
                </a:solidFill>
              </a:rPr>
              <a:t>1.《</a:t>
            </a:r>
            <a:r>
              <a:rPr lang="zh-CN" altLang="en-US" sz="2000" b="1" dirty="0">
                <a:solidFill>
                  <a:srgbClr val="000066"/>
                </a:solidFill>
              </a:rPr>
              <a:t>在职职工医疗互助保障计划</a:t>
            </a:r>
            <a:r>
              <a:rPr lang="en-US" altLang="zh-CN" sz="2000" b="1" dirty="0">
                <a:solidFill>
                  <a:srgbClr val="000066"/>
                </a:solidFill>
              </a:rPr>
              <a:t>》</a:t>
            </a:r>
          </a:p>
          <a:p>
            <a:pPr marL="342900" indent="-342900" fontAlgn="auto">
              <a:lnSpc>
                <a:spcPct val="90000"/>
              </a:lnSpc>
              <a:spcBef>
                <a:spcPts val="0"/>
              </a:spcBef>
              <a:spcAft>
                <a:spcPts val="0"/>
              </a:spcAft>
              <a:defRPr/>
            </a:pPr>
            <a:endParaRPr lang="en-US" altLang="zh-CN" sz="2000" b="1" dirty="0">
              <a:solidFill>
                <a:srgbClr val="000066"/>
              </a:solidFill>
            </a:endParaRPr>
          </a:p>
          <a:p>
            <a:pPr marL="342900" indent="-342900" fontAlgn="auto">
              <a:lnSpc>
                <a:spcPct val="90000"/>
              </a:lnSpc>
              <a:spcBef>
                <a:spcPts val="0"/>
              </a:spcBef>
              <a:spcAft>
                <a:spcPts val="0"/>
              </a:spcAft>
              <a:defRPr/>
            </a:pPr>
            <a:r>
              <a:rPr lang="zh-CN" altLang="en-US" sz="1900" b="1" dirty="0">
                <a:solidFill>
                  <a:srgbClr val="000066"/>
                </a:solidFill>
              </a:rPr>
              <a:t>保障对象应具备如下条件：</a:t>
            </a:r>
            <a:endParaRPr lang="en-US" altLang="zh-CN" sz="1900" b="1" dirty="0">
              <a:solidFill>
                <a:srgbClr val="000066"/>
              </a:solidFill>
            </a:endParaRPr>
          </a:p>
          <a:p>
            <a:pPr marL="342900" indent="-342900" fontAlgn="auto">
              <a:lnSpc>
                <a:spcPct val="90000"/>
              </a:lnSpc>
              <a:spcBef>
                <a:spcPts val="0"/>
              </a:spcBef>
              <a:spcAft>
                <a:spcPts val="0"/>
              </a:spcAft>
              <a:buFont typeface="Wingdings" pitchFamily="2" charset="2"/>
              <a:buChar char="Ø"/>
              <a:defRPr/>
            </a:pPr>
            <a:endParaRPr lang="zh-CN" altLang="en-US" sz="2000" dirty="0">
              <a:solidFill>
                <a:srgbClr val="0066CC"/>
              </a:solidFill>
              <a:latin typeface="楷体_GB2312" pitchFamily="49" charset="-122"/>
              <a:ea typeface="楷体_GB2312" pitchFamily="49" charset="-122"/>
            </a:endParaRPr>
          </a:p>
          <a:p>
            <a:pPr fontAlgn="auto">
              <a:lnSpc>
                <a:spcPct val="150000"/>
              </a:lnSpc>
              <a:spcBef>
                <a:spcPts val="0"/>
              </a:spcBef>
              <a:spcAft>
                <a:spcPts val="0"/>
              </a:spcAft>
              <a:buFontTx/>
              <a:buChar char="•"/>
              <a:defRPr/>
            </a:pPr>
            <a:r>
              <a:rPr lang="zh-CN" altLang="en-US" dirty="0">
                <a:solidFill>
                  <a:srgbClr val="0066CC"/>
                </a:solidFill>
              </a:rPr>
              <a:t>   参加北京市基本医疗保险；</a:t>
            </a:r>
          </a:p>
          <a:p>
            <a:pPr fontAlgn="auto">
              <a:lnSpc>
                <a:spcPct val="150000"/>
              </a:lnSpc>
              <a:spcBef>
                <a:spcPts val="0"/>
              </a:spcBef>
              <a:spcAft>
                <a:spcPts val="0"/>
              </a:spcAft>
              <a:buFontTx/>
              <a:buChar char="•"/>
              <a:defRPr/>
            </a:pPr>
            <a:r>
              <a:rPr lang="zh-CN" altLang="en-US" dirty="0">
                <a:solidFill>
                  <a:srgbClr val="0066CC"/>
                </a:solidFill>
              </a:rPr>
              <a:t>   所在单位向市总上解工会经费；   </a:t>
            </a:r>
          </a:p>
          <a:p>
            <a:pPr fontAlgn="auto">
              <a:lnSpc>
                <a:spcPct val="150000"/>
              </a:lnSpc>
              <a:spcBef>
                <a:spcPts val="0"/>
              </a:spcBef>
              <a:spcAft>
                <a:spcPts val="0"/>
              </a:spcAft>
              <a:buFontTx/>
              <a:buChar char="•"/>
              <a:defRPr/>
            </a:pPr>
            <a:r>
              <a:rPr lang="zh-CN" altLang="en-US" dirty="0">
                <a:solidFill>
                  <a:srgbClr val="0066CC"/>
                </a:solidFill>
              </a:rPr>
              <a:t>   持有京卡</a:t>
            </a:r>
            <a:r>
              <a:rPr lang="en-US" altLang="zh-CN" dirty="0">
                <a:solidFill>
                  <a:srgbClr val="0066CC"/>
                </a:solidFill>
              </a:rPr>
              <a:t>·</a:t>
            </a:r>
            <a:r>
              <a:rPr lang="zh-CN" altLang="en-US" dirty="0">
                <a:solidFill>
                  <a:srgbClr val="0066CC"/>
                </a:solidFill>
              </a:rPr>
              <a:t>互助服务卡的在职职工享受本计划保障。</a:t>
            </a:r>
            <a:endParaRPr lang="en-US" altLang="zh-CN" dirty="0">
              <a:solidFill>
                <a:srgbClr val="0066CC"/>
              </a:solidFill>
            </a:endParaRPr>
          </a:p>
          <a:p>
            <a:pPr fontAlgn="auto">
              <a:spcBef>
                <a:spcPts val="0"/>
              </a:spcBef>
              <a:spcAft>
                <a:spcPts val="0"/>
              </a:spcAft>
              <a:defRPr/>
            </a:pPr>
            <a:endParaRPr lang="en-US" altLang="zh-CN" b="1" dirty="0">
              <a:solidFill>
                <a:srgbClr val="000066"/>
              </a:solidFill>
              <a:latin typeface="黑体" pitchFamily="49" charset="-122"/>
              <a:ea typeface="+mn-ea"/>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12" descr="269482shuidi2_506"/>
          <p:cNvPicPr>
            <a:picLocks noChangeAspect="1" noChangeArrowheads="1"/>
          </p:cNvPicPr>
          <p:nvPr/>
        </p:nvPicPr>
        <p:blipFill>
          <a:blip r:embed="rId2" cstate="print"/>
          <a:srcRect/>
          <a:stretch>
            <a:fillRect/>
          </a:stretch>
        </p:blipFill>
        <p:spPr bwMode="auto">
          <a:xfrm>
            <a:off x="0" y="6270625"/>
            <a:ext cx="9144000" cy="587375"/>
          </a:xfrm>
          <a:prstGeom prst="rect">
            <a:avLst/>
          </a:prstGeom>
          <a:noFill/>
          <a:ln w="9525">
            <a:noFill/>
            <a:miter lim="800000"/>
            <a:headEnd/>
            <a:tailEnd/>
          </a:ln>
        </p:spPr>
      </p:pic>
      <p:pic>
        <p:nvPicPr>
          <p:cNvPr id="32770" name="Picture 9" descr="图片1"/>
          <p:cNvPicPr>
            <a:picLocks noChangeAspect="1" noChangeArrowheads="1"/>
          </p:cNvPicPr>
          <p:nvPr/>
        </p:nvPicPr>
        <p:blipFill>
          <a:blip r:embed="rId3" cstate="print"/>
          <a:srcRect/>
          <a:stretch>
            <a:fillRect/>
          </a:stretch>
        </p:blipFill>
        <p:spPr bwMode="auto">
          <a:xfrm>
            <a:off x="0" y="0"/>
            <a:ext cx="9144000" cy="548680"/>
          </a:xfrm>
          <a:prstGeom prst="rect">
            <a:avLst/>
          </a:prstGeom>
          <a:noFill/>
          <a:ln w="9525">
            <a:noFill/>
            <a:miter lim="800000"/>
            <a:headEnd/>
            <a:tailEnd/>
          </a:ln>
        </p:spPr>
      </p:pic>
      <p:sp>
        <p:nvSpPr>
          <p:cNvPr id="32771" name="Rectangle 15"/>
          <p:cNvSpPr>
            <a:spLocks noChangeArrowheads="1"/>
          </p:cNvSpPr>
          <p:nvPr/>
        </p:nvSpPr>
        <p:spPr bwMode="auto">
          <a:xfrm>
            <a:off x="922338" y="6121400"/>
            <a:ext cx="7681912" cy="358775"/>
          </a:xfrm>
          <a:prstGeom prst="rect">
            <a:avLst/>
          </a:prstGeom>
          <a:noFill/>
          <a:ln w="9525">
            <a:noFill/>
            <a:miter lim="800000"/>
            <a:headEnd/>
            <a:tailEnd/>
          </a:ln>
        </p:spPr>
        <p:txBody>
          <a:bodyPr wrap="none" anchor="ctr"/>
          <a:lstStyle/>
          <a:p>
            <a:pPr algn="ctr">
              <a:spcBef>
                <a:spcPct val="0"/>
              </a:spcBef>
            </a:pPr>
            <a:r>
              <a:rPr lang="zh-CN" altLang="en-US" b="1" dirty="0">
                <a:solidFill>
                  <a:srgbClr val="FF3300"/>
                </a:solidFill>
                <a:latin typeface="楷体_GB2312" pitchFamily="49" charset="-122"/>
                <a:ea typeface="楷体_GB2312" pitchFamily="49" charset="-122"/>
              </a:rPr>
              <a:t>平时注入一</a:t>
            </a:r>
            <a:r>
              <a:rPr lang="zh-CN" altLang="en-US" sz="2800" b="1" dirty="0">
                <a:solidFill>
                  <a:srgbClr val="FF3300"/>
                </a:solidFill>
                <a:latin typeface="华文隶书"/>
                <a:ea typeface="华文隶书"/>
                <a:cs typeface="华文隶书"/>
              </a:rPr>
              <a:t>滴</a:t>
            </a:r>
            <a:r>
              <a:rPr lang="zh-CN" altLang="en-US" b="1" dirty="0">
                <a:solidFill>
                  <a:srgbClr val="FF3300"/>
                </a:solidFill>
                <a:latin typeface="楷体_GB2312" pitchFamily="49" charset="-122"/>
                <a:ea typeface="楷体_GB2312" pitchFamily="49" charset="-122"/>
              </a:rPr>
              <a:t>水  难时拥有</a:t>
            </a:r>
            <a:r>
              <a:rPr lang="zh-CN" altLang="en-US" sz="2800" b="1" dirty="0">
                <a:solidFill>
                  <a:srgbClr val="FF3300"/>
                </a:solidFill>
                <a:latin typeface="华文隶书"/>
                <a:ea typeface="华文隶书"/>
                <a:cs typeface="华文隶书"/>
              </a:rPr>
              <a:t>互助</a:t>
            </a:r>
            <a:r>
              <a:rPr lang="zh-CN" altLang="en-US" b="1" dirty="0">
                <a:solidFill>
                  <a:srgbClr val="FF3300"/>
                </a:solidFill>
                <a:latin typeface="楷体_GB2312" pitchFamily="49" charset="-122"/>
                <a:ea typeface="楷体_GB2312" pitchFamily="49" charset="-122"/>
              </a:rPr>
              <a:t>情</a:t>
            </a:r>
          </a:p>
        </p:txBody>
      </p:sp>
      <p:sp>
        <p:nvSpPr>
          <p:cNvPr id="32772" name="矩形 14"/>
          <p:cNvSpPr>
            <a:spLocks noChangeArrowheads="1"/>
          </p:cNvSpPr>
          <p:nvPr/>
        </p:nvSpPr>
        <p:spPr bwMode="auto">
          <a:xfrm>
            <a:off x="762000" y="771525"/>
            <a:ext cx="1217613" cy="400050"/>
          </a:xfrm>
          <a:prstGeom prst="rect">
            <a:avLst/>
          </a:prstGeom>
          <a:noFill/>
          <a:ln w="9525">
            <a:noFill/>
            <a:miter lim="800000"/>
            <a:headEnd/>
            <a:tailEnd/>
          </a:ln>
        </p:spPr>
        <p:txBody>
          <a:bodyPr wrap="none">
            <a:spAutoFit/>
          </a:bodyPr>
          <a:lstStyle/>
          <a:p>
            <a:pPr>
              <a:spcBef>
                <a:spcPct val="0"/>
              </a:spcBef>
            </a:pPr>
            <a:r>
              <a:rPr lang="zh-CN" altLang="en-US" sz="2000" b="1">
                <a:solidFill>
                  <a:srgbClr val="000066"/>
                </a:solidFill>
              </a:rPr>
              <a:t>保障责任</a:t>
            </a:r>
          </a:p>
        </p:txBody>
      </p:sp>
      <p:sp>
        <p:nvSpPr>
          <p:cNvPr id="32773" name="矩形 15"/>
          <p:cNvSpPr>
            <a:spLocks noChangeArrowheads="1"/>
          </p:cNvSpPr>
          <p:nvPr/>
        </p:nvSpPr>
        <p:spPr bwMode="auto">
          <a:xfrm>
            <a:off x="642938" y="1231900"/>
            <a:ext cx="7786687" cy="1600200"/>
          </a:xfrm>
          <a:prstGeom prst="rect">
            <a:avLst/>
          </a:prstGeom>
          <a:noFill/>
          <a:ln w="9525">
            <a:noFill/>
            <a:miter lim="800000"/>
            <a:headEnd/>
            <a:tailEnd/>
          </a:ln>
        </p:spPr>
        <p:txBody>
          <a:bodyPr>
            <a:spAutoFit/>
          </a:bodyPr>
          <a:lstStyle/>
          <a:p>
            <a:pPr>
              <a:spcBef>
                <a:spcPct val="0"/>
              </a:spcBef>
            </a:pPr>
            <a:r>
              <a:rPr lang="zh-CN" altLang="en-US" sz="1600" dirty="0">
                <a:solidFill>
                  <a:srgbClr val="0066CC"/>
                </a:solidFill>
              </a:rPr>
              <a:t>       依据北京市医保认可医疗机构开据的“北京市门诊收费专用收据”、“北京市医疗保险住院费用清单”，针对其中由个人承担“自付一”超过起付线部分的费用可享受医疗补助。最高</a:t>
            </a:r>
            <a:r>
              <a:rPr lang="zh-CN" altLang="en-US" sz="1600" dirty="0" smtClean="0">
                <a:solidFill>
                  <a:srgbClr val="0066CC"/>
                </a:solidFill>
              </a:rPr>
              <a:t>补助</a:t>
            </a:r>
            <a:r>
              <a:rPr lang="en-US" altLang="zh-CN" sz="1600" dirty="0" smtClean="0">
                <a:solidFill>
                  <a:srgbClr val="0066CC"/>
                </a:solidFill>
              </a:rPr>
              <a:t>200653</a:t>
            </a:r>
            <a:r>
              <a:rPr lang="zh-CN" altLang="en-US" sz="1600" dirty="0">
                <a:solidFill>
                  <a:srgbClr val="0066CC"/>
                </a:solidFill>
              </a:rPr>
              <a:t>元，按季度进行支付。</a:t>
            </a:r>
          </a:p>
          <a:p>
            <a:pPr>
              <a:spcBef>
                <a:spcPct val="0"/>
              </a:spcBef>
            </a:pPr>
            <a:endParaRPr lang="en-US" altLang="zh-CN" sz="1600" dirty="0">
              <a:solidFill>
                <a:srgbClr val="0066CC"/>
              </a:solidFill>
            </a:endParaRPr>
          </a:p>
          <a:p>
            <a:pPr>
              <a:spcBef>
                <a:spcPct val="0"/>
              </a:spcBef>
            </a:pPr>
            <a:r>
              <a:rPr lang="zh-CN" altLang="en-US" sz="1600" dirty="0">
                <a:solidFill>
                  <a:srgbClr val="0066CC"/>
                </a:solidFill>
              </a:rPr>
              <a:t>具体保障内容分三类</a:t>
            </a:r>
            <a:r>
              <a:rPr lang="zh-CN" altLang="en-US" sz="1600" dirty="0">
                <a:solidFill>
                  <a:srgbClr val="0066CC"/>
                </a:solidFill>
                <a:latin typeface="楷体_GB2312" pitchFamily="49" charset="-122"/>
                <a:ea typeface="楷体_GB2312" pitchFamily="49" charset="-122"/>
              </a:rPr>
              <a:t>：</a:t>
            </a:r>
          </a:p>
          <a:p>
            <a:pPr>
              <a:spcBef>
                <a:spcPct val="0"/>
              </a:spcBef>
            </a:pPr>
            <a:endParaRPr lang="zh-CN" altLang="en-US" dirty="0">
              <a:solidFill>
                <a:srgbClr val="0066CC"/>
              </a:solidFill>
              <a:latin typeface="楷体_GB2312" pitchFamily="49" charset="-122"/>
              <a:ea typeface="楷体_GB2312" pitchFamily="49" charset="-122"/>
            </a:endParaRPr>
          </a:p>
        </p:txBody>
      </p:sp>
      <p:sp>
        <p:nvSpPr>
          <p:cNvPr id="32774" name="Rectangle 7"/>
          <p:cNvSpPr>
            <a:spLocks noChangeArrowheads="1"/>
          </p:cNvSpPr>
          <p:nvPr/>
        </p:nvSpPr>
        <p:spPr bwMode="auto">
          <a:xfrm>
            <a:off x="666750" y="2786063"/>
            <a:ext cx="8191500" cy="5478423"/>
          </a:xfrm>
          <a:prstGeom prst="rect">
            <a:avLst/>
          </a:prstGeom>
          <a:noFill/>
          <a:ln w="9525">
            <a:noFill/>
            <a:miter lim="800000"/>
            <a:headEnd/>
            <a:tailEnd/>
          </a:ln>
        </p:spPr>
        <p:txBody>
          <a:bodyPr anchor="ctr">
            <a:spAutoFit/>
          </a:bodyPr>
          <a:lstStyle/>
          <a:p>
            <a:pPr>
              <a:spcBef>
                <a:spcPct val="0"/>
              </a:spcBef>
            </a:pPr>
            <a:r>
              <a:rPr lang="en-US" altLang="zh-CN" sz="1600" dirty="0">
                <a:solidFill>
                  <a:srgbClr val="0066CC"/>
                </a:solidFill>
              </a:rPr>
              <a:t>1.</a:t>
            </a:r>
            <a:r>
              <a:rPr lang="zh-CN" altLang="en-US" sz="1600" dirty="0">
                <a:solidFill>
                  <a:srgbClr val="0066CC"/>
                </a:solidFill>
              </a:rPr>
              <a:t>门诊医疗费用互助金计算公式：</a:t>
            </a:r>
          </a:p>
          <a:p>
            <a:pPr>
              <a:spcBef>
                <a:spcPct val="0"/>
              </a:spcBef>
            </a:pPr>
            <a:r>
              <a:rPr lang="zh-CN" altLang="en-US" sz="1600" dirty="0">
                <a:solidFill>
                  <a:srgbClr val="0066CC"/>
                </a:solidFill>
              </a:rPr>
              <a:t>   </a:t>
            </a:r>
            <a:r>
              <a:rPr lang="en-US" altLang="zh-CN" sz="1600" dirty="0">
                <a:solidFill>
                  <a:srgbClr val="0066CC"/>
                </a:solidFill>
              </a:rPr>
              <a:t>[“</a:t>
            </a:r>
            <a:r>
              <a:rPr lang="zh-CN" altLang="en-US" sz="1600" dirty="0">
                <a:solidFill>
                  <a:srgbClr val="0066CC"/>
                </a:solidFill>
              </a:rPr>
              <a:t>自付一”金额 － 起付线</a:t>
            </a:r>
            <a:r>
              <a:rPr lang="en-US" altLang="zh-CN" sz="1600" dirty="0">
                <a:solidFill>
                  <a:srgbClr val="0066CC"/>
                </a:solidFill>
              </a:rPr>
              <a:t>(1800</a:t>
            </a:r>
            <a:r>
              <a:rPr lang="zh-CN" altLang="en-US" sz="1600" dirty="0">
                <a:solidFill>
                  <a:srgbClr val="0066CC"/>
                </a:solidFill>
              </a:rPr>
              <a:t>元</a:t>
            </a:r>
            <a:r>
              <a:rPr lang="en-US" altLang="zh-CN" sz="1600" dirty="0">
                <a:solidFill>
                  <a:srgbClr val="0066CC"/>
                </a:solidFill>
              </a:rPr>
              <a:t>)]× </a:t>
            </a:r>
            <a:r>
              <a:rPr lang="en-US" altLang="zh-CN" sz="1600" dirty="0">
                <a:solidFill>
                  <a:srgbClr val="FF0000"/>
                </a:solidFill>
              </a:rPr>
              <a:t>20%</a:t>
            </a:r>
          </a:p>
          <a:p>
            <a:pPr>
              <a:spcBef>
                <a:spcPct val="0"/>
              </a:spcBef>
            </a:pPr>
            <a:endParaRPr lang="en-US" altLang="zh-CN" sz="1600" dirty="0">
              <a:solidFill>
                <a:srgbClr val="0066CC"/>
              </a:solidFill>
            </a:endParaRPr>
          </a:p>
          <a:p>
            <a:pPr>
              <a:spcBef>
                <a:spcPct val="0"/>
              </a:spcBef>
            </a:pPr>
            <a:r>
              <a:rPr lang="en-US" altLang="zh-CN" sz="1600" dirty="0">
                <a:solidFill>
                  <a:srgbClr val="0066CC"/>
                </a:solidFill>
              </a:rPr>
              <a:t>2.</a:t>
            </a:r>
            <a:r>
              <a:rPr lang="zh-CN" altLang="en-US" sz="1600" dirty="0">
                <a:solidFill>
                  <a:srgbClr val="0066CC"/>
                </a:solidFill>
              </a:rPr>
              <a:t>住院医疗费用互助金计算公式：</a:t>
            </a:r>
          </a:p>
          <a:p>
            <a:pPr>
              <a:spcBef>
                <a:spcPct val="0"/>
              </a:spcBef>
            </a:pPr>
            <a:r>
              <a:rPr lang="zh-CN" altLang="en-US" sz="1600" dirty="0">
                <a:solidFill>
                  <a:srgbClr val="0066CC"/>
                </a:solidFill>
              </a:rPr>
              <a:t>   </a:t>
            </a:r>
            <a:r>
              <a:rPr lang="en-US" altLang="zh-CN" sz="1600" dirty="0">
                <a:solidFill>
                  <a:srgbClr val="0066CC"/>
                </a:solidFill>
              </a:rPr>
              <a:t>[“</a:t>
            </a:r>
            <a:r>
              <a:rPr lang="zh-CN" altLang="en-US" sz="1600" dirty="0">
                <a:solidFill>
                  <a:srgbClr val="0066CC"/>
                </a:solidFill>
              </a:rPr>
              <a:t>自付一”金额－起付线（</a:t>
            </a:r>
            <a:r>
              <a:rPr lang="en-US" altLang="zh-CN" sz="1600" dirty="0">
                <a:solidFill>
                  <a:srgbClr val="0066CC"/>
                </a:solidFill>
              </a:rPr>
              <a:t>1300</a:t>
            </a:r>
            <a:r>
              <a:rPr lang="zh-CN" altLang="en-US" sz="1600" dirty="0">
                <a:solidFill>
                  <a:srgbClr val="0066CC"/>
                </a:solidFill>
              </a:rPr>
              <a:t>或</a:t>
            </a:r>
            <a:r>
              <a:rPr lang="en-US" altLang="zh-CN" sz="1600" dirty="0">
                <a:solidFill>
                  <a:srgbClr val="0066CC"/>
                </a:solidFill>
              </a:rPr>
              <a:t>650</a:t>
            </a:r>
            <a:r>
              <a:rPr lang="zh-CN" altLang="en-US" sz="1600" dirty="0">
                <a:solidFill>
                  <a:srgbClr val="0066CC"/>
                </a:solidFill>
              </a:rPr>
              <a:t>元）</a:t>
            </a:r>
            <a:r>
              <a:rPr lang="en-US" altLang="zh-CN" sz="1600" dirty="0">
                <a:solidFill>
                  <a:srgbClr val="0066CC"/>
                </a:solidFill>
              </a:rPr>
              <a:t>]× </a:t>
            </a:r>
            <a:r>
              <a:rPr lang="en-US" altLang="zh-CN" sz="1600" dirty="0">
                <a:solidFill>
                  <a:srgbClr val="FF0000"/>
                </a:solidFill>
              </a:rPr>
              <a:t>20%</a:t>
            </a:r>
          </a:p>
          <a:p>
            <a:pPr>
              <a:spcBef>
                <a:spcPct val="0"/>
              </a:spcBef>
            </a:pPr>
            <a:r>
              <a:rPr lang="zh-CN" altLang="en-US" sz="1600" dirty="0">
                <a:solidFill>
                  <a:srgbClr val="0066CC"/>
                </a:solidFill>
              </a:rPr>
              <a:t>   跨年度住院计算公式：</a:t>
            </a:r>
          </a:p>
          <a:p>
            <a:pPr>
              <a:spcBef>
                <a:spcPct val="0"/>
              </a:spcBef>
            </a:pPr>
            <a:r>
              <a:rPr lang="zh-CN" altLang="en-US" sz="1600" dirty="0">
                <a:solidFill>
                  <a:srgbClr val="0066CC"/>
                </a:solidFill>
              </a:rPr>
              <a:t>   </a:t>
            </a:r>
            <a:r>
              <a:rPr lang="en-US" altLang="zh-CN" sz="1600" dirty="0">
                <a:solidFill>
                  <a:srgbClr val="0066CC"/>
                </a:solidFill>
              </a:rPr>
              <a:t>[“</a:t>
            </a:r>
            <a:r>
              <a:rPr lang="zh-CN" altLang="en-US" sz="1600" dirty="0">
                <a:solidFill>
                  <a:srgbClr val="0066CC"/>
                </a:solidFill>
              </a:rPr>
              <a:t>自付一” 金额－起付线（</a:t>
            </a:r>
            <a:r>
              <a:rPr lang="en-US" altLang="zh-CN" sz="1600" dirty="0">
                <a:solidFill>
                  <a:srgbClr val="0066CC"/>
                </a:solidFill>
              </a:rPr>
              <a:t>1300</a:t>
            </a:r>
            <a:r>
              <a:rPr lang="zh-CN" altLang="en-US" sz="1600" dirty="0">
                <a:solidFill>
                  <a:srgbClr val="0066CC"/>
                </a:solidFill>
              </a:rPr>
              <a:t>或</a:t>
            </a:r>
            <a:r>
              <a:rPr lang="en-US" altLang="zh-CN" sz="1600" dirty="0">
                <a:solidFill>
                  <a:srgbClr val="0066CC"/>
                </a:solidFill>
              </a:rPr>
              <a:t>650</a:t>
            </a:r>
            <a:r>
              <a:rPr lang="zh-CN" altLang="en-US" sz="1600" dirty="0">
                <a:solidFill>
                  <a:srgbClr val="0066CC"/>
                </a:solidFill>
              </a:rPr>
              <a:t>元）</a:t>
            </a:r>
            <a:r>
              <a:rPr lang="en-US" altLang="zh-CN" sz="1600" dirty="0">
                <a:solidFill>
                  <a:srgbClr val="0066CC"/>
                </a:solidFill>
              </a:rPr>
              <a:t>]÷</a:t>
            </a:r>
            <a:r>
              <a:rPr lang="zh-CN" altLang="en-US" sz="1600" dirty="0">
                <a:solidFill>
                  <a:srgbClr val="0066CC"/>
                </a:solidFill>
              </a:rPr>
              <a:t>住院总天数</a:t>
            </a:r>
            <a:r>
              <a:rPr lang="en-US" altLang="zh-CN" sz="1600" dirty="0">
                <a:solidFill>
                  <a:srgbClr val="0066CC"/>
                </a:solidFill>
              </a:rPr>
              <a:t>×</a:t>
            </a:r>
            <a:r>
              <a:rPr lang="zh-CN" altLang="en-US" sz="1600" dirty="0">
                <a:solidFill>
                  <a:srgbClr val="0066CC"/>
                </a:solidFill>
              </a:rPr>
              <a:t>年有效责任天数</a:t>
            </a:r>
            <a:r>
              <a:rPr lang="en-US" altLang="zh-CN" sz="1600" dirty="0">
                <a:solidFill>
                  <a:srgbClr val="0066CC"/>
                </a:solidFill>
              </a:rPr>
              <a:t>×</a:t>
            </a:r>
            <a:r>
              <a:rPr lang="en-US" altLang="zh-CN" sz="1600" dirty="0">
                <a:solidFill>
                  <a:srgbClr val="FF0000"/>
                </a:solidFill>
              </a:rPr>
              <a:t>20%</a:t>
            </a:r>
            <a:r>
              <a:rPr lang="en-US" altLang="zh-CN" sz="1600" dirty="0">
                <a:solidFill>
                  <a:srgbClr val="0066CC"/>
                </a:solidFill>
              </a:rPr>
              <a:t> </a:t>
            </a:r>
          </a:p>
          <a:p>
            <a:pPr>
              <a:spcBef>
                <a:spcPct val="0"/>
              </a:spcBef>
            </a:pPr>
            <a:endParaRPr lang="en-US" altLang="zh-CN" sz="1600" dirty="0">
              <a:solidFill>
                <a:srgbClr val="0066CC"/>
              </a:solidFill>
            </a:endParaRPr>
          </a:p>
          <a:p>
            <a:pPr>
              <a:spcBef>
                <a:spcPct val="0"/>
              </a:spcBef>
            </a:pPr>
            <a:r>
              <a:rPr lang="en-US" altLang="zh-CN" sz="1600" dirty="0">
                <a:solidFill>
                  <a:srgbClr val="0066CC"/>
                </a:solidFill>
              </a:rPr>
              <a:t>3.</a:t>
            </a:r>
            <a:r>
              <a:rPr lang="zh-CN" altLang="en-US" sz="1600" dirty="0">
                <a:solidFill>
                  <a:srgbClr val="0066CC"/>
                </a:solidFill>
              </a:rPr>
              <a:t>门诊、住院医疗费用封顶线以上：</a:t>
            </a:r>
            <a:endParaRPr lang="en-US" altLang="zh-CN" sz="1600" dirty="0">
              <a:solidFill>
                <a:srgbClr val="0066CC"/>
              </a:solidFill>
            </a:endParaRPr>
          </a:p>
          <a:p>
            <a:pPr>
              <a:spcBef>
                <a:spcPct val="0"/>
              </a:spcBef>
            </a:pPr>
            <a:r>
              <a:rPr lang="zh-CN" altLang="en-US" sz="1600" dirty="0">
                <a:solidFill>
                  <a:srgbClr val="0066CC"/>
                </a:solidFill>
              </a:rPr>
              <a:t>     互助金封顶线以上达到</a:t>
            </a:r>
            <a:r>
              <a:rPr lang="en-US" altLang="zh-CN" sz="1600" dirty="0">
                <a:solidFill>
                  <a:srgbClr val="0066CC"/>
                </a:solidFill>
              </a:rPr>
              <a:t>5</a:t>
            </a:r>
            <a:r>
              <a:rPr lang="zh-CN" altLang="en-US" sz="1600" dirty="0">
                <a:solidFill>
                  <a:srgbClr val="0066CC"/>
                </a:solidFill>
              </a:rPr>
              <a:t>万元，可享受</a:t>
            </a:r>
            <a:r>
              <a:rPr lang="en-US" altLang="zh-CN" sz="1600" dirty="0">
                <a:solidFill>
                  <a:srgbClr val="0066CC"/>
                </a:solidFill>
              </a:rPr>
              <a:t>40%</a:t>
            </a:r>
            <a:r>
              <a:rPr lang="zh-CN" altLang="en-US" sz="1600" dirty="0">
                <a:solidFill>
                  <a:srgbClr val="0066CC"/>
                </a:solidFill>
              </a:rPr>
              <a:t>互助金，最高报销额</a:t>
            </a:r>
            <a:r>
              <a:rPr lang="en-US" altLang="zh-CN" sz="1600" dirty="0">
                <a:solidFill>
                  <a:srgbClr val="0066CC"/>
                </a:solidFill>
              </a:rPr>
              <a:t>2</a:t>
            </a:r>
            <a:r>
              <a:rPr lang="zh-CN" altLang="en-US" sz="1600" dirty="0">
                <a:solidFill>
                  <a:srgbClr val="0066CC"/>
                </a:solidFill>
              </a:rPr>
              <a:t>万元；</a:t>
            </a:r>
          </a:p>
          <a:p>
            <a:pPr>
              <a:spcBef>
                <a:spcPct val="0"/>
              </a:spcBef>
            </a:pPr>
            <a:r>
              <a:rPr lang="en-US" altLang="zh-CN" sz="1600" dirty="0">
                <a:solidFill>
                  <a:srgbClr val="0066CC"/>
                </a:solidFill>
              </a:rPr>
              <a:t>     5</a:t>
            </a:r>
            <a:r>
              <a:rPr lang="zh-CN" altLang="en-US" sz="1600" dirty="0">
                <a:solidFill>
                  <a:srgbClr val="0066CC"/>
                </a:solidFill>
              </a:rPr>
              <a:t>万元到</a:t>
            </a:r>
            <a:r>
              <a:rPr lang="en-US" altLang="zh-CN" sz="1600" dirty="0">
                <a:solidFill>
                  <a:srgbClr val="0066CC"/>
                </a:solidFill>
              </a:rPr>
              <a:t>10</a:t>
            </a:r>
            <a:r>
              <a:rPr lang="zh-CN" altLang="en-US" sz="1600" dirty="0">
                <a:solidFill>
                  <a:srgbClr val="0066CC"/>
                </a:solidFill>
              </a:rPr>
              <a:t>万元部分，可享受</a:t>
            </a:r>
            <a:r>
              <a:rPr lang="en-US" altLang="zh-CN" sz="1600" dirty="0">
                <a:solidFill>
                  <a:srgbClr val="0066CC"/>
                </a:solidFill>
              </a:rPr>
              <a:t>60%</a:t>
            </a:r>
            <a:r>
              <a:rPr lang="zh-CN" altLang="en-US" sz="1600" dirty="0">
                <a:solidFill>
                  <a:srgbClr val="0066CC"/>
                </a:solidFill>
              </a:rPr>
              <a:t>计算互助金，最高报销额</a:t>
            </a:r>
            <a:r>
              <a:rPr lang="en-US" altLang="zh-CN" sz="1600" dirty="0">
                <a:solidFill>
                  <a:srgbClr val="0066CC"/>
                </a:solidFill>
              </a:rPr>
              <a:t>3</a:t>
            </a:r>
            <a:r>
              <a:rPr lang="zh-CN" altLang="en-US" sz="1600" dirty="0">
                <a:solidFill>
                  <a:srgbClr val="0066CC"/>
                </a:solidFill>
              </a:rPr>
              <a:t>万元；</a:t>
            </a:r>
          </a:p>
          <a:p>
            <a:pPr>
              <a:spcBef>
                <a:spcPct val="0"/>
              </a:spcBef>
            </a:pPr>
            <a:r>
              <a:rPr lang="en-US" altLang="zh-CN" sz="1600" dirty="0">
                <a:solidFill>
                  <a:srgbClr val="0066CC"/>
                </a:solidFill>
              </a:rPr>
              <a:t>     10</a:t>
            </a:r>
            <a:r>
              <a:rPr lang="zh-CN" altLang="en-US" sz="1600" dirty="0">
                <a:solidFill>
                  <a:srgbClr val="0066CC"/>
                </a:solidFill>
              </a:rPr>
              <a:t>万元到</a:t>
            </a:r>
            <a:r>
              <a:rPr lang="en-US" altLang="zh-CN" sz="1600" dirty="0">
                <a:solidFill>
                  <a:srgbClr val="0066CC"/>
                </a:solidFill>
              </a:rPr>
              <a:t>15</a:t>
            </a:r>
            <a:r>
              <a:rPr lang="zh-CN" altLang="en-US" sz="1600" dirty="0">
                <a:solidFill>
                  <a:srgbClr val="0066CC"/>
                </a:solidFill>
              </a:rPr>
              <a:t>万元部分，可享受</a:t>
            </a:r>
            <a:r>
              <a:rPr lang="en-US" altLang="zh-CN" sz="1600" dirty="0">
                <a:solidFill>
                  <a:srgbClr val="0066CC"/>
                </a:solidFill>
              </a:rPr>
              <a:t>80%</a:t>
            </a:r>
            <a:r>
              <a:rPr lang="zh-CN" altLang="en-US" sz="1600" dirty="0">
                <a:solidFill>
                  <a:srgbClr val="0066CC"/>
                </a:solidFill>
              </a:rPr>
              <a:t>互助金，最高报销额</a:t>
            </a:r>
            <a:r>
              <a:rPr lang="en-US" altLang="zh-CN" sz="1600" dirty="0">
                <a:solidFill>
                  <a:srgbClr val="0066CC"/>
                </a:solidFill>
              </a:rPr>
              <a:t>4</a:t>
            </a:r>
            <a:r>
              <a:rPr lang="zh-CN" altLang="en-US" sz="1600" dirty="0">
                <a:solidFill>
                  <a:srgbClr val="0066CC"/>
                </a:solidFill>
              </a:rPr>
              <a:t>万</a:t>
            </a:r>
            <a:r>
              <a:rPr lang="zh-CN" altLang="en-US" sz="1600" dirty="0" smtClean="0">
                <a:solidFill>
                  <a:srgbClr val="0066CC"/>
                </a:solidFill>
              </a:rPr>
              <a:t>元</a:t>
            </a:r>
            <a:r>
              <a:rPr lang="en-US" altLang="zh-CN" sz="1600" dirty="0" smtClean="0">
                <a:solidFill>
                  <a:srgbClr val="0066CC"/>
                </a:solidFill>
              </a:rPr>
              <a:t>;</a:t>
            </a:r>
          </a:p>
          <a:p>
            <a:pPr>
              <a:spcBef>
                <a:spcPct val="0"/>
              </a:spcBef>
            </a:pPr>
            <a:r>
              <a:rPr lang="en-US" altLang="zh-CN" sz="1600" dirty="0" smtClean="0">
                <a:solidFill>
                  <a:srgbClr val="0066CC"/>
                </a:solidFill>
              </a:rPr>
              <a:t>     15</a:t>
            </a:r>
            <a:r>
              <a:rPr lang="zh-CN" altLang="en-US" sz="1600" dirty="0" smtClean="0">
                <a:solidFill>
                  <a:srgbClr val="0066CC"/>
                </a:solidFill>
              </a:rPr>
              <a:t>万元到</a:t>
            </a:r>
            <a:r>
              <a:rPr lang="en-US" altLang="zh-CN" sz="1600" dirty="0" smtClean="0">
                <a:solidFill>
                  <a:srgbClr val="0066CC"/>
                </a:solidFill>
              </a:rPr>
              <a:t>25</a:t>
            </a:r>
            <a:r>
              <a:rPr lang="zh-CN" altLang="en-US" sz="1600" dirty="0" smtClean="0">
                <a:solidFill>
                  <a:srgbClr val="0066CC"/>
                </a:solidFill>
              </a:rPr>
              <a:t>万元部分，可享受</a:t>
            </a:r>
            <a:r>
              <a:rPr lang="en-US" altLang="zh-CN" sz="1600" dirty="0" smtClean="0">
                <a:solidFill>
                  <a:srgbClr val="0066CC"/>
                </a:solidFill>
              </a:rPr>
              <a:t>90%</a:t>
            </a:r>
            <a:r>
              <a:rPr lang="zh-CN" altLang="en-US" sz="1600" dirty="0" smtClean="0">
                <a:solidFill>
                  <a:srgbClr val="0066CC"/>
                </a:solidFill>
              </a:rPr>
              <a:t>互助金，最高报销额</a:t>
            </a:r>
            <a:r>
              <a:rPr lang="en-US" altLang="zh-CN" sz="1600" dirty="0" smtClean="0">
                <a:solidFill>
                  <a:srgbClr val="0066CC"/>
                </a:solidFill>
              </a:rPr>
              <a:t>9</a:t>
            </a:r>
            <a:r>
              <a:rPr lang="zh-CN" altLang="en-US" sz="1600" dirty="0" smtClean="0">
                <a:solidFill>
                  <a:srgbClr val="0066CC"/>
                </a:solidFill>
              </a:rPr>
              <a:t>万元。</a:t>
            </a:r>
            <a:endParaRPr lang="zh-CN" altLang="en-US" sz="1600" dirty="0">
              <a:solidFill>
                <a:srgbClr val="0066CC"/>
              </a:solidFill>
            </a:endParaRPr>
          </a:p>
          <a:p>
            <a:pPr>
              <a:spcBef>
                <a:spcPct val="0"/>
              </a:spcBef>
            </a:pPr>
            <a:endParaRPr lang="en-US" altLang="zh-CN" dirty="0">
              <a:solidFill>
                <a:srgbClr val="0066CC"/>
              </a:solidFill>
              <a:latin typeface="楷体_GB2312" pitchFamily="49" charset="-122"/>
              <a:ea typeface="楷体_GB2312" pitchFamily="49" charset="-122"/>
            </a:endParaRPr>
          </a:p>
          <a:p>
            <a:pPr>
              <a:spcBef>
                <a:spcPct val="0"/>
              </a:spcBef>
            </a:pPr>
            <a:endParaRPr lang="zh-CN" altLang="en-US" dirty="0">
              <a:solidFill>
                <a:srgbClr val="0066CC"/>
              </a:solidFill>
              <a:latin typeface="楷体_GB2312" pitchFamily="49" charset="-122"/>
              <a:ea typeface="楷体_GB2312" pitchFamily="49" charset="-122"/>
            </a:endParaRPr>
          </a:p>
          <a:p>
            <a:pPr>
              <a:spcBef>
                <a:spcPct val="0"/>
              </a:spcBef>
            </a:pPr>
            <a:endParaRPr lang="en-US" altLang="zh-CN" dirty="0">
              <a:solidFill>
                <a:srgbClr val="0066CC"/>
              </a:solidFill>
              <a:latin typeface="楷体_GB2312" pitchFamily="49" charset="-122"/>
              <a:ea typeface="楷体_GB2312" pitchFamily="49" charset="-122"/>
            </a:endParaRPr>
          </a:p>
          <a:p>
            <a:pPr>
              <a:spcBef>
                <a:spcPct val="0"/>
              </a:spcBef>
            </a:pPr>
            <a:endParaRPr lang="en-US" altLang="zh-CN" dirty="0">
              <a:solidFill>
                <a:srgbClr val="0066CC"/>
              </a:solidFill>
              <a:latin typeface="楷体_GB2312" pitchFamily="49" charset="-122"/>
              <a:ea typeface="楷体_GB2312" pitchFamily="49" charset="-122"/>
            </a:endParaRPr>
          </a:p>
          <a:p>
            <a:pPr>
              <a:spcBef>
                <a:spcPct val="0"/>
              </a:spcBef>
            </a:pPr>
            <a:endParaRPr lang="en-US" altLang="zh-CN" dirty="0">
              <a:solidFill>
                <a:srgbClr val="0066CC"/>
              </a:solidFill>
              <a:latin typeface="楷体_GB2312" pitchFamily="49" charset="-122"/>
              <a:ea typeface="楷体_GB2312" pitchFamily="49" charset="-122"/>
            </a:endParaRPr>
          </a:p>
          <a:p>
            <a:pPr algn="ctr">
              <a:spcBef>
                <a:spcPct val="0"/>
              </a:spcBef>
            </a:pPr>
            <a:endParaRPr lang="en-US" altLang="zh-CN" sz="2800" dirty="0">
              <a:solidFill>
                <a:srgbClr val="0066CC"/>
              </a:solidFill>
              <a:latin typeface="楷体_GB2312" pitchFamily="49" charset="-122"/>
              <a:ea typeface="楷体_GB2312" pitchFamily="49" charset="-122"/>
            </a:endParaRPr>
          </a:p>
          <a:p>
            <a:pPr>
              <a:spcBef>
                <a:spcPct val="0"/>
              </a:spcBef>
            </a:pPr>
            <a:endParaRPr lang="en-US" altLang="zh-CN" sz="2400" dirty="0">
              <a:solidFill>
                <a:schemeClr val="tx1"/>
              </a:solidFill>
              <a:latin typeface="Calibri" pitchFamily="34" charset="0"/>
              <a:ea typeface="宋体"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6819</TotalTime>
  <Words>4507</Words>
  <Application>Microsoft Office PowerPoint</Application>
  <PresentationFormat>全屏显示(4:3)</PresentationFormat>
  <Paragraphs>699</Paragraphs>
  <Slides>43</Slides>
  <Notes>8</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43</vt:i4>
      </vt:variant>
    </vt:vector>
  </HeadingPairs>
  <TitlesOfParts>
    <vt:vector size="64" baseType="lpstr">
      <vt:lpstr>DotumChe</vt:lpstr>
      <vt:lpstr>Gulim</vt:lpstr>
      <vt:lpstr>HY헤드라인M</vt:lpstr>
      <vt:lpstr>方正舒体</vt:lpstr>
      <vt:lpstr>黑体</vt:lpstr>
      <vt:lpstr>华文彩云</vt:lpstr>
      <vt:lpstr>华文仿宋</vt:lpstr>
      <vt:lpstr>华文楷体</vt:lpstr>
      <vt:lpstr>华文隶书</vt:lpstr>
      <vt:lpstr>华文宋体</vt:lpstr>
      <vt:lpstr>华文细黑</vt:lpstr>
      <vt:lpstr>华文新魏</vt:lpstr>
      <vt:lpstr>华文中宋</vt:lpstr>
      <vt:lpstr>楷体_GB2312</vt:lpstr>
      <vt:lpstr>宋体</vt:lpstr>
      <vt:lpstr>微软雅黑</vt:lpstr>
      <vt:lpstr>Arial</vt:lpstr>
      <vt:lpstr>Calibri</vt:lpstr>
      <vt:lpstr>Times New Roman</vt:lpstr>
      <vt:lpstr>Wingdings</vt:lpstr>
      <vt:lpstr>Office 主题</vt:lpstr>
      <vt:lpstr>北京市总工会 职工互助保障   http://www.bjzghzbx.com.  </vt:lpstr>
      <vt:lpstr>PowerPoint 演示文稿</vt:lpstr>
      <vt:lpstr>PowerPoint 演示文稿</vt:lpstr>
      <vt:lpstr>20年来全市参保职工突破职工321万人，支付互助金15亿元，受助职工近600百万人次</vt:lpstr>
      <vt:lpstr>PowerPoint 演示文稿</vt:lpstr>
      <vt:lpstr>  职工互助保障的特点：</vt:lpstr>
      <vt:lpstr>PowerPoint 演示文稿</vt:lpstr>
      <vt:lpstr>PowerPoint 演示文稿</vt:lpstr>
      <vt:lpstr>PowerPoint 演示文稿</vt:lpstr>
      <vt:lpstr>PowerPoint 演示文稿</vt:lpstr>
      <vt:lpstr>2.《非工伤意外伤害及家财损失综合互助保障计划》</vt:lpstr>
      <vt:lpstr>会费型 职 工 互 助 保 障 活 动</vt:lpstr>
      <vt:lpstr>      </vt:lpstr>
      <vt:lpstr>  </vt:lpstr>
      <vt:lpstr>PowerPoint 演示文稿</vt:lpstr>
      <vt:lpstr>PowerPoint 演示文稿</vt:lpstr>
      <vt:lpstr>  4.《在职职工住院医疗互助保障活动》</vt:lpstr>
      <vt:lpstr>PowerPoint 演示文稿</vt:lpstr>
      <vt:lpstr>6.《在职职工意外伤害互助保障活动》</vt:lpstr>
      <vt:lpstr>8.《在职职工意外伤害互助保障活动》（D款）</vt:lpstr>
      <vt:lpstr>9.《在职职工短期意外伤害互助保障活动》</vt:lpstr>
      <vt:lpstr>PowerPoint 演示文稿</vt:lpstr>
      <vt:lpstr>PowerPoint 演示文稿</vt:lpstr>
      <vt:lpstr>        申请理赔所需资料  1.申请非工伤及家财综合损失互助金所需资料复印件   </vt:lpstr>
      <vt:lpstr>   （2）意外身故还需提供   ·  二级（含）以上医疗机构或公安部门出具的死亡证明。       ·  公安部门出具的户口注销证明。       ·  因交通事故提供交通部门出具的《道路交通事故责任认定书》 。       ·  出险是发生在工作时间、工作地点的不属于工伤范围的，单位要出具非工伤证明。               </vt:lpstr>
      <vt:lpstr>（4）. 水暖管爆裂还需提供：     ·   水渍事故简易调查认定书》。     ·  出险现场照片（整体和局部，与损失面积相符）。     ·   维修记录。     ·   房屋产权证或与产权证相关的证明文件复印件（房屋用途只能为住宅，商业用途不在保障范围内）。      </vt:lpstr>
      <vt:lpstr>        申请理赔所需资料  2.申请女工特疾互助金所需资料复印件   </vt:lpstr>
      <vt:lpstr>PowerPoint 演示文稿</vt:lpstr>
      <vt:lpstr>PowerPoint 演示文稿</vt:lpstr>
      <vt:lpstr>PowerPoint 演示文稿</vt:lpstr>
      <vt:lpstr>PowerPoint 演示文稿</vt:lpstr>
      <vt:lpstr>PowerPoint 演示文稿</vt:lpstr>
      <vt:lpstr>PowerPoint 演示文稿</vt:lpstr>
      <vt:lpstr>   6.申请在职职工（子女）意外伤害互助金所需资料复印件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感谢您对职工 互助保障工作的大力支持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微软用户</cp:lastModifiedBy>
  <cp:revision>469</cp:revision>
  <dcterms:created xsi:type="dcterms:W3CDTF">2013-08-08T01:26:04Z</dcterms:created>
  <dcterms:modified xsi:type="dcterms:W3CDTF">2018-06-11T06:10:17Z</dcterms:modified>
</cp:coreProperties>
</file>