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sldIdLst>
    <p:sldId id="384" r:id="rId2"/>
    <p:sldId id="369" r:id="rId3"/>
    <p:sldId id="326" r:id="rId4"/>
    <p:sldId id="338" r:id="rId5"/>
    <p:sldId id="341" r:id="rId6"/>
    <p:sldId id="348" r:id="rId7"/>
    <p:sldId id="332" r:id="rId8"/>
    <p:sldId id="328" r:id="rId9"/>
    <p:sldId id="437" r:id="rId10"/>
    <p:sldId id="345" r:id="rId11"/>
    <p:sldId id="349" r:id="rId12"/>
    <p:sldId id="446" r:id="rId13"/>
    <p:sldId id="452" r:id="rId14"/>
    <p:sldId id="450" r:id="rId15"/>
    <p:sldId id="363" r:id="rId16"/>
    <p:sldId id="438" r:id="rId17"/>
    <p:sldId id="441" r:id="rId18"/>
    <p:sldId id="448" r:id="rId19"/>
    <p:sldId id="444" r:id="rId20"/>
    <p:sldId id="442" r:id="rId21"/>
    <p:sldId id="445" r:id="rId22"/>
    <p:sldId id="449" r:id="rId23"/>
    <p:sldId id="443" r:id="rId24"/>
    <p:sldId id="383" r:id="rId25"/>
    <p:sldId id="380" r:id="rId26"/>
    <p:sldId id="425"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84E427A-3D55-4303-BF80-6455036E1DE7}" styleName="主题样式 1 - 强调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18603FDC-E32A-4AB5-989C-0864C3EAD2B8}" styleName="主题样式 2 - 强调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301B821-A1FF-4177-AEE7-76D212191A09}" styleName="中度样式 1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183" autoAdjust="0"/>
    <p:restoredTop sz="89899" autoAdjust="0"/>
  </p:normalViewPr>
  <p:slideViewPr>
    <p:cSldViewPr snapToObjects="1">
      <p:cViewPr>
        <p:scale>
          <a:sx n="100" d="100"/>
          <a:sy n="100" d="100"/>
        </p:scale>
        <p:origin x="-168" y="35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289337-C041-1342-931B-C5C0391D812B}" type="datetimeFigureOut">
              <a:rPr lang="en-US" altLang="zh-CN"/>
              <a:pPr/>
              <a:t>6/7/2018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幻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BD2AEDC-ACA7-4D4C-83DD-1FB673696918}" type="slidenum">
              <a:rPr lang="en-US" altLang="zh-CN"/>
              <a:pPr/>
              <a:t>‹#›</a:t>
            </a:fld>
            <a:endParaRPr lang="zh-CN" altLang="en-US"/>
          </a:p>
        </p:txBody>
      </p:sp>
    </p:spTree>
    <p:extLst>
      <p:ext uri="{BB962C8B-B14F-4D97-AF65-F5344CB8AC3E}">
        <p14:creationId xmlns:p14="http://schemas.microsoft.com/office/powerpoint/2010/main" xmlns="" val="11591265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r>
              <a:rPr lang="zh-CN" altLang="en-US" dirty="0" smtClean="0"/>
              <a:t>住院类型：根据社保数据分类</a:t>
            </a:r>
            <a:endParaRPr lang="en-US" altLang="zh-CN" dirty="0" smtClean="0"/>
          </a:p>
          <a:p>
            <a:r>
              <a:rPr lang="zh-CN" altLang="en-US" dirty="0" smtClean="0"/>
              <a:t>代办处盖章、经办人签章</a:t>
            </a:r>
            <a:r>
              <a:rPr lang="en-US" altLang="zh-CN" dirty="0" smtClean="0"/>
              <a:t>-</a:t>
            </a:r>
            <a:r>
              <a:rPr lang="zh-CN" altLang="en-US" dirty="0" smtClean="0"/>
              <a:t>取消（申报明细上签章即可）</a:t>
            </a:r>
            <a:endParaRPr lang="en-US" altLang="zh-CN" dirty="0" smtClean="0"/>
          </a:p>
          <a:p>
            <a:endParaRPr lang="zh-CN" altLang="en-US" dirty="0"/>
          </a:p>
        </p:txBody>
      </p:sp>
      <p:sp>
        <p:nvSpPr>
          <p:cNvPr id="4" name="灯片编号占位符 3"/>
          <p:cNvSpPr>
            <a:spLocks noGrp="1"/>
          </p:cNvSpPr>
          <p:nvPr>
            <p:ph type="sldNum" sz="quarter" idx="10"/>
          </p:nvPr>
        </p:nvSpPr>
        <p:spPr/>
        <p:txBody>
          <a:bodyPr/>
          <a:lstStyle/>
          <a:p>
            <a:fld id="{6BD2AEDC-ACA7-4D4C-83DD-1FB673696918}" type="slidenum">
              <a:rPr lang="en-US" altLang="zh-CN" smtClean="0"/>
              <a:pPr/>
              <a:t>4</a:t>
            </a:fld>
            <a:endParaRPr lang="zh-CN" altLang="en-US"/>
          </a:p>
        </p:txBody>
      </p:sp>
    </p:spTree>
    <p:extLst>
      <p:ext uri="{BB962C8B-B14F-4D97-AF65-F5344CB8AC3E}">
        <p14:creationId xmlns="" xmlns:p14="http://schemas.microsoft.com/office/powerpoint/2010/main" val="20733215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r>
              <a:rPr lang="zh-CN" altLang="en-US" dirty="0" smtClean="0"/>
              <a:t>住院类型：根据社保数据分类</a:t>
            </a:r>
            <a:endParaRPr lang="en-US" altLang="zh-CN" dirty="0" smtClean="0"/>
          </a:p>
          <a:p>
            <a:r>
              <a:rPr lang="zh-CN" altLang="en-US" dirty="0" smtClean="0"/>
              <a:t>代办处盖章、经办人签章</a:t>
            </a:r>
            <a:r>
              <a:rPr lang="en-US" altLang="zh-CN" dirty="0" smtClean="0"/>
              <a:t>-</a:t>
            </a:r>
            <a:r>
              <a:rPr lang="zh-CN" altLang="en-US" dirty="0" smtClean="0"/>
              <a:t>取消（申报明细上签章即可）</a:t>
            </a:r>
            <a:endParaRPr lang="en-US" altLang="zh-CN" dirty="0" smtClean="0"/>
          </a:p>
          <a:p>
            <a:endParaRPr lang="zh-CN" altLang="en-US" dirty="0"/>
          </a:p>
        </p:txBody>
      </p:sp>
      <p:sp>
        <p:nvSpPr>
          <p:cNvPr id="4" name="灯片编号占位符 3"/>
          <p:cNvSpPr>
            <a:spLocks noGrp="1"/>
          </p:cNvSpPr>
          <p:nvPr>
            <p:ph type="sldNum" sz="quarter" idx="10"/>
          </p:nvPr>
        </p:nvSpPr>
        <p:spPr/>
        <p:txBody>
          <a:bodyPr/>
          <a:lstStyle/>
          <a:p>
            <a:fld id="{6BD2AEDC-ACA7-4D4C-83DD-1FB673696918}" type="slidenum">
              <a:rPr lang="en-US" altLang="zh-CN" smtClean="0"/>
              <a:pPr/>
              <a:t>9</a:t>
            </a:fld>
            <a:endParaRPr lang="zh-CN" altLang="en-US"/>
          </a:p>
        </p:txBody>
      </p:sp>
    </p:spTree>
    <p:extLst>
      <p:ext uri="{BB962C8B-B14F-4D97-AF65-F5344CB8AC3E}">
        <p14:creationId xmlns="" xmlns:p14="http://schemas.microsoft.com/office/powerpoint/2010/main" val="20733215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r>
              <a:rPr lang="zh-CN" altLang="en-US" dirty="0" smtClean="0"/>
              <a:t>住院类型：根据社保数据分类</a:t>
            </a:r>
            <a:endParaRPr lang="en-US" altLang="zh-CN" dirty="0" smtClean="0"/>
          </a:p>
          <a:p>
            <a:r>
              <a:rPr lang="zh-CN" altLang="en-US" dirty="0" smtClean="0"/>
              <a:t>代办处盖章、经办人签章</a:t>
            </a:r>
            <a:r>
              <a:rPr lang="en-US" altLang="zh-CN" dirty="0" smtClean="0"/>
              <a:t>-</a:t>
            </a:r>
            <a:r>
              <a:rPr lang="zh-CN" altLang="en-US" dirty="0" smtClean="0"/>
              <a:t>取消（申报明细上签章即可）</a:t>
            </a:r>
            <a:endParaRPr lang="en-US" altLang="zh-CN" dirty="0" smtClean="0"/>
          </a:p>
          <a:p>
            <a:endParaRPr lang="zh-CN" altLang="en-US" dirty="0"/>
          </a:p>
        </p:txBody>
      </p:sp>
      <p:sp>
        <p:nvSpPr>
          <p:cNvPr id="4" name="灯片编号占位符 3"/>
          <p:cNvSpPr>
            <a:spLocks noGrp="1"/>
          </p:cNvSpPr>
          <p:nvPr>
            <p:ph type="sldNum" sz="quarter" idx="10"/>
          </p:nvPr>
        </p:nvSpPr>
        <p:spPr/>
        <p:txBody>
          <a:bodyPr/>
          <a:lstStyle/>
          <a:p>
            <a:fld id="{6BD2AEDC-ACA7-4D4C-83DD-1FB673696918}" type="slidenum">
              <a:rPr lang="en-US" altLang="zh-CN" smtClean="0"/>
              <a:pPr/>
              <a:t>14</a:t>
            </a:fld>
            <a:endParaRPr lang="zh-CN" altLang="en-US"/>
          </a:p>
        </p:txBody>
      </p:sp>
    </p:spTree>
    <p:extLst>
      <p:ext uri="{BB962C8B-B14F-4D97-AF65-F5344CB8AC3E}">
        <p14:creationId xmlns="" xmlns:p14="http://schemas.microsoft.com/office/powerpoint/2010/main" val="20733215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标题和题注">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带标题的引述">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片引述">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或假">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pPr/>
              <a:t>6/7/2018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pPr/>
              <a:t>6/7/2018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6/7/2018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6/7/2018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6/7/2018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pPr/>
              <a:t>6/7/2018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6/7/2018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6/7/2018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gi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Text Box 6"/>
          <p:cNvSpPr txBox="1">
            <a:spLocks noChangeArrowheads="1"/>
          </p:cNvSpPr>
          <p:nvPr/>
        </p:nvSpPr>
        <p:spPr bwMode="auto">
          <a:xfrm>
            <a:off x="1200151" y="3068638"/>
            <a:ext cx="9984316" cy="366712"/>
          </a:xfrm>
          <a:prstGeom prst="rect">
            <a:avLst/>
          </a:prstGeom>
          <a:noFill/>
          <a:ln w="9525">
            <a:noFill/>
            <a:miter lim="800000"/>
            <a:headEnd/>
            <a:tailEnd/>
          </a:ln>
        </p:spPr>
        <p:txBody>
          <a:bodyPr>
            <a:spAutoFit/>
          </a:bodyPr>
          <a:lstStyle/>
          <a:p>
            <a:pPr>
              <a:spcBef>
                <a:spcPct val="50000"/>
              </a:spcBef>
            </a:pPr>
            <a:endParaRPr lang="zh-CN" altLang="en-US"/>
          </a:p>
        </p:txBody>
      </p:sp>
      <p:sp>
        <p:nvSpPr>
          <p:cNvPr id="2054" name="TextBox 7"/>
          <p:cNvSpPr txBox="1">
            <a:spLocks noChangeArrowheads="1"/>
          </p:cNvSpPr>
          <p:nvPr/>
        </p:nvSpPr>
        <p:spPr bwMode="auto">
          <a:xfrm>
            <a:off x="-960783" y="2071679"/>
            <a:ext cx="11485940" cy="1508105"/>
          </a:xfrm>
          <a:prstGeom prst="rect">
            <a:avLst/>
          </a:prstGeom>
          <a:noFill/>
          <a:ln w="9525">
            <a:noFill/>
            <a:miter lim="800000"/>
            <a:headEnd/>
            <a:tailEnd/>
          </a:ln>
        </p:spPr>
        <p:txBody>
          <a:bodyPr wrap="square">
            <a:spAutoFit/>
          </a:bodyPr>
          <a:lstStyle/>
          <a:p>
            <a:r>
              <a:rPr lang="zh-CN" altLang="en-US" sz="6000" b="1" dirty="0" smtClean="0">
                <a:solidFill>
                  <a:srgbClr val="000066"/>
                </a:solidFill>
                <a:ea typeface="微软雅黑" pitchFamily="34" charset="-122"/>
              </a:rPr>
              <a:t>       各项保障活动理赔申报要求</a:t>
            </a:r>
            <a:endParaRPr lang="en-US" altLang="zh-CN" sz="6000" b="1" dirty="0">
              <a:solidFill>
                <a:srgbClr val="000066"/>
              </a:solidFill>
              <a:ea typeface="微软雅黑" pitchFamily="34" charset="-122"/>
            </a:endParaRPr>
          </a:p>
          <a:p>
            <a:endParaRPr lang="zh-CN" altLang="en-US" sz="3200" b="1" dirty="0">
              <a:solidFill>
                <a:srgbClr val="25406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IMG_1641.JPG"/>
          <p:cNvPicPr>
            <a:picLocks noChangeAspect="1" noChangeArrowheads="1"/>
          </p:cNvPicPr>
          <p:nvPr/>
        </p:nvPicPr>
        <p:blipFill rotWithShape="1">
          <a:blip r:embed="rId2" cstate="print">
            <a:extLst>
              <a:ext uri="{28A0092B-C50C-407E-A947-70E740481C1C}">
                <a14:useLocalDpi xmlns="" xmlns:a14="http://schemas.microsoft.com/office/drawing/2010/main" val="0"/>
              </a:ext>
            </a:extLst>
          </a:blip>
          <a:srcRect l="3966" r="3523"/>
          <a:stretch/>
        </p:blipFill>
        <p:spPr bwMode="auto">
          <a:xfrm>
            <a:off x="544207" y="1417786"/>
            <a:ext cx="3694405" cy="4876542"/>
          </a:xfrm>
          <a:prstGeom prst="rect">
            <a:avLst/>
          </a:prstGeom>
          <a:noFill/>
          <a:extLst>
            <a:ext uri="{909E8E84-426E-40DD-AFC4-6F175D3DCCD1}">
              <a14:hiddenFill xmlns="" xmlns:a14="http://schemas.microsoft.com/office/drawing/2010/main">
                <a:solidFill>
                  <a:srgbClr val="FFFFFF"/>
                </a:solidFill>
              </a14:hiddenFill>
            </a:ext>
          </a:extLst>
        </p:spPr>
      </p:pic>
      <p:sp>
        <p:nvSpPr>
          <p:cNvPr id="3" name="矩形 2"/>
          <p:cNvSpPr/>
          <p:nvPr/>
        </p:nvSpPr>
        <p:spPr>
          <a:xfrm>
            <a:off x="4738678" y="609600"/>
            <a:ext cx="3143272" cy="1747830"/>
          </a:xfrm>
          <a:prstGeom prst="rect">
            <a:avLst/>
          </a:prstGeom>
          <a:blipFill rotWithShape="1">
            <a:blip r:embed="rId3"/>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pic>
        <p:nvPicPr>
          <p:cNvPr id="4" name="内容占位符 3" descr="收据.gif"/>
          <p:cNvPicPr>
            <a:picLocks noChangeAspect="1"/>
          </p:cNvPicPr>
          <p:nvPr/>
        </p:nvPicPr>
        <p:blipFill rotWithShape="1">
          <a:blip r:embed="rId4"/>
          <a:srcRect b="9600"/>
          <a:stretch/>
        </p:blipFill>
        <p:spPr>
          <a:xfrm>
            <a:off x="4497067" y="4013090"/>
            <a:ext cx="3582681" cy="2281238"/>
          </a:xfrm>
          <a:prstGeom prst="rect">
            <a:avLst/>
          </a:prstGeom>
          <a:ln>
            <a:noFill/>
          </a:ln>
          <a:effectLst/>
        </p:spPr>
      </p:pic>
      <p:sp>
        <p:nvSpPr>
          <p:cNvPr id="5" name="标题 1"/>
          <p:cNvSpPr txBox="1">
            <a:spLocks/>
          </p:cNvSpPr>
          <p:nvPr/>
        </p:nvSpPr>
        <p:spPr>
          <a:xfrm>
            <a:off x="677334" y="609600"/>
            <a:ext cx="4775724" cy="819136"/>
          </a:xfrm>
          <a:prstGeom prst="rect">
            <a:avLst/>
          </a:prstGeom>
        </p:spPr>
        <p:txBody>
          <a:bodyPr/>
          <a:lstStyle/>
          <a:p>
            <a:pPr lvl="0">
              <a:spcBef>
                <a:spcPct val="0"/>
              </a:spcBef>
              <a:defRPr/>
            </a:pPr>
            <a:r>
              <a:rPr lang="zh-CN" altLang="en-US" sz="3600" dirty="0" smtClean="0">
                <a:solidFill>
                  <a:schemeClr val="accent1"/>
                </a:solidFill>
                <a:latin typeface="微软雅黑" pitchFamily="34" charset="-122"/>
                <a:ea typeface="微软雅黑" pitchFamily="34" charset="-122"/>
              </a:rPr>
              <a:t>申报材料</a:t>
            </a:r>
            <a:r>
              <a:rPr kumimoji="0" lang="zh-CN" altLang="en-US" sz="3600" b="0" i="0" u="none" strike="noStrike" kern="1200" cap="none" spc="0" normalizeH="0" baseline="0" noProof="0" dirty="0" smtClean="0">
                <a:ln>
                  <a:noFill/>
                </a:ln>
                <a:solidFill>
                  <a:schemeClr val="accent1"/>
                </a:solidFill>
                <a:effectLst/>
                <a:uLnTx/>
                <a:uFillTx/>
                <a:latin typeface="+mj-lt"/>
                <a:ea typeface="+mj-ea"/>
                <a:cs typeface="+mj-cs"/>
              </a:rPr>
              <a:t>：</a:t>
            </a:r>
            <a:endParaRPr kumimoji="0" lang="zh-CN" altLang="en-US" sz="3600" b="0" i="0" u="none" strike="noStrike" kern="1200" cap="none" spc="0" normalizeH="0" baseline="0" noProof="0" dirty="0">
              <a:ln>
                <a:noFill/>
              </a:ln>
              <a:solidFill>
                <a:schemeClr val="accent1"/>
              </a:solidFill>
              <a:effectLst/>
              <a:uLnTx/>
              <a:uFillTx/>
              <a:latin typeface="+mj-lt"/>
              <a:ea typeface="+mj-ea"/>
              <a:cs typeface="+mj-cs"/>
            </a:endParaRPr>
          </a:p>
        </p:txBody>
      </p:sp>
      <p:pic>
        <p:nvPicPr>
          <p:cNvPr id="6" name="图片 5" descr="京卡.jpg"/>
          <p:cNvPicPr>
            <a:picLocks noChangeAspect="1"/>
          </p:cNvPicPr>
          <p:nvPr/>
        </p:nvPicPr>
        <p:blipFill>
          <a:blip r:embed="rId5" cstate="print"/>
          <a:stretch>
            <a:fillRect/>
          </a:stretch>
        </p:blipFill>
        <p:spPr>
          <a:xfrm>
            <a:off x="4738678" y="2357430"/>
            <a:ext cx="3143272" cy="1714512"/>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16935" y="714356"/>
            <a:ext cx="8596668" cy="803176"/>
          </a:xfrm>
        </p:spPr>
        <p:txBody>
          <a:bodyPr/>
          <a:lstStyle/>
          <a:p>
            <a:r>
              <a:rPr lang="zh-CN" altLang="en-US" dirty="0" smtClean="0">
                <a:latin typeface="微软雅黑" pitchFamily="34" charset="-122"/>
                <a:ea typeface="微软雅黑" pitchFamily="34" charset="-122"/>
              </a:rPr>
              <a:t>其他附加申报材料：</a:t>
            </a:r>
            <a:endParaRPr lang="zh-CN" altLang="en-US" dirty="0"/>
          </a:p>
        </p:txBody>
      </p:sp>
      <p:sp>
        <p:nvSpPr>
          <p:cNvPr id="3" name="内容占位符 2"/>
          <p:cNvSpPr>
            <a:spLocks noGrp="1"/>
          </p:cNvSpPr>
          <p:nvPr>
            <p:ph idx="1"/>
          </p:nvPr>
        </p:nvSpPr>
        <p:spPr>
          <a:xfrm>
            <a:off x="677334" y="2285993"/>
            <a:ext cx="8596668" cy="2786082"/>
          </a:xfrm>
        </p:spPr>
        <p:txBody>
          <a:bodyPr>
            <a:normAutofit/>
          </a:bodyPr>
          <a:lstStyle/>
          <a:p>
            <a:pPr marL="0" lvl="0" indent="88900" defTabSz="914400" eaLnBrk="0" fontAlgn="base" hangingPunct="0">
              <a:spcBef>
                <a:spcPct val="0"/>
              </a:spcBef>
              <a:spcAft>
                <a:spcPct val="0"/>
              </a:spcAft>
              <a:buClrTx/>
              <a:buSzTx/>
              <a:buNone/>
            </a:pPr>
            <a:r>
              <a:rPr lang="en-US" altLang="zh-CN" sz="2800" b="1" dirty="0" smtClean="0">
                <a:ln w="17780" cmpd="sng">
                  <a:solidFill>
                    <a:srgbClr val="FFFFFF"/>
                  </a:solidFill>
                  <a:prstDash val="solid"/>
                  <a:miter lim="800000"/>
                </a:ln>
                <a:solidFill>
                  <a:schemeClr val="tx1"/>
                </a:solidFill>
                <a:latin typeface="微软雅黑" pitchFamily="34" charset="-122"/>
                <a:ea typeface="微软雅黑" pitchFamily="34" charset="-122"/>
                <a:cs typeface="Times New Roman" pitchFamily="18" charset="0"/>
              </a:rPr>
              <a:t>1</a:t>
            </a:r>
            <a:r>
              <a:rPr lang="zh-CN" altLang="en-US" sz="2800" b="1" dirty="0" smtClean="0">
                <a:ln w="17780" cmpd="sng">
                  <a:solidFill>
                    <a:srgbClr val="FFFFFF"/>
                  </a:solidFill>
                  <a:prstDash val="solid"/>
                  <a:miter lim="800000"/>
                </a:ln>
                <a:solidFill>
                  <a:schemeClr val="tx1"/>
                </a:solidFill>
                <a:latin typeface="微软雅黑" pitchFamily="34" charset="-122"/>
                <a:ea typeface="微软雅黑" pitchFamily="34" charset="-122"/>
                <a:cs typeface="Times New Roman" pitchFamily="18" charset="0"/>
              </a:rPr>
              <a:t>、对住院期间因病情需要在</a:t>
            </a:r>
            <a:r>
              <a:rPr lang="en-US" altLang="zh-CN" sz="2800" b="1" dirty="0" smtClean="0">
                <a:ln w="17780" cmpd="sng">
                  <a:solidFill>
                    <a:srgbClr val="FFFFFF"/>
                  </a:solidFill>
                  <a:prstDash val="solid"/>
                  <a:miter lim="800000"/>
                </a:ln>
                <a:solidFill>
                  <a:schemeClr val="tx1"/>
                </a:solidFill>
                <a:latin typeface="微软雅黑" pitchFamily="34" charset="-122"/>
                <a:ea typeface="微软雅黑" pitchFamily="34" charset="-122"/>
                <a:cs typeface="Times New Roman" pitchFamily="18" charset="0"/>
              </a:rPr>
              <a:t>24</a:t>
            </a:r>
            <a:r>
              <a:rPr lang="zh-CN" altLang="en-US" sz="2800" b="1" dirty="0" smtClean="0">
                <a:ln w="17780" cmpd="sng">
                  <a:solidFill>
                    <a:srgbClr val="FFFFFF"/>
                  </a:solidFill>
                  <a:prstDash val="solid"/>
                  <a:miter lim="800000"/>
                </a:ln>
                <a:solidFill>
                  <a:schemeClr val="tx1"/>
                </a:solidFill>
                <a:latin typeface="微软雅黑" pitchFamily="34" charset="-122"/>
                <a:ea typeface="微软雅黑" pitchFamily="34" charset="-122"/>
                <a:cs typeface="Times New Roman" pitchFamily="18" charset="0"/>
              </a:rPr>
              <a:t>小时内转诊的，须提供医保正规格式的</a:t>
            </a:r>
            <a:r>
              <a:rPr lang="en-US" altLang="zh-CN" sz="2800" b="1" dirty="0" smtClean="0">
                <a:ln w="17780" cmpd="sng">
                  <a:solidFill>
                    <a:srgbClr val="FFFFFF"/>
                  </a:solidFill>
                  <a:prstDash val="solid"/>
                  <a:miter lim="800000"/>
                </a:ln>
                <a:solidFill>
                  <a:schemeClr val="tx1"/>
                </a:solidFill>
                <a:latin typeface="微软雅黑" pitchFamily="34" charset="-122"/>
                <a:ea typeface="微软雅黑" pitchFamily="34" charset="-122"/>
                <a:cs typeface="Times New Roman" pitchFamily="18" charset="0"/>
              </a:rPr>
              <a:t>《</a:t>
            </a:r>
            <a:r>
              <a:rPr lang="zh-CN" altLang="en-US" sz="2800" b="1" dirty="0" smtClean="0">
                <a:ln w="17780" cmpd="sng">
                  <a:solidFill>
                    <a:srgbClr val="FFFFFF"/>
                  </a:solidFill>
                  <a:prstDash val="solid"/>
                  <a:miter lim="800000"/>
                </a:ln>
                <a:solidFill>
                  <a:schemeClr val="tx1"/>
                </a:solidFill>
                <a:latin typeface="微软雅黑" pitchFamily="34" charset="-122"/>
                <a:ea typeface="微软雅黑" pitchFamily="34" charset="-122"/>
                <a:cs typeface="Times New Roman" pitchFamily="18" charset="0"/>
              </a:rPr>
              <a:t>北京市医疗保险转诊单</a:t>
            </a:r>
            <a:r>
              <a:rPr lang="en-US" altLang="zh-CN" sz="2800" b="1" dirty="0" smtClean="0">
                <a:ln w="17780" cmpd="sng">
                  <a:solidFill>
                    <a:srgbClr val="FFFFFF"/>
                  </a:solidFill>
                  <a:prstDash val="solid"/>
                  <a:miter lim="800000"/>
                </a:ln>
                <a:solidFill>
                  <a:schemeClr val="tx1"/>
                </a:solidFill>
                <a:latin typeface="微软雅黑" pitchFamily="34" charset="-122"/>
                <a:ea typeface="微软雅黑" pitchFamily="34" charset="-122"/>
                <a:cs typeface="Times New Roman" pitchFamily="18" charset="0"/>
              </a:rPr>
              <a:t>》 </a:t>
            </a:r>
            <a:r>
              <a:rPr lang="zh-CN" altLang="en-US" sz="2800" b="1" dirty="0" smtClean="0">
                <a:ln w="17780" cmpd="sng">
                  <a:solidFill>
                    <a:srgbClr val="FFFFFF"/>
                  </a:solidFill>
                  <a:prstDash val="solid"/>
                  <a:miter lim="800000"/>
                </a:ln>
                <a:solidFill>
                  <a:schemeClr val="tx1"/>
                </a:solidFill>
                <a:latin typeface="微软雅黑" pitchFamily="34" charset="-122"/>
                <a:ea typeface="微软雅黑" pitchFamily="34" charset="-122"/>
                <a:cs typeface="Times New Roman" pitchFamily="18" charset="0"/>
              </a:rPr>
              <a:t>；</a:t>
            </a:r>
            <a:endParaRPr lang="en-US" altLang="zh-CN" sz="2800" b="1" dirty="0" smtClean="0">
              <a:ln w="17780" cmpd="sng">
                <a:solidFill>
                  <a:srgbClr val="FFFFFF"/>
                </a:solidFill>
                <a:prstDash val="solid"/>
                <a:miter lim="800000"/>
              </a:ln>
              <a:solidFill>
                <a:schemeClr val="tx1"/>
              </a:solidFill>
              <a:latin typeface="微软雅黑" pitchFamily="34" charset="-122"/>
              <a:ea typeface="微软雅黑" pitchFamily="34" charset="-122"/>
              <a:cs typeface="Times New Roman" pitchFamily="18" charset="0"/>
            </a:endParaRPr>
          </a:p>
          <a:p>
            <a:pPr marL="0" lvl="0" indent="88900" defTabSz="914400" eaLnBrk="0" fontAlgn="base" hangingPunct="0">
              <a:spcBef>
                <a:spcPct val="0"/>
              </a:spcBef>
              <a:spcAft>
                <a:spcPct val="0"/>
              </a:spcAft>
              <a:buClrTx/>
              <a:buSzTx/>
              <a:buNone/>
            </a:pPr>
            <a:endParaRPr lang="en-US" altLang="zh-CN" sz="2800" b="1" dirty="0" smtClean="0">
              <a:ln w="17780" cmpd="sng">
                <a:solidFill>
                  <a:srgbClr val="FFFFFF"/>
                </a:solidFill>
                <a:prstDash val="solid"/>
                <a:miter lim="800000"/>
              </a:ln>
              <a:solidFill>
                <a:schemeClr val="tx1"/>
              </a:solidFill>
              <a:latin typeface="微软雅黑" pitchFamily="34" charset="-122"/>
              <a:ea typeface="微软雅黑" pitchFamily="34" charset="-122"/>
              <a:cs typeface="Times New Roman" pitchFamily="18" charset="0"/>
            </a:endParaRPr>
          </a:p>
          <a:p>
            <a:pPr marL="0" indent="88900" defTabSz="914400" eaLnBrk="0" fontAlgn="base" hangingPunct="0">
              <a:spcBef>
                <a:spcPct val="0"/>
              </a:spcBef>
              <a:spcAft>
                <a:spcPct val="0"/>
              </a:spcAft>
              <a:buClrTx/>
              <a:buSzTx/>
              <a:buNone/>
            </a:pPr>
            <a:r>
              <a:rPr lang="en-US" altLang="zh-CN" sz="2800" b="1" dirty="0" smtClean="0">
                <a:ln w="17780" cmpd="sng">
                  <a:solidFill>
                    <a:srgbClr val="FFFFFF"/>
                  </a:solidFill>
                  <a:prstDash val="solid"/>
                  <a:miter lim="800000"/>
                </a:ln>
                <a:solidFill>
                  <a:schemeClr val="tx1"/>
                </a:solidFill>
                <a:latin typeface="微软雅黑" pitchFamily="34" charset="-122"/>
                <a:ea typeface="微软雅黑" pitchFamily="34" charset="-122"/>
                <a:cs typeface="Times New Roman" pitchFamily="18" charset="0"/>
              </a:rPr>
              <a:t>2</a:t>
            </a:r>
            <a:r>
              <a:rPr lang="zh-CN" altLang="en-US" sz="2800" b="1" dirty="0" smtClean="0">
                <a:ln w="17780" cmpd="sng">
                  <a:solidFill>
                    <a:srgbClr val="FFFFFF"/>
                  </a:solidFill>
                  <a:prstDash val="solid"/>
                  <a:miter lim="800000"/>
                </a:ln>
                <a:solidFill>
                  <a:schemeClr val="tx1"/>
                </a:solidFill>
                <a:latin typeface="微软雅黑" pitchFamily="34" charset="-122"/>
                <a:ea typeface="微软雅黑" pitchFamily="34" charset="-122"/>
                <a:cs typeface="Times New Roman" pitchFamily="18" charset="0"/>
              </a:rPr>
              <a:t>、退休人员须提供相关证明材料；</a:t>
            </a:r>
            <a:endParaRPr lang="en-US" altLang="zh-CN" sz="2800" b="1" dirty="0" smtClean="0">
              <a:ln w="17780" cmpd="sng">
                <a:solidFill>
                  <a:srgbClr val="FFFFFF"/>
                </a:solidFill>
                <a:prstDash val="solid"/>
                <a:miter lim="800000"/>
              </a:ln>
              <a:solidFill>
                <a:schemeClr val="tx1"/>
              </a:solidFill>
              <a:latin typeface="微软雅黑" pitchFamily="34" charset="-122"/>
              <a:ea typeface="微软雅黑" pitchFamily="34" charset="-122"/>
              <a:cs typeface="Times New Roman" pitchFamily="18" charset="0"/>
            </a:endParaRPr>
          </a:p>
          <a:p>
            <a:pPr marL="0" indent="88900" defTabSz="914400" eaLnBrk="0" fontAlgn="base" hangingPunct="0">
              <a:spcBef>
                <a:spcPct val="0"/>
              </a:spcBef>
              <a:spcAft>
                <a:spcPct val="0"/>
              </a:spcAft>
              <a:buClrTx/>
              <a:buSzTx/>
              <a:buNone/>
            </a:pPr>
            <a:endParaRPr lang="en-US" altLang="zh-CN" sz="2400" b="1" dirty="0" smtClean="0">
              <a:ln w="17780" cmpd="sng">
                <a:solidFill>
                  <a:srgbClr val="FFFFFF"/>
                </a:solidFill>
                <a:prstDash val="solid"/>
                <a:miter lim="800000"/>
              </a:ln>
              <a:solidFill>
                <a:schemeClr val="tx1"/>
              </a:solidFill>
              <a:latin typeface="微软雅黑" pitchFamily="34" charset="-122"/>
              <a:ea typeface="微软雅黑" pitchFamily="34" charset="-122"/>
            </a:endParaRPr>
          </a:p>
        </p:txBody>
      </p:sp>
    </p:spTree>
    <p:extLst>
      <p:ext uri="{BB962C8B-B14F-4D97-AF65-F5344CB8AC3E}">
        <p14:creationId xmlns="" xmlns:p14="http://schemas.microsoft.com/office/powerpoint/2010/main" val="21084751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Text Box 6"/>
          <p:cNvSpPr txBox="1">
            <a:spLocks noChangeArrowheads="1"/>
          </p:cNvSpPr>
          <p:nvPr/>
        </p:nvSpPr>
        <p:spPr bwMode="auto">
          <a:xfrm>
            <a:off x="1200151" y="3068638"/>
            <a:ext cx="9984316" cy="366712"/>
          </a:xfrm>
          <a:prstGeom prst="rect">
            <a:avLst/>
          </a:prstGeom>
          <a:noFill/>
          <a:ln w="9525">
            <a:noFill/>
            <a:miter lim="800000"/>
            <a:headEnd/>
            <a:tailEnd/>
          </a:ln>
        </p:spPr>
        <p:txBody>
          <a:bodyPr>
            <a:spAutoFit/>
          </a:bodyPr>
          <a:lstStyle/>
          <a:p>
            <a:pPr>
              <a:spcBef>
                <a:spcPct val="50000"/>
              </a:spcBef>
            </a:pPr>
            <a:endParaRPr lang="zh-CN" altLang="en-US"/>
          </a:p>
        </p:txBody>
      </p:sp>
      <p:sp>
        <p:nvSpPr>
          <p:cNvPr id="2054" name="TextBox 7"/>
          <p:cNvSpPr txBox="1">
            <a:spLocks noChangeArrowheads="1"/>
          </p:cNvSpPr>
          <p:nvPr/>
        </p:nvSpPr>
        <p:spPr bwMode="auto">
          <a:xfrm>
            <a:off x="551384" y="2286001"/>
            <a:ext cx="11164368" cy="1323439"/>
          </a:xfrm>
          <a:prstGeom prst="rect">
            <a:avLst/>
          </a:prstGeom>
          <a:noFill/>
          <a:ln w="9525">
            <a:noFill/>
            <a:miter lim="800000"/>
            <a:headEnd/>
            <a:tailEnd/>
          </a:ln>
        </p:spPr>
        <p:txBody>
          <a:bodyPr wrap="square">
            <a:spAutoFit/>
          </a:bodyPr>
          <a:lstStyle/>
          <a:p>
            <a:r>
              <a:rPr lang="zh-CN" altLang="en-US" sz="4800" b="1" dirty="0" smtClean="0">
                <a:solidFill>
                  <a:srgbClr val="000066"/>
                </a:solidFill>
                <a:ea typeface="微软雅黑" pitchFamily="34" charset="-122"/>
              </a:rPr>
              <a:t>    重疾类</a:t>
            </a:r>
            <a:r>
              <a:rPr lang="zh-CN" altLang="en-US" sz="4800" b="1" dirty="0">
                <a:solidFill>
                  <a:srgbClr val="000066"/>
                </a:solidFill>
                <a:ea typeface="微软雅黑" pitchFamily="34" charset="-122"/>
              </a:rPr>
              <a:t>互助保障</a:t>
            </a:r>
            <a:r>
              <a:rPr lang="zh-CN" altLang="en-US" sz="4800" b="1" dirty="0" smtClean="0">
                <a:solidFill>
                  <a:srgbClr val="000066"/>
                </a:solidFill>
                <a:ea typeface="微软雅黑" pitchFamily="34" charset="-122"/>
              </a:rPr>
              <a:t>活动单据申报</a:t>
            </a:r>
            <a:endParaRPr lang="en-US" altLang="zh-CN" sz="4800" b="1" dirty="0">
              <a:solidFill>
                <a:srgbClr val="000066"/>
              </a:solidFill>
              <a:ea typeface="微软雅黑" pitchFamily="34" charset="-122"/>
            </a:endParaRPr>
          </a:p>
          <a:p>
            <a:endParaRPr lang="zh-CN" altLang="en-US" sz="3200" b="1" dirty="0">
              <a:solidFill>
                <a:srgbClr val="25406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16935" y="357166"/>
            <a:ext cx="8596668" cy="571504"/>
          </a:xfrm>
        </p:spPr>
        <p:txBody>
          <a:bodyPr>
            <a:normAutofit fontScale="90000"/>
          </a:bodyPr>
          <a:lstStyle/>
          <a:p>
            <a:r>
              <a:rPr lang="zh-CN" altLang="en-US" sz="4000" b="1" dirty="0" smtClean="0">
                <a:latin typeface="微软雅黑" pitchFamily="34" charset="-122"/>
                <a:ea typeface="微软雅黑" pitchFamily="34" charset="-122"/>
              </a:rPr>
              <a:t>申报材料</a:t>
            </a:r>
            <a:r>
              <a:rPr lang="en-US" altLang="zh-CN" dirty="0" smtClean="0">
                <a:latin typeface="微软雅黑" pitchFamily="34" charset="-122"/>
                <a:ea typeface="微软雅黑" pitchFamily="34" charset="-122"/>
              </a:rPr>
              <a:t/>
            </a:r>
            <a:br>
              <a:rPr lang="en-US" altLang="zh-CN" dirty="0" smtClean="0">
                <a:latin typeface="微软雅黑" pitchFamily="34" charset="-122"/>
                <a:ea typeface="微软雅黑" pitchFamily="34" charset="-122"/>
              </a:rPr>
            </a:br>
            <a:r>
              <a:rPr lang="en-US" altLang="zh-CN" dirty="0" smtClean="0">
                <a:latin typeface="微软雅黑" pitchFamily="34" charset="-122"/>
                <a:ea typeface="微软雅黑" pitchFamily="34" charset="-122"/>
              </a:rPr>
              <a:t/>
            </a:r>
            <a:br>
              <a:rPr lang="en-US" altLang="zh-CN" dirty="0" smtClean="0">
                <a:latin typeface="微软雅黑" pitchFamily="34" charset="-122"/>
                <a:ea typeface="微软雅黑" pitchFamily="34" charset="-122"/>
              </a:rPr>
            </a:br>
            <a:r>
              <a:rPr lang="zh-CN" altLang="en-US" b="1" dirty="0" smtClean="0">
                <a:latin typeface="微软雅黑" pitchFamily="34" charset="-122"/>
                <a:ea typeface="微软雅黑" pitchFamily="34" charset="-122"/>
              </a:rPr>
              <a:t>共性材料：</a:t>
            </a:r>
            <a:endParaRPr lang="zh-CN" altLang="en-US" b="1" dirty="0"/>
          </a:p>
        </p:txBody>
      </p:sp>
      <p:sp>
        <p:nvSpPr>
          <p:cNvPr id="3" name="内容占位符 2"/>
          <p:cNvSpPr>
            <a:spLocks noGrp="1"/>
          </p:cNvSpPr>
          <p:nvPr>
            <p:ph idx="1"/>
          </p:nvPr>
        </p:nvSpPr>
        <p:spPr>
          <a:xfrm>
            <a:off x="677334" y="2000240"/>
            <a:ext cx="8990566" cy="3929090"/>
          </a:xfrm>
        </p:spPr>
        <p:txBody>
          <a:bodyPr>
            <a:normAutofit fontScale="92500" lnSpcReduction="10000"/>
          </a:bodyPr>
          <a:lstStyle/>
          <a:p>
            <a:pPr marL="0" lvl="0" indent="88900" defTabSz="914400" eaLnBrk="0" fontAlgn="base" hangingPunct="0">
              <a:spcBef>
                <a:spcPct val="0"/>
              </a:spcBef>
              <a:spcAft>
                <a:spcPct val="0"/>
              </a:spcAft>
              <a:buClrTx/>
              <a:buSzTx/>
              <a:buNone/>
            </a:pPr>
            <a:r>
              <a:rPr lang="en-US" altLang="zh-CN" sz="2800" b="1" dirty="0" smtClean="0">
                <a:ln w="17780" cmpd="sng">
                  <a:solidFill>
                    <a:srgbClr val="FFFFFF"/>
                  </a:solidFill>
                  <a:prstDash val="solid"/>
                  <a:miter lim="800000"/>
                </a:ln>
                <a:solidFill>
                  <a:schemeClr val="tx1"/>
                </a:solidFill>
                <a:latin typeface="微软雅黑" pitchFamily="34" charset="-122"/>
                <a:ea typeface="微软雅黑" pitchFamily="34" charset="-122"/>
                <a:cs typeface="Times New Roman" pitchFamily="18" charset="0"/>
              </a:rPr>
              <a:t>1</a:t>
            </a:r>
            <a:r>
              <a:rPr lang="zh-CN" altLang="en-US" sz="2800" b="1" dirty="0" smtClean="0">
                <a:ln w="17780" cmpd="sng">
                  <a:solidFill>
                    <a:srgbClr val="FFFFFF"/>
                  </a:solidFill>
                  <a:prstDash val="solid"/>
                  <a:miter lim="800000"/>
                </a:ln>
                <a:solidFill>
                  <a:schemeClr val="tx1"/>
                </a:solidFill>
                <a:latin typeface="微软雅黑" pitchFamily="34" charset="-122"/>
                <a:ea typeface="微软雅黑" pitchFamily="34" charset="-122"/>
                <a:cs typeface="Times New Roman" pitchFamily="18" charset="0"/>
              </a:rPr>
              <a:t>、</a:t>
            </a:r>
            <a:r>
              <a:rPr lang="zh-CN" altLang="en-US" sz="2800" b="1" dirty="0" smtClean="0">
                <a:solidFill>
                  <a:srgbClr val="000066"/>
                </a:solidFill>
                <a:ea typeface="微软雅黑" pitchFamily="34" charset="-122"/>
              </a:rPr>
              <a:t>互助金申请书 </a:t>
            </a:r>
            <a:r>
              <a:rPr lang="zh-CN" altLang="en-US" sz="2800" b="1" dirty="0" smtClean="0">
                <a:ln w="17780" cmpd="sng">
                  <a:solidFill>
                    <a:srgbClr val="FFFFFF"/>
                  </a:solidFill>
                  <a:prstDash val="solid"/>
                  <a:miter lim="800000"/>
                </a:ln>
                <a:solidFill>
                  <a:schemeClr val="tx1"/>
                </a:solidFill>
                <a:latin typeface="微软雅黑" pitchFamily="34" charset="-122"/>
                <a:ea typeface="微软雅黑" pitchFamily="34" charset="-122"/>
                <a:cs typeface="Times New Roman" pitchFamily="18" charset="0"/>
              </a:rPr>
              <a:t>；</a:t>
            </a:r>
            <a:endParaRPr lang="en-US" altLang="zh-CN" sz="2800" b="1" dirty="0" smtClean="0">
              <a:ln w="17780" cmpd="sng">
                <a:solidFill>
                  <a:srgbClr val="FFFFFF"/>
                </a:solidFill>
                <a:prstDash val="solid"/>
                <a:miter lim="800000"/>
              </a:ln>
              <a:solidFill>
                <a:schemeClr val="tx1"/>
              </a:solidFill>
              <a:latin typeface="微软雅黑" pitchFamily="34" charset="-122"/>
              <a:ea typeface="微软雅黑" pitchFamily="34" charset="-122"/>
              <a:cs typeface="Times New Roman" pitchFamily="18" charset="0"/>
            </a:endParaRPr>
          </a:p>
          <a:p>
            <a:pPr marL="0" lvl="0" indent="88900" defTabSz="914400" eaLnBrk="0" fontAlgn="base" hangingPunct="0">
              <a:spcBef>
                <a:spcPct val="0"/>
              </a:spcBef>
              <a:spcAft>
                <a:spcPct val="0"/>
              </a:spcAft>
              <a:buClrTx/>
              <a:buSzTx/>
              <a:buNone/>
            </a:pPr>
            <a:endParaRPr lang="en-US" altLang="zh-CN" sz="2800" b="1" dirty="0" smtClean="0">
              <a:ln w="17780" cmpd="sng">
                <a:solidFill>
                  <a:srgbClr val="FFFFFF"/>
                </a:solidFill>
                <a:prstDash val="solid"/>
                <a:miter lim="800000"/>
              </a:ln>
              <a:solidFill>
                <a:schemeClr val="tx1"/>
              </a:solidFill>
              <a:latin typeface="微软雅黑" pitchFamily="34" charset="-122"/>
              <a:ea typeface="微软雅黑" pitchFamily="34" charset="-122"/>
              <a:cs typeface="Times New Roman" pitchFamily="18" charset="0"/>
            </a:endParaRPr>
          </a:p>
          <a:p>
            <a:pPr marL="0" indent="88900" defTabSz="914400" eaLnBrk="0" fontAlgn="base" hangingPunct="0">
              <a:spcBef>
                <a:spcPct val="0"/>
              </a:spcBef>
              <a:spcAft>
                <a:spcPct val="0"/>
              </a:spcAft>
              <a:buClrTx/>
              <a:buSzTx/>
              <a:buNone/>
            </a:pPr>
            <a:r>
              <a:rPr lang="en-US" altLang="zh-CN" sz="2800" b="1" dirty="0" smtClean="0">
                <a:ln w="17780" cmpd="sng">
                  <a:solidFill>
                    <a:srgbClr val="FFFFFF"/>
                  </a:solidFill>
                  <a:prstDash val="solid"/>
                  <a:miter lim="800000"/>
                </a:ln>
                <a:solidFill>
                  <a:schemeClr val="tx1"/>
                </a:solidFill>
                <a:latin typeface="微软雅黑" pitchFamily="34" charset="-122"/>
                <a:ea typeface="微软雅黑" pitchFamily="34" charset="-122"/>
                <a:cs typeface="Times New Roman" pitchFamily="18" charset="0"/>
              </a:rPr>
              <a:t>2</a:t>
            </a:r>
            <a:r>
              <a:rPr lang="zh-CN" altLang="en-US" sz="2800" b="1" dirty="0" smtClean="0">
                <a:ln w="17780" cmpd="sng">
                  <a:solidFill>
                    <a:srgbClr val="FFFFFF"/>
                  </a:solidFill>
                  <a:prstDash val="solid"/>
                  <a:miter lim="800000"/>
                </a:ln>
                <a:solidFill>
                  <a:schemeClr val="tx1"/>
                </a:solidFill>
                <a:latin typeface="微软雅黑" pitchFamily="34" charset="-122"/>
                <a:ea typeface="微软雅黑" pitchFamily="34" charset="-122"/>
                <a:cs typeface="Times New Roman" pitchFamily="18" charset="0"/>
              </a:rPr>
              <a:t>、</a:t>
            </a:r>
            <a:r>
              <a:rPr lang="zh-CN" altLang="en-US" sz="2800" b="1" dirty="0" smtClean="0">
                <a:solidFill>
                  <a:srgbClr val="000066"/>
                </a:solidFill>
                <a:ea typeface="微软雅黑" pitchFamily="34" charset="-122"/>
              </a:rPr>
              <a:t>被保障人社保卡（身份证）、互助服务卡（或其他银行卡）复印件</a:t>
            </a:r>
            <a:r>
              <a:rPr lang="en-US" altLang="en-US" sz="2800" b="1" dirty="0" smtClean="0">
                <a:solidFill>
                  <a:srgbClr val="000066"/>
                </a:solidFill>
                <a:ea typeface="微软雅黑" pitchFamily="34" charset="-122"/>
              </a:rPr>
              <a:t>  (</a:t>
            </a:r>
            <a:r>
              <a:rPr lang="zh-CN" altLang="en-US" sz="2800" b="1" dirty="0" smtClean="0">
                <a:solidFill>
                  <a:srgbClr val="000066"/>
                </a:solidFill>
                <a:ea typeface="微软雅黑" pitchFamily="34" charset="-122"/>
              </a:rPr>
              <a:t>复印在一张</a:t>
            </a:r>
            <a:r>
              <a:rPr lang="en-US" altLang="en-US" sz="2800" b="1" dirty="0" smtClean="0">
                <a:solidFill>
                  <a:srgbClr val="000066"/>
                </a:solidFill>
                <a:ea typeface="微软雅黑" pitchFamily="34" charset="-122"/>
              </a:rPr>
              <a:t>A4</a:t>
            </a:r>
            <a:r>
              <a:rPr lang="zh-CN" altLang="en-US" sz="2800" b="1" dirty="0" smtClean="0">
                <a:solidFill>
                  <a:srgbClr val="000066"/>
                </a:solidFill>
                <a:ea typeface="微软雅黑" pitchFamily="34" charset="-122"/>
              </a:rPr>
              <a:t>纸上</a:t>
            </a:r>
            <a:r>
              <a:rPr lang="en-US" altLang="en-US" sz="2800" b="1" dirty="0" smtClean="0">
                <a:solidFill>
                  <a:srgbClr val="000066"/>
                </a:solidFill>
                <a:ea typeface="微软雅黑" pitchFamily="34" charset="-122"/>
              </a:rPr>
              <a:t>) </a:t>
            </a:r>
            <a:r>
              <a:rPr lang="zh-CN" altLang="en-US" sz="2800" b="1" dirty="0" smtClean="0">
                <a:ln w="17780" cmpd="sng">
                  <a:solidFill>
                    <a:srgbClr val="FFFFFF"/>
                  </a:solidFill>
                  <a:prstDash val="solid"/>
                  <a:miter lim="800000"/>
                </a:ln>
                <a:solidFill>
                  <a:schemeClr val="tx1"/>
                </a:solidFill>
                <a:latin typeface="微软雅黑" pitchFamily="34" charset="-122"/>
                <a:ea typeface="微软雅黑" pitchFamily="34" charset="-122"/>
                <a:cs typeface="Times New Roman" pitchFamily="18" charset="0"/>
              </a:rPr>
              <a:t>；</a:t>
            </a:r>
            <a:endParaRPr lang="en-US" altLang="zh-CN" sz="2800" b="1" dirty="0" smtClean="0">
              <a:ln w="17780" cmpd="sng">
                <a:solidFill>
                  <a:srgbClr val="FFFFFF"/>
                </a:solidFill>
                <a:prstDash val="solid"/>
                <a:miter lim="800000"/>
              </a:ln>
              <a:solidFill>
                <a:schemeClr val="tx1"/>
              </a:solidFill>
              <a:latin typeface="微软雅黑" pitchFamily="34" charset="-122"/>
              <a:ea typeface="微软雅黑" pitchFamily="34" charset="-122"/>
              <a:cs typeface="Times New Roman" pitchFamily="18" charset="0"/>
            </a:endParaRPr>
          </a:p>
          <a:p>
            <a:pPr marL="0" indent="88900" defTabSz="914400" eaLnBrk="0" fontAlgn="base" hangingPunct="0">
              <a:spcBef>
                <a:spcPct val="0"/>
              </a:spcBef>
              <a:spcAft>
                <a:spcPct val="0"/>
              </a:spcAft>
              <a:buClrTx/>
              <a:buSzTx/>
              <a:buNone/>
            </a:pPr>
            <a:endParaRPr lang="en-US" altLang="zh-CN" sz="2800" b="1" dirty="0" smtClean="0">
              <a:ln w="17780" cmpd="sng">
                <a:solidFill>
                  <a:srgbClr val="FFFFFF"/>
                </a:solidFill>
                <a:prstDash val="solid"/>
                <a:miter lim="800000"/>
              </a:ln>
              <a:solidFill>
                <a:schemeClr val="tx1"/>
              </a:solidFill>
              <a:latin typeface="微软雅黑" pitchFamily="34" charset="-122"/>
              <a:ea typeface="微软雅黑" pitchFamily="34" charset="-122"/>
              <a:cs typeface="Times New Roman" pitchFamily="18" charset="0"/>
            </a:endParaRPr>
          </a:p>
          <a:p>
            <a:pPr marL="0" indent="88900" defTabSz="914400" eaLnBrk="0" fontAlgn="base" hangingPunct="0">
              <a:spcBef>
                <a:spcPct val="0"/>
              </a:spcBef>
              <a:spcAft>
                <a:spcPct val="0"/>
              </a:spcAft>
              <a:buClrTx/>
              <a:buSzTx/>
              <a:buNone/>
            </a:pPr>
            <a:r>
              <a:rPr lang="en-US" altLang="zh-CN" sz="2800" b="1" dirty="0" smtClean="0">
                <a:ln w="17780" cmpd="sng">
                  <a:solidFill>
                    <a:srgbClr val="FFFFFF"/>
                  </a:solidFill>
                  <a:prstDash val="solid"/>
                  <a:miter lim="800000"/>
                </a:ln>
                <a:solidFill>
                  <a:schemeClr val="tx1"/>
                </a:solidFill>
                <a:latin typeface="微软雅黑" pitchFamily="34" charset="-122"/>
                <a:ea typeface="微软雅黑" pitchFamily="34" charset="-122"/>
                <a:cs typeface="Times New Roman" pitchFamily="18" charset="0"/>
              </a:rPr>
              <a:t>3</a:t>
            </a:r>
            <a:r>
              <a:rPr lang="zh-CN" altLang="en-US" sz="2800" b="1" dirty="0" smtClean="0">
                <a:ln w="17780" cmpd="sng">
                  <a:solidFill>
                    <a:srgbClr val="FFFFFF"/>
                  </a:solidFill>
                  <a:prstDash val="solid"/>
                  <a:miter lim="800000"/>
                </a:ln>
                <a:solidFill>
                  <a:schemeClr val="tx1"/>
                </a:solidFill>
                <a:latin typeface="微软雅黑" pitchFamily="34" charset="-122"/>
                <a:ea typeface="微软雅黑" pitchFamily="34" charset="-122"/>
                <a:cs typeface="Times New Roman" pitchFamily="18" charset="0"/>
              </a:rPr>
              <a:t>、</a:t>
            </a:r>
            <a:r>
              <a:rPr lang="zh-CN" altLang="en-US" sz="2800" b="1" dirty="0" smtClean="0">
                <a:solidFill>
                  <a:srgbClr val="000066"/>
                </a:solidFill>
                <a:ea typeface="微软雅黑" pitchFamily="34" charset="-122"/>
              </a:rPr>
              <a:t>由二级以上医院出具的诊断证明、住院病案首页、入院记录、手术记录、出院记录及其他必要的科学诊断等</a:t>
            </a:r>
            <a:r>
              <a:rPr lang="zh-CN" altLang="en-US" sz="2800" b="1" dirty="0" smtClean="0">
                <a:solidFill>
                  <a:srgbClr val="C00000"/>
                </a:solidFill>
                <a:ea typeface="微软雅黑" pitchFamily="34" charset="-122"/>
              </a:rPr>
              <a:t>（加盖病案室复印专用章）</a:t>
            </a:r>
            <a:endParaRPr lang="en-US" altLang="zh-CN" sz="2800" b="1" dirty="0" smtClean="0">
              <a:solidFill>
                <a:srgbClr val="C00000"/>
              </a:solidFill>
              <a:ea typeface="微软雅黑" pitchFamily="34" charset="-122"/>
            </a:endParaRPr>
          </a:p>
          <a:p>
            <a:pPr marL="0" indent="88900" defTabSz="914400" eaLnBrk="0" fontAlgn="base" hangingPunct="0">
              <a:spcBef>
                <a:spcPct val="0"/>
              </a:spcBef>
              <a:spcAft>
                <a:spcPct val="0"/>
              </a:spcAft>
              <a:buClrTx/>
              <a:buSzTx/>
              <a:buNone/>
            </a:pPr>
            <a:endParaRPr lang="en-US" altLang="zh-CN" sz="2800" b="1" dirty="0" smtClean="0">
              <a:ln w="17780" cmpd="sng">
                <a:solidFill>
                  <a:srgbClr val="FFFFFF"/>
                </a:solidFill>
                <a:prstDash val="solid"/>
                <a:miter lim="800000"/>
              </a:ln>
              <a:solidFill>
                <a:srgbClr val="C00000"/>
              </a:solidFill>
              <a:latin typeface="微软雅黑" pitchFamily="34" charset="-122"/>
              <a:ea typeface="微软雅黑" pitchFamily="34" charset="-122"/>
              <a:cs typeface="Times New Roman" pitchFamily="18" charset="0"/>
            </a:endParaRPr>
          </a:p>
          <a:p>
            <a:pPr marL="0" indent="88900" defTabSz="914400" eaLnBrk="0" fontAlgn="base" hangingPunct="0">
              <a:spcBef>
                <a:spcPct val="0"/>
              </a:spcBef>
              <a:spcAft>
                <a:spcPct val="0"/>
              </a:spcAft>
              <a:buClrTx/>
              <a:buSzTx/>
              <a:buNone/>
            </a:pPr>
            <a:r>
              <a:rPr lang="zh-CN" altLang="en-US" sz="3900" b="1" dirty="0" smtClean="0">
                <a:ln w="17780" cmpd="sng">
                  <a:solidFill>
                    <a:srgbClr val="FFFFFF"/>
                  </a:solidFill>
                  <a:prstDash val="solid"/>
                  <a:miter lim="800000"/>
                </a:ln>
                <a:solidFill>
                  <a:schemeClr val="accent1"/>
                </a:solidFill>
                <a:latin typeface="微软雅黑" pitchFamily="34" charset="-122"/>
                <a:ea typeface="微软雅黑" pitchFamily="34" charset="-122"/>
                <a:cs typeface="Times New Roman" pitchFamily="18" charset="0"/>
              </a:rPr>
              <a:t>个性材料</a:t>
            </a:r>
            <a:r>
              <a:rPr lang="en-US" altLang="zh-CN" sz="3900" b="1" dirty="0" smtClean="0">
                <a:ln w="17780" cmpd="sng">
                  <a:solidFill>
                    <a:srgbClr val="FFFFFF"/>
                  </a:solidFill>
                  <a:prstDash val="solid"/>
                  <a:miter lim="800000"/>
                </a:ln>
                <a:solidFill>
                  <a:schemeClr val="accent1"/>
                </a:solidFill>
                <a:latin typeface="微软雅黑" pitchFamily="34" charset="-122"/>
                <a:ea typeface="微软雅黑" pitchFamily="34" charset="-122"/>
                <a:cs typeface="Times New Roman" pitchFamily="18" charset="0"/>
              </a:rPr>
              <a:t>(</a:t>
            </a:r>
            <a:r>
              <a:rPr lang="zh-CN" altLang="en-US" sz="3900" b="1" dirty="0" smtClean="0">
                <a:ln w="17780" cmpd="sng">
                  <a:solidFill>
                    <a:srgbClr val="FFFFFF"/>
                  </a:solidFill>
                  <a:prstDash val="solid"/>
                  <a:miter lim="800000"/>
                </a:ln>
                <a:solidFill>
                  <a:schemeClr val="accent1"/>
                </a:solidFill>
                <a:latin typeface="微软雅黑" pitchFamily="34" charset="-122"/>
                <a:ea typeface="微软雅黑" pitchFamily="34" charset="-122"/>
                <a:cs typeface="Times New Roman" pitchFamily="18" charset="0"/>
              </a:rPr>
              <a:t>根据病种而定</a:t>
            </a:r>
            <a:r>
              <a:rPr lang="en-US" altLang="zh-CN" sz="3900" b="1" dirty="0" smtClean="0">
                <a:ln w="17780" cmpd="sng">
                  <a:solidFill>
                    <a:srgbClr val="FFFFFF"/>
                  </a:solidFill>
                  <a:prstDash val="solid"/>
                  <a:miter lim="800000"/>
                </a:ln>
                <a:solidFill>
                  <a:schemeClr val="accent1"/>
                </a:solidFill>
                <a:latin typeface="微软雅黑" pitchFamily="34" charset="-122"/>
                <a:ea typeface="微软雅黑" pitchFamily="34" charset="-122"/>
                <a:cs typeface="Times New Roman" pitchFamily="18" charset="0"/>
              </a:rPr>
              <a:t>)</a:t>
            </a:r>
          </a:p>
          <a:p>
            <a:pPr marL="0" indent="88900" defTabSz="914400" eaLnBrk="0" fontAlgn="base" hangingPunct="0">
              <a:spcBef>
                <a:spcPct val="0"/>
              </a:spcBef>
              <a:spcAft>
                <a:spcPct val="0"/>
              </a:spcAft>
              <a:buClrTx/>
              <a:buSzTx/>
              <a:buNone/>
            </a:pPr>
            <a:endParaRPr lang="en-US" altLang="zh-CN" sz="2400" b="1" dirty="0" smtClean="0">
              <a:ln w="17780" cmpd="sng">
                <a:solidFill>
                  <a:srgbClr val="FFFFFF"/>
                </a:solidFill>
                <a:prstDash val="solid"/>
                <a:miter lim="800000"/>
              </a:ln>
              <a:solidFill>
                <a:schemeClr val="tx1"/>
              </a:solidFill>
              <a:latin typeface="微软雅黑" pitchFamily="34" charset="-122"/>
              <a:ea typeface="微软雅黑" pitchFamily="34" charset="-122"/>
            </a:endParaRPr>
          </a:p>
        </p:txBody>
      </p:sp>
      <p:sp>
        <p:nvSpPr>
          <p:cNvPr id="4" name="五角星 3"/>
          <p:cNvSpPr/>
          <p:nvPr/>
        </p:nvSpPr>
        <p:spPr>
          <a:xfrm>
            <a:off x="302621" y="1607331"/>
            <a:ext cx="214314" cy="214314"/>
          </a:xfrm>
          <a:prstGeom prst="star5">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五角星 4"/>
          <p:cNvSpPr/>
          <p:nvPr/>
        </p:nvSpPr>
        <p:spPr>
          <a:xfrm>
            <a:off x="516935" y="5429264"/>
            <a:ext cx="214314" cy="214314"/>
          </a:xfrm>
          <a:prstGeom prst="star5">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 xmlns:p14="http://schemas.microsoft.com/office/powerpoint/2010/main" val="21084751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1619" y="127847"/>
            <a:ext cx="8596668" cy="571504"/>
          </a:xfrm>
        </p:spPr>
        <p:txBody>
          <a:bodyPr>
            <a:normAutofit fontScale="90000"/>
          </a:bodyPr>
          <a:lstStyle/>
          <a:p>
            <a:r>
              <a:rPr lang="zh-CN" altLang="en-US" dirty="0" smtClean="0"/>
              <a:t>互助</a:t>
            </a:r>
            <a:r>
              <a:rPr lang="zh-CN" altLang="en-US" dirty="0"/>
              <a:t>金</a:t>
            </a:r>
            <a:r>
              <a:rPr lang="zh-CN" altLang="en-US" dirty="0" smtClean="0"/>
              <a:t>申请书：</a:t>
            </a:r>
            <a:r>
              <a:rPr lang="zh-CN" altLang="en-US" dirty="0"/>
              <a:t/>
            </a:r>
            <a:br>
              <a:rPr lang="zh-CN" altLang="en-US" dirty="0"/>
            </a:br>
            <a:endParaRPr lang="zh-CN" altLang="en-US" dirty="0"/>
          </a:p>
        </p:txBody>
      </p:sp>
      <p:pic>
        <p:nvPicPr>
          <p:cNvPr id="74755" name="Picture 3"/>
          <p:cNvPicPr>
            <a:picLocks noChangeAspect="1" noChangeArrowheads="1"/>
          </p:cNvPicPr>
          <p:nvPr/>
        </p:nvPicPr>
        <p:blipFill>
          <a:blip r:embed="rId3"/>
          <a:srcRect/>
          <a:stretch>
            <a:fillRect/>
          </a:stretch>
        </p:blipFill>
        <p:spPr bwMode="auto">
          <a:xfrm>
            <a:off x="1261929" y="699351"/>
            <a:ext cx="6840760" cy="6161922"/>
          </a:xfrm>
          <a:prstGeom prst="rect">
            <a:avLst/>
          </a:prstGeom>
          <a:solidFill>
            <a:schemeClr val="bg1"/>
          </a:solidFill>
          <a:ln w="9525">
            <a:noFill/>
            <a:miter lim="800000"/>
            <a:headEnd/>
            <a:tailEnd/>
          </a:ln>
        </p:spPr>
      </p:pic>
      <p:sp>
        <p:nvSpPr>
          <p:cNvPr id="19" name="矩形 18"/>
          <p:cNvSpPr/>
          <p:nvPr/>
        </p:nvSpPr>
        <p:spPr>
          <a:xfrm>
            <a:off x="2567608" y="1772816"/>
            <a:ext cx="720080" cy="14401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2927648" y="1997224"/>
            <a:ext cx="1152128" cy="14401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27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6456040" y="1997224"/>
            <a:ext cx="1152128" cy="14401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27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2927648" y="2221632"/>
            <a:ext cx="1152128" cy="14401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27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6600056" y="1772816"/>
            <a:ext cx="1152128" cy="14401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27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7712351" y="4728773"/>
            <a:ext cx="3098557" cy="682814"/>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n w="12700">
                  <a:solidFill>
                    <a:schemeClr val="tx2">
                      <a:satMod val="155000"/>
                    </a:schemeClr>
                  </a:solidFill>
                  <a:prstDash val="solid"/>
                </a:ln>
                <a:solidFill>
                  <a:schemeClr val="accent5"/>
                </a:solidFill>
                <a:effectLst>
                  <a:outerShdw blurRad="41275" dist="20320" dir="1800000" algn="tl" rotWithShape="0">
                    <a:srgbClr val="000000">
                      <a:alpha val="40000"/>
                    </a:srgbClr>
                  </a:outerShdw>
                </a:effectLst>
                <a:latin typeface="华文琥珀" pitchFamily="2" charset="-122"/>
                <a:ea typeface="华文琥珀" pitchFamily="2" charset="-122"/>
              </a:rPr>
              <a:t>出险职工本人或代理人签字</a:t>
            </a:r>
          </a:p>
        </p:txBody>
      </p:sp>
      <p:sp>
        <p:nvSpPr>
          <p:cNvPr id="33" name="矩形 32"/>
          <p:cNvSpPr/>
          <p:nvPr/>
        </p:nvSpPr>
        <p:spPr>
          <a:xfrm>
            <a:off x="5879976" y="5597624"/>
            <a:ext cx="1152128" cy="14401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27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4079776" y="5661248"/>
            <a:ext cx="1152128" cy="14401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27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6744072" y="2365648"/>
            <a:ext cx="1152128" cy="14401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27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8400256" y="1772816"/>
            <a:ext cx="2410652" cy="870366"/>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n w="12700">
                  <a:solidFill>
                    <a:schemeClr val="tx2">
                      <a:satMod val="155000"/>
                    </a:schemeClr>
                  </a:solidFill>
                  <a:prstDash val="solid"/>
                </a:ln>
                <a:solidFill>
                  <a:schemeClr val="accent5"/>
                </a:solidFill>
                <a:effectLst>
                  <a:outerShdw blurRad="41275" dist="20320" dir="1800000" algn="tl" rotWithShape="0">
                    <a:srgbClr val="000000">
                      <a:alpha val="40000"/>
                    </a:srgbClr>
                  </a:outerShdw>
                </a:effectLst>
                <a:latin typeface="华文琥珀" pitchFamily="2" charset="-122"/>
                <a:ea typeface="华文琥珀" pitchFamily="2" charset="-122"/>
              </a:rPr>
              <a:t>代办处上报下载打印单据必须有条形码</a:t>
            </a:r>
            <a:endParaRPr lang="zh-CN" altLang="en-US" b="1" dirty="0">
              <a:ln w="12700">
                <a:solidFill>
                  <a:schemeClr val="tx2">
                    <a:satMod val="155000"/>
                  </a:schemeClr>
                </a:solidFill>
                <a:prstDash val="solid"/>
              </a:ln>
              <a:solidFill>
                <a:schemeClr val="accent5"/>
              </a:solidFill>
              <a:effectLst>
                <a:outerShdw blurRad="41275" dist="20320" dir="1800000" algn="tl" rotWithShape="0">
                  <a:srgbClr val="000000">
                    <a:alpha val="40000"/>
                  </a:srgbClr>
                </a:outerShdw>
              </a:effectLst>
              <a:latin typeface="华文琥珀" pitchFamily="2" charset="-122"/>
              <a:ea typeface="华文琥珀" pitchFamily="2" charset="-122"/>
            </a:endParaRPr>
          </a:p>
        </p:txBody>
      </p:sp>
      <p:sp>
        <p:nvSpPr>
          <p:cNvPr id="51" name="右箭头 50"/>
          <p:cNvSpPr/>
          <p:nvPr/>
        </p:nvSpPr>
        <p:spPr>
          <a:xfrm rot="13569965">
            <a:off x="7732844" y="1297924"/>
            <a:ext cx="902777" cy="441567"/>
          </a:xfrm>
          <a:prstGeom prst="rightArrow">
            <a:avLst>
              <a:gd name="adj1" fmla="val 53321"/>
              <a:gd name="adj2" fmla="val 50000"/>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右箭头 52"/>
          <p:cNvSpPr/>
          <p:nvPr/>
        </p:nvSpPr>
        <p:spPr>
          <a:xfrm rot="9636640">
            <a:off x="6554703" y="5260537"/>
            <a:ext cx="1214042" cy="353222"/>
          </a:xfrm>
          <a:prstGeom prst="rightArrow">
            <a:avLst>
              <a:gd name="adj1" fmla="val 55261"/>
              <a:gd name="adj2" fmla="val 50000"/>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右箭头 23"/>
          <p:cNvSpPr/>
          <p:nvPr/>
        </p:nvSpPr>
        <p:spPr>
          <a:xfrm rot="2181018">
            <a:off x="1335659" y="4379591"/>
            <a:ext cx="2399390" cy="355499"/>
          </a:xfrm>
          <a:prstGeom prst="rightArrow">
            <a:avLst>
              <a:gd name="adj1" fmla="val 47232"/>
              <a:gd name="adj2" fmla="val 50000"/>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270252" y="3214686"/>
            <a:ext cx="3307468" cy="595836"/>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n w="12700">
                  <a:solidFill>
                    <a:schemeClr val="tx2">
                      <a:satMod val="155000"/>
                    </a:schemeClr>
                  </a:solidFill>
                  <a:prstDash val="solid"/>
                </a:ln>
                <a:solidFill>
                  <a:schemeClr val="accent5"/>
                </a:solidFill>
                <a:effectLst>
                  <a:outerShdw blurRad="41275" dist="20320" dir="1800000" algn="tl" rotWithShape="0">
                    <a:srgbClr val="000000">
                      <a:alpha val="40000"/>
                    </a:srgbClr>
                  </a:outerShdw>
                </a:effectLst>
                <a:latin typeface="华文琥珀" pitchFamily="2" charset="-122"/>
                <a:ea typeface="华文琥珀" pitchFamily="2" charset="-122"/>
              </a:rPr>
              <a:t>出险职工本人或代理人勾选</a:t>
            </a:r>
          </a:p>
        </p:txBody>
      </p:sp>
      <p:sp>
        <p:nvSpPr>
          <p:cNvPr id="26" name="矩形 25"/>
          <p:cNvSpPr/>
          <p:nvPr/>
        </p:nvSpPr>
        <p:spPr>
          <a:xfrm>
            <a:off x="3738546" y="1355806"/>
            <a:ext cx="785818" cy="2009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t>重大疾病</a:t>
            </a:r>
            <a:endParaRPr lang="zh-CN" altLang="en-US" sz="1100" dirty="0"/>
          </a:p>
        </p:txBody>
      </p:sp>
      <p:sp>
        <p:nvSpPr>
          <p:cNvPr id="25" name="右箭头 24"/>
          <p:cNvSpPr/>
          <p:nvPr/>
        </p:nvSpPr>
        <p:spPr>
          <a:xfrm rot="13569965">
            <a:off x="3759039" y="1810363"/>
            <a:ext cx="902777" cy="441567"/>
          </a:xfrm>
          <a:prstGeom prst="rightArrow">
            <a:avLst>
              <a:gd name="adj1" fmla="val 53321"/>
              <a:gd name="adj2" fmla="val 50000"/>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4451046" y="2263740"/>
            <a:ext cx="2149010" cy="491848"/>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n w="12700">
                  <a:solidFill>
                    <a:schemeClr val="tx2">
                      <a:satMod val="155000"/>
                    </a:schemeClr>
                  </a:solidFill>
                  <a:prstDash val="solid"/>
                </a:ln>
                <a:solidFill>
                  <a:schemeClr val="accent5"/>
                </a:solidFill>
                <a:effectLst>
                  <a:outerShdw blurRad="41275" dist="20320" dir="1800000" algn="tl" rotWithShape="0">
                    <a:srgbClr val="000000">
                      <a:alpha val="40000"/>
                    </a:srgbClr>
                  </a:outerShdw>
                </a:effectLst>
                <a:latin typeface="华文琥珀" pitchFamily="2" charset="-122"/>
                <a:ea typeface="华文琥珀" pitchFamily="2" charset="-122"/>
              </a:rPr>
              <a:t>基层单位盖章</a:t>
            </a:r>
            <a:endParaRPr lang="zh-CN" altLang="en-US" b="1" dirty="0">
              <a:ln w="12700">
                <a:solidFill>
                  <a:schemeClr val="tx2">
                    <a:satMod val="155000"/>
                  </a:schemeClr>
                </a:solidFill>
                <a:prstDash val="solid"/>
              </a:ln>
              <a:solidFill>
                <a:schemeClr val="accent5"/>
              </a:solidFill>
              <a:effectLst>
                <a:outerShdw blurRad="41275" dist="20320" dir="1800000" algn="tl" rotWithShape="0">
                  <a:srgbClr val="000000">
                    <a:alpha val="40000"/>
                  </a:srgbClr>
                </a:outerShdw>
              </a:effectLst>
              <a:latin typeface="华文琥珀" pitchFamily="2" charset="-122"/>
              <a:ea typeface="华文琥珀" pitchFamily="2" charset="-122"/>
            </a:endParaRPr>
          </a:p>
        </p:txBody>
      </p:sp>
      <p:sp>
        <p:nvSpPr>
          <p:cNvPr id="28" name="右箭头 27"/>
          <p:cNvSpPr/>
          <p:nvPr/>
        </p:nvSpPr>
        <p:spPr>
          <a:xfrm rot="9892113" flipV="1">
            <a:off x="5081095" y="5178049"/>
            <a:ext cx="2615638" cy="467073"/>
          </a:xfrm>
          <a:prstGeom prst="rightArrow">
            <a:avLst>
              <a:gd name="adj1" fmla="val 29007"/>
              <a:gd name="adj2" fmla="val 109869"/>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右箭头 29"/>
          <p:cNvSpPr/>
          <p:nvPr/>
        </p:nvSpPr>
        <p:spPr>
          <a:xfrm rot="19289225">
            <a:off x="1503041" y="5584480"/>
            <a:ext cx="902777" cy="441567"/>
          </a:xfrm>
          <a:prstGeom prst="rightArrow">
            <a:avLst>
              <a:gd name="adj1" fmla="val 53321"/>
              <a:gd name="adj2" fmla="val 50000"/>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261929" y="5978411"/>
            <a:ext cx="2149010" cy="491848"/>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n w="12700">
                  <a:solidFill>
                    <a:schemeClr val="tx2">
                      <a:satMod val="155000"/>
                    </a:schemeClr>
                  </a:solidFill>
                  <a:prstDash val="solid"/>
                </a:ln>
                <a:solidFill>
                  <a:schemeClr val="accent5"/>
                </a:solidFill>
                <a:effectLst>
                  <a:outerShdw blurRad="41275" dist="20320" dir="1800000" algn="tl" rotWithShape="0">
                    <a:srgbClr val="000000">
                      <a:alpha val="40000"/>
                    </a:srgbClr>
                  </a:outerShdw>
                </a:effectLst>
                <a:latin typeface="华文琥珀" pitchFamily="2" charset="-122"/>
                <a:ea typeface="华文琥珀" pitchFamily="2" charset="-122"/>
              </a:rPr>
              <a:t>代办处盖章</a:t>
            </a:r>
            <a:endParaRPr lang="zh-CN" altLang="en-US" b="1" dirty="0">
              <a:ln w="12700">
                <a:solidFill>
                  <a:schemeClr val="tx2">
                    <a:satMod val="155000"/>
                  </a:schemeClr>
                </a:solidFill>
                <a:prstDash val="solid"/>
              </a:ln>
              <a:solidFill>
                <a:schemeClr val="accent5"/>
              </a:solidFill>
              <a:effectLst>
                <a:outerShdw blurRad="41275" dist="20320" dir="1800000" algn="tl" rotWithShape="0">
                  <a:srgbClr val="000000">
                    <a:alpha val="40000"/>
                  </a:srgbClr>
                </a:outerShdw>
              </a:effectLst>
              <a:latin typeface="华文琥珀" pitchFamily="2" charset="-122"/>
              <a:ea typeface="华文琥珀" pitchFamily="2" charset="-122"/>
            </a:endParaRPr>
          </a:p>
        </p:txBody>
      </p:sp>
    </p:spTree>
    <p:extLst>
      <p:ext uri="{BB962C8B-B14F-4D97-AF65-F5344CB8AC3E}">
        <p14:creationId xmlns="" xmlns:p14="http://schemas.microsoft.com/office/powerpoint/2010/main" val="33306487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内容占位符 2"/>
          <p:cNvSpPr>
            <a:spLocks noGrp="1"/>
          </p:cNvSpPr>
          <p:nvPr>
            <p:ph idx="4294967295"/>
          </p:nvPr>
        </p:nvSpPr>
        <p:spPr>
          <a:xfrm>
            <a:off x="0" y="357166"/>
            <a:ext cx="11150600" cy="5572164"/>
          </a:xfrm>
        </p:spPr>
        <p:txBody>
          <a:bodyPr>
            <a:normAutofit fontScale="85000" lnSpcReduction="20000"/>
          </a:bodyPr>
          <a:lstStyle/>
          <a:p>
            <a:pPr marL="0" indent="0">
              <a:lnSpc>
                <a:spcPct val="90000"/>
              </a:lnSpc>
              <a:buFont typeface="Arial" pitchFamily="34" charset="0"/>
              <a:buNone/>
            </a:pPr>
            <a:r>
              <a:rPr lang="zh-CN" altLang="en-US" sz="4800" b="1" dirty="0" smtClean="0">
                <a:solidFill>
                  <a:schemeClr val="accent1"/>
                </a:solidFill>
              </a:rPr>
              <a:t>     </a:t>
            </a:r>
            <a:r>
              <a:rPr lang="zh-CN" altLang="en-US" sz="5600" b="1" dirty="0" smtClean="0">
                <a:solidFill>
                  <a:schemeClr val="accent1"/>
                </a:solidFill>
              </a:rPr>
              <a:t>重疾类三种常见疾病申报资料：</a:t>
            </a:r>
            <a:endParaRPr lang="en-US" altLang="zh-CN" sz="5600" b="1" dirty="0" smtClean="0">
              <a:solidFill>
                <a:schemeClr val="accent1"/>
              </a:solidFill>
            </a:endParaRPr>
          </a:p>
          <a:p>
            <a:pPr marL="0" indent="0">
              <a:lnSpc>
                <a:spcPct val="90000"/>
              </a:lnSpc>
              <a:buFont typeface="Arial" pitchFamily="34" charset="0"/>
              <a:buNone/>
            </a:pPr>
            <a:endParaRPr lang="zh-CN" altLang="en-US" sz="4800" b="1" dirty="0" smtClean="0">
              <a:solidFill>
                <a:schemeClr val="accent1"/>
              </a:solidFill>
            </a:endParaRPr>
          </a:p>
          <a:p>
            <a:pPr marL="0" indent="0">
              <a:lnSpc>
                <a:spcPct val="90000"/>
              </a:lnSpc>
              <a:buFont typeface="Arial" pitchFamily="34" charset="0"/>
              <a:buNone/>
            </a:pPr>
            <a:endParaRPr lang="zh-CN" altLang="en-US" dirty="0" smtClean="0">
              <a:solidFill>
                <a:schemeClr val="accent1"/>
              </a:solidFill>
            </a:endParaRPr>
          </a:p>
          <a:p>
            <a:pPr marL="0" indent="0">
              <a:lnSpc>
                <a:spcPct val="90000"/>
              </a:lnSpc>
              <a:buFont typeface="Arial" pitchFamily="34" charset="0"/>
              <a:buNone/>
            </a:pPr>
            <a:r>
              <a:rPr lang="en-US" altLang="zh-CN" sz="4400" dirty="0" smtClean="0">
                <a:solidFill>
                  <a:schemeClr val="accent1"/>
                </a:solidFill>
              </a:rPr>
              <a:t> </a:t>
            </a:r>
            <a:r>
              <a:rPr lang="zh-CN" altLang="en-US" sz="4400" dirty="0" smtClean="0">
                <a:solidFill>
                  <a:schemeClr val="accent1"/>
                </a:solidFill>
              </a:rPr>
              <a:t>         </a:t>
            </a:r>
            <a:r>
              <a:rPr lang="en-US" altLang="zh-CN" sz="4400" dirty="0" smtClean="0">
                <a:solidFill>
                  <a:schemeClr val="accent1"/>
                </a:solidFill>
              </a:rPr>
              <a:t>1.</a:t>
            </a:r>
            <a:r>
              <a:rPr lang="zh-CN" altLang="en-US" sz="4400" dirty="0" smtClean="0">
                <a:solidFill>
                  <a:schemeClr val="accent1"/>
                </a:solidFill>
              </a:rPr>
              <a:t>原发性恶性肿瘤（类）</a:t>
            </a:r>
            <a:endParaRPr lang="en-US" altLang="zh-CN" sz="4400" dirty="0" smtClean="0">
              <a:solidFill>
                <a:schemeClr val="accent1"/>
              </a:solidFill>
            </a:endParaRPr>
          </a:p>
          <a:p>
            <a:pPr marL="0" indent="0">
              <a:lnSpc>
                <a:spcPct val="90000"/>
              </a:lnSpc>
              <a:buFont typeface="Arial" pitchFamily="34" charset="0"/>
              <a:buNone/>
            </a:pPr>
            <a:endParaRPr lang="en-US" altLang="zh-CN" sz="4400" dirty="0" smtClean="0">
              <a:solidFill>
                <a:schemeClr val="accent1"/>
              </a:solidFill>
            </a:endParaRPr>
          </a:p>
          <a:p>
            <a:pPr marL="0" indent="0">
              <a:lnSpc>
                <a:spcPct val="90000"/>
              </a:lnSpc>
              <a:buFont typeface="Arial" pitchFamily="34" charset="0"/>
              <a:buNone/>
            </a:pPr>
            <a:r>
              <a:rPr lang="en-US" altLang="zh-CN" sz="4400" dirty="0" smtClean="0">
                <a:solidFill>
                  <a:schemeClr val="accent1"/>
                </a:solidFill>
              </a:rPr>
              <a:t>          2.</a:t>
            </a:r>
            <a:r>
              <a:rPr lang="zh-CN" altLang="en-US" sz="4400" dirty="0" smtClean="0">
                <a:solidFill>
                  <a:schemeClr val="accent1"/>
                </a:solidFill>
              </a:rPr>
              <a:t>急性心肌梗塞</a:t>
            </a:r>
            <a:endParaRPr lang="en-US" altLang="zh-CN" sz="4400" dirty="0" smtClean="0">
              <a:solidFill>
                <a:schemeClr val="accent1"/>
              </a:solidFill>
            </a:endParaRPr>
          </a:p>
          <a:p>
            <a:pPr marL="0" indent="0">
              <a:lnSpc>
                <a:spcPct val="90000"/>
              </a:lnSpc>
              <a:buFont typeface="Arial" pitchFamily="34" charset="0"/>
              <a:buNone/>
            </a:pPr>
            <a:endParaRPr lang="en-US" altLang="zh-CN" sz="4400" dirty="0" smtClean="0">
              <a:solidFill>
                <a:schemeClr val="accent1"/>
              </a:solidFill>
            </a:endParaRPr>
          </a:p>
          <a:p>
            <a:pPr marL="0" indent="0">
              <a:lnSpc>
                <a:spcPct val="90000"/>
              </a:lnSpc>
              <a:buFont typeface="Arial" pitchFamily="34" charset="0"/>
              <a:buNone/>
            </a:pPr>
            <a:r>
              <a:rPr lang="en-US" altLang="zh-CN" sz="4400" dirty="0" smtClean="0">
                <a:solidFill>
                  <a:schemeClr val="accent1"/>
                </a:solidFill>
              </a:rPr>
              <a:t>          3.</a:t>
            </a:r>
            <a:r>
              <a:rPr lang="zh-CN" altLang="en-US" sz="4400" dirty="0" smtClean="0">
                <a:solidFill>
                  <a:schemeClr val="accent1"/>
                </a:solidFill>
              </a:rPr>
              <a:t>慢性肾衰竭（尿毒症）</a:t>
            </a:r>
            <a:endParaRPr lang="en-US" altLang="zh-CN" sz="4400" dirty="0" smtClean="0">
              <a:solidFill>
                <a:schemeClr val="accent1"/>
              </a:solidFill>
            </a:endParaRPr>
          </a:p>
          <a:p>
            <a:pPr marL="0" indent="0">
              <a:lnSpc>
                <a:spcPct val="90000"/>
              </a:lnSpc>
              <a:buFont typeface="Arial" pitchFamily="34" charset="0"/>
              <a:buNone/>
            </a:pPr>
            <a:endParaRPr lang="en-US" altLang="zh-CN" sz="4400" dirty="0" smtClean="0">
              <a:solidFill>
                <a:schemeClr val="accent1"/>
              </a:solidFill>
            </a:endParaRPr>
          </a:p>
          <a:p>
            <a:pPr marL="0" indent="0">
              <a:lnSpc>
                <a:spcPct val="90000"/>
              </a:lnSpc>
              <a:buFont typeface="Arial" pitchFamily="34" charset="0"/>
              <a:buNone/>
            </a:pPr>
            <a:r>
              <a:rPr lang="en-US" altLang="zh-CN" sz="4400" dirty="0" smtClean="0">
                <a:solidFill>
                  <a:schemeClr val="accent1"/>
                </a:solidFill>
              </a:rPr>
              <a:t> </a:t>
            </a:r>
          </a:p>
          <a:p>
            <a:pPr marL="0" indent="0">
              <a:lnSpc>
                <a:spcPct val="90000"/>
              </a:lnSpc>
              <a:buFont typeface="Arial" pitchFamily="34" charset="0"/>
              <a:buNone/>
            </a:pPr>
            <a:endParaRPr lang="zh-CN" altLang="en-US" sz="4400" b="1"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内容占位符 2"/>
          <p:cNvSpPr>
            <a:spLocks noGrp="1"/>
          </p:cNvSpPr>
          <p:nvPr>
            <p:ph idx="4294967295"/>
          </p:nvPr>
        </p:nvSpPr>
        <p:spPr>
          <a:xfrm>
            <a:off x="0" y="214290"/>
            <a:ext cx="6238876" cy="5715040"/>
          </a:xfrm>
        </p:spPr>
        <p:txBody>
          <a:bodyPr>
            <a:normAutofit fontScale="85000" lnSpcReduction="20000"/>
          </a:bodyPr>
          <a:lstStyle/>
          <a:p>
            <a:pPr marL="0" indent="0">
              <a:lnSpc>
                <a:spcPct val="90000"/>
              </a:lnSpc>
              <a:buFont typeface="Arial" pitchFamily="34" charset="0"/>
              <a:buNone/>
            </a:pPr>
            <a:r>
              <a:rPr lang="en-US" altLang="zh-CN" sz="3600" b="1" dirty="0" smtClean="0">
                <a:solidFill>
                  <a:srgbClr val="000066"/>
                </a:solidFill>
                <a:ea typeface="微软雅黑" pitchFamily="34" charset="-122"/>
              </a:rPr>
              <a:t>1.</a:t>
            </a:r>
            <a:r>
              <a:rPr lang="zh-CN" altLang="en-US" sz="3600" b="1" dirty="0" smtClean="0">
                <a:solidFill>
                  <a:srgbClr val="000066"/>
                </a:solidFill>
                <a:ea typeface="微软雅黑" pitchFamily="34" charset="-122"/>
              </a:rPr>
              <a:t>原发性恶性肿瘤（类）：</a:t>
            </a:r>
            <a:endParaRPr lang="en-US" altLang="zh-CN" sz="3600" b="1" dirty="0" smtClean="0">
              <a:solidFill>
                <a:srgbClr val="000066"/>
              </a:solidFill>
              <a:ea typeface="微软雅黑" pitchFamily="34" charset="-122"/>
            </a:endParaRPr>
          </a:p>
          <a:p>
            <a:pPr marL="0" lvl="0" indent="0" defTabSz="914400" fontAlgn="ctr">
              <a:spcBef>
                <a:spcPct val="0"/>
              </a:spcBef>
              <a:spcAft>
                <a:spcPct val="0"/>
              </a:spcAft>
              <a:buClrTx/>
              <a:buSzTx/>
              <a:buNone/>
            </a:pPr>
            <a:endParaRPr lang="en-US" altLang="zh-CN" sz="4400" dirty="0" smtClean="0">
              <a:solidFill>
                <a:schemeClr val="accent1"/>
              </a:solidFill>
            </a:endParaRPr>
          </a:p>
          <a:p>
            <a:pPr marL="0" indent="0" defTabSz="914400" fontAlgn="ctr">
              <a:spcBef>
                <a:spcPct val="0"/>
              </a:spcBef>
              <a:spcAft>
                <a:spcPct val="0"/>
              </a:spcAft>
              <a:buClrTx/>
              <a:buSzTx/>
              <a:buNone/>
            </a:pPr>
            <a:endParaRPr lang="en-US" altLang="zh-CN" sz="2600" b="1" dirty="0" smtClean="0">
              <a:solidFill>
                <a:srgbClr val="000066"/>
              </a:solidFill>
              <a:ea typeface="微软雅黑" pitchFamily="34" charset="-122"/>
            </a:endParaRPr>
          </a:p>
          <a:p>
            <a:pPr marL="0" indent="0" defTabSz="914400" fontAlgn="ctr">
              <a:spcBef>
                <a:spcPct val="0"/>
              </a:spcBef>
              <a:spcAft>
                <a:spcPct val="0"/>
              </a:spcAft>
              <a:buClrTx/>
              <a:buSzTx/>
              <a:buNone/>
            </a:pPr>
            <a:r>
              <a:rPr lang="zh-CN" altLang="en-US" sz="2600" b="1" dirty="0" smtClean="0">
                <a:solidFill>
                  <a:srgbClr val="000066"/>
                </a:solidFill>
                <a:ea typeface="微软雅黑" pitchFamily="34" charset="-122"/>
              </a:rPr>
              <a:t>共性材料：</a:t>
            </a:r>
            <a:endParaRPr lang="en-US" altLang="zh-CN" sz="2600" b="1" dirty="0" smtClean="0">
              <a:solidFill>
                <a:srgbClr val="000066"/>
              </a:solidFill>
              <a:ea typeface="微软雅黑" pitchFamily="34" charset="-122"/>
            </a:endParaRPr>
          </a:p>
          <a:p>
            <a:pPr marL="0" indent="0" defTabSz="914400" fontAlgn="ctr">
              <a:spcBef>
                <a:spcPct val="0"/>
              </a:spcBef>
              <a:spcAft>
                <a:spcPct val="0"/>
              </a:spcAft>
              <a:buClrTx/>
              <a:buSzTx/>
              <a:buNone/>
            </a:pPr>
            <a:endParaRPr lang="en-US" altLang="zh-CN" sz="2600" b="1" dirty="0" smtClean="0">
              <a:solidFill>
                <a:srgbClr val="000066"/>
              </a:solidFill>
              <a:ea typeface="微软雅黑" pitchFamily="34" charset="-122"/>
            </a:endParaRPr>
          </a:p>
          <a:p>
            <a:pPr marL="0" lvl="0" indent="0" defTabSz="914400" fontAlgn="ctr">
              <a:spcBef>
                <a:spcPct val="0"/>
              </a:spcBef>
              <a:spcAft>
                <a:spcPct val="0"/>
              </a:spcAft>
              <a:buClrTx/>
              <a:buSzTx/>
              <a:buNone/>
            </a:pPr>
            <a:r>
              <a:rPr lang="en-US" altLang="zh-CN" sz="2600" b="1" dirty="0" smtClean="0">
                <a:solidFill>
                  <a:srgbClr val="000066"/>
                </a:solidFill>
                <a:ea typeface="微软雅黑" pitchFamily="34" charset="-122"/>
              </a:rPr>
              <a:t>⑴</a:t>
            </a:r>
            <a:r>
              <a:rPr lang="zh-CN" altLang="en-US" sz="2600" b="1" dirty="0" smtClean="0">
                <a:solidFill>
                  <a:srgbClr val="000066"/>
                </a:solidFill>
                <a:ea typeface="微软雅黑" pitchFamily="34" charset="-122"/>
              </a:rPr>
              <a:t>互助金申请书</a:t>
            </a:r>
            <a:endParaRPr lang="en-US" altLang="zh-CN" sz="2600" b="1" dirty="0" smtClean="0">
              <a:solidFill>
                <a:srgbClr val="000066"/>
              </a:solidFill>
              <a:ea typeface="微软雅黑" pitchFamily="34" charset="-122"/>
            </a:endParaRPr>
          </a:p>
          <a:p>
            <a:pPr marL="0" lvl="0" indent="0" defTabSz="914400" fontAlgn="ctr">
              <a:spcBef>
                <a:spcPct val="0"/>
              </a:spcBef>
              <a:spcAft>
                <a:spcPct val="0"/>
              </a:spcAft>
              <a:buClrTx/>
              <a:buSzTx/>
              <a:buNone/>
            </a:pPr>
            <a:endParaRPr lang="en-US" altLang="zh-CN" sz="2600" b="1" dirty="0" smtClean="0">
              <a:solidFill>
                <a:srgbClr val="000066"/>
              </a:solidFill>
              <a:ea typeface="微软雅黑" pitchFamily="34" charset="-122"/>
            </a:endParaRPr>
          </a:p>
          <a:p>
            <a:pPr marL="0" lvl="0" indent="0" defTabSz="914400" fontAlgn="ctr">
              <a:spcBef>
                <a:spcPct val="0"/>
              </a:spcBef>
              <a:spcAft>
                <a:spcPct val="0"/>
              </a:spcAft>
              <a:buClrTx/>
              <a:buSzTx/>
              <a:buNone/>
            </a:pPr>
            <a:endParaRPr lang="en-US" altLang="zh-CN" sz="2600" b="1" dirty="0" smtClean="0">
              <a:solidFill>
                <a:srgbClr val="000066"/>
              </a:solidFill>
              <a:ea typeface="微软雅黑" pitchFamily="34" charset="-122"/>
            </a:endParaRPr>
          </a:p>
          <a:p>
            <a:pPr marL="0" lvl="0" indent="0" defTabSz="914400" fontAlgn="ctr">
              <a:spcBef>
                <a:spcPct val="0"/>
              </a:spcBef>
              <a:spcAft>
                <a:spcPct val="0"/>
              </a:spcAft>
              <a:buClrTx/>
              <a:buSzTx/>
              <a:buNone/>
            </a:pPr>
            <a:r>
              <a:rPr lang="en-US" altLang="zh-CN" sz="2600" b="1" dirty="0" smtClean="0">
                <a:solidFill>
                  <a:srgbClr val="000066"/>
                </a:solidFill>
                <a:ea typeface="微软雅黑" pitchFamily="34" charset="-122"/>
              </a:rPr>
              <a:t>⑵ </a:t>
            </a:r>
            <a:r>
              <a:rPr lang="zh-CN" altLang="en-US" sz="2600" b="1" dirty="0" smtClean="0">
                <a:solidFill>
                  <a:srgbClr val="000066"/>
                </a:solidFill>
                <a:ea typeface="微软雅黑" pitchFamily="34" charset="-122"/>
              </a:rPr>
              <a:t>被保障人社保卡（身份证）、互助服务卡（或其他银行卡）复印件</a:t>
            </a:r>
            <a:r>
              <a:rPr lang="en-US" altLang="en-US" sz="2600" b="1" dirty="0" smtClean="0">
                <a:solidFill>
                  <a:srgbClr val="000066"/>
                </a:solidFill>
                <a:ea typeface="微软雅黑" pitchFamily="34" charset="-122"/>
              </a:rPr>
              <a:t>  (</a:t>
            </a:r>
            <a:r>
              <a:rPr lang="zh-CN" altLang="en-US" sz="2600" b="1" dirty="0" smtClean="0">
                <a:solidFill>
                  <a:srgbClr val="000066"/>
                </a:solidFill>
                <a:ea typeface="微软雅黑" pitchFamily="34" charset="-122"/>
              </a:rPr>
              <a:t>复印在一张</a:t>
            </a:r>
            <a:r>
              <a:rPr lang="en-US" altLang="en-US" sz="2600" b="1" dirty="0" smtClean="0">
                <a:solidFill>
                  <a:srgbClr val="000066"/>
                </a:solidFill>
                <a:ea typeface="微软雅黑" pitchFamily="34" charset="-122"/>
              </a:rPr>
              <a:t>A4</a:t>
            </a:r>
            <a:r>
              <a:rPr lang="zh-CN" altLang="en-US" sz="2600" b="1" dirty="0" smtClean="0">
                <a:solidFill>
                  <a:srgbClr val="000066"/>
                </a:solidFill>
                <a:ea typeface="微软雅黑" pitchFamily="34" charset="-122"/>
              </a:rPr>
              <a:t>纸上</a:t>
            </a:r>
            <a:r>
              <a:rPr lang="en-US" altLang="en-US" sz="2600" b="1" dirty="0" smtClean="0">
                <a:solidFill>
                  <a:srgbClr val="000066"/>
                </a:solidFill>
                <a:ea typeface="微软雅黑" pitchFamily="34" charset="-122"/>
              </a:rPr>
              <a:t>)</a:t>
            </a:r>
            <a:r>
              <a:rPr lang="zh-CN" altLang="en-US" sz="2600" b="1" dirty="0" smtClean="0">
                <a:solidFill>
                  <a:srgbClr val="000066"/>
                </a:solidFill>
                <a:ea typeface="微软雅黑" pitchFamily="34" charset="-122"/>
              </a:rPr>
              <a:t>。</a:t>
            </a:r>
            <a:endParaRPr lang="en-US" altLang="zh-CN" sz="2600" b="1" dirty="0" smtClean="0">
              <a:solidFill>
                <a:srgbClr val="000066"/>
              </a:solidFill>
              <a:ea typeface="微软雅黑" pitchFamily="34" charset="-122"/>
            </a:endParaRPr>
          </a:p>
          <a:p>
            <a:pPr marL="0" lvl="0" indent="0" defTabSz="914400" fontAlgn="ctr">
              <a:spcBef>
                <a:spcPct val="0"/>
              </a:spcBef>
              <a:spcAft>
                <a:spcPct val="0"/>
              </a:spcAft>
              <a:buClrTx/>
              <a:buSzTx/>
              <a:buNone/>
            </a:pPr>
            <a:endParaRPr lang="en-US" altLang="zh-CN" sz="2600" b="1" dirty="0" smtClean="0">
              <a:solidFill>
                <a:srgbClr val="000066"/>
              </a:solidFill>
              <a:ea typeface="微软雅黑" pitchFamily="34" charset="-122"/>
            </a:endParaRPr>
          </a:p>
          <a:p>
            <a:pPr marL="0" lvl="0" indent="0" defTabSz="914400" fontAlgn="ctr">
              <a:spcBef>
                <a:spcPct val="0"/>
              </a:spcBef>
              <a:spcAft>
                <a:spcPct val="0"/>
              </a:spcAft>
              <a:buClrTx/>
              <a:buSzTx/>
              <a:buNone/>
            </a:pPr>
            <a:endParaRPr lang="en-US" altLang="zh-CN" sz="2600" b="1" dirty="0" smtClean="0">
              <a:solidFill>
                <a:srgbClr val="000066"/>
              </a:solidFill>
              <a:ea typeface="微软雅黑" pitchFamily="34" charset="-122"/>
            </a:endParaRPr>
          </a:p>
          <a:p>
            <a:pPr marL="0" lvl="0" indent="0" defTabSz="914400" fontAlgn="ctr">
              <a:spcBef>
                <a:spcPct val="0"/>
              </a:spcBef>
              <a:spcAft>
                <a:spcPct val="0"/>
              </a:spcAft>
              <a:buClrTx/>
              <a:buSzTx/>
              <a:buNone/>
            </a:pPr>
            <a:r>
              <a:rPr lang="en-US" altLang="zh-CN" sz="2600" b="1" dirty="0" smtClean="0">
                <a:solidFill>
                  <a:srgbClr val="000066"/>
                </a:solidFill>
                <a:ea typeface="微软雅黑" pitchFamily="34" charset="-122"/>
              </a:rPr>
              <a:t>⑶ </a:t>
            </a:r>
            <a:r>
              <a:rPr lang="zh-CN" altLang="en-US" sz="2600" b="1" dirty="0" smtClean="0">
                <a:solidFill>
                  <a:srgbClr val="000066"/>
                </a:solidFill>
                <a:ea typeface="微软雅黑" pitchFamily="34" charset="-122"/>
              </a:rPr>
              <a:t>由二级以上医院出具的诊断证明、住院病案首页、入院记录、手术</a:t>
            </a:r>
            <a:r>
              <a:rPr lang="zh-CN" altLang="en-US" sz="2600" b="1" dirty="0" smtClean="0">
                <a:solidFill>
                  <a:srgbClr val="000066"/>
                </a:solidFill>
                <a:ea typeface="微软雅黑" pitchFamily="34" charset="-122"/>
              </a:rPr>
              <a:t>记录</a:t>
            </a:r>
            <a:r>
              <a:rPr lang="zh-CN" altLang="en-US" sz="2600" b="1" dirty="0" smtClean="0">
                <a:solidFill>
                  <a:srgbClr val="000066"/>
                </a:solidFill>
                <a:ea typeface="微软雅黑" pitchFamily="34" charset="-122"/>
              </a:rPr>
              <a:t>、出院记录及其他必要的科学诊断等</a:t>
            </a:r>
            <a:r>
              <a:rPr lang="zh-CN" altLang="en-US" sz="2600" b="1" dirty="0" smtClean="0">
                <a:solidFill>
                  <a:srgbClr val="C00000"/>
                </a:solidFill>
                <a:ea typeface="微软雅黑" pitchFamily="34" charset="-122"/>
              </a:rPr>
              <a:t>（加盖病案室复印专用章）</a:t>
            </a:r>
            <a:r>
              <a:rPr lang="zh-CN" altLang="en-US" sz="2600" b="1" dirty="0" smtClean="0">
                <a:solidFill>
                  <a:srgbClr val="000066"/>
                </a:solidFill>
                <a:ea typeface="微软雅黑" pitchFamily="34" charset="-122"/>
              </a:rPr>
              <a:t>。</a:t>
            </a:r>
          </a:p>
          <a:p>
            <a:pPr marL="0" indent="0">
              <a:lnSpc>
                <a:spcPct val="90000"/>
              </a:lnSpc>
              <a:buFont typeface="Arial" pitchFamily="34" charset="0"/>
              <a:buNone/>
            </a:pPr>
            <a:r>
              <a:rPr lang="zh-CN" altLang="en-US" sz="2600" b="1" dirty="0" smtClean="0">
                <a:solidFill>
                  <a:srgbClr val="C00000"/>
                </a:solidFill>
                <a:ea typeface="微软雅黑" pitchFamily="34" charset="-122"/>
              </a:rPr>
              <a:t>  </a:t>
            </a:r>
            <a:endParaRPr lang="en-US" altLang="zh-CN" sz="2600" dirty="0" smtClean="0">
              <a:solidFill>
                <a:schemeClr val="accent1"/>
              </a:solidFill>
            </a:endParaRPr>
          </a:p>
          <a:p>
            <a:pPr marL="0" indent="0">
              <a:lnSpc>
                <a:spcPct val="90000"/>
              </a:lnSpc>
              <a:buFont typeface="Arial" pitchFamily="34" charset="0"/>
              <a:buNone/>
            </a:pPr>
            <a:r>
              <a:rPr lang="en-US" altLang="zh-CN" sz="4400" dirty="0" smtClean="0">
                <a:solidFill>
                  <a:schemeClr val="accent1"/>
                </a:solidFill>
              </a:rPr>
              <a:t> </a:t>
            </a:r>
          </a:p>
          <a:p>
            <a:pPr marL="0" indent="0">
              <a:lnSpc>
                <a:spcPct val="90000"/>
              </a:lnSpc>
              <a:buFont typeface="Arial" pitchFamily="34" charset="0"/>
              <a:buNone/>
            </a:pPr>
            <a:endParaRPr lang="zh-CN" altLang="en-US" sz="4400" b="1" dirty="0" smtClean="0"/>
          </a:p>
        </p:txBody>
      </p:sp>
      <p:cxnSp>
        <p:nvCxnSpPr>
          <p:cNvPr id="4" name="直接连接符 3"/>
          <p:cNvCxnSpPr/>
          <p:nvPr/>
        </p:nvCxnSpPr>
        <p:spPr>
          <a:xfrm>
            <a:off x="0" y="1142984"/>
            <a:ext cx="98107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rot="5400000">
            <a:off x="3381368" y="4002080"/>
            <a:ext cx="5715016" cy="1588"/>
          </a:xfrm>
          <a:prstGeom prst="line">
            <a:avLst/>
          </a:prstGeom>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6596066" y="1500174"/>
            <a:ext cx="3967159" cy="2092881"/>
          </a:xfrm>
          <a:prstGeom prst="rect">
            <a:avLst/>
          </a:prstGeom>
        </p:spPr>
        <p:txBody>
          <a:bodyPr wrap="square">
            <a:spAutoFit/>
          </a:bodyPr>
          <a:lstStyle/>
          <a:p>
            <a:r>
              <a:rPr lang="zh-CN" altLang="en-US" sz="2600" b="1" dirty="0" smtClean="0">
                <a:solidFill>
                  <a:srgbClr val="C00000"/>
                </a:solidFill>
                <a:ea typeface="微软雅黑" pitchFamily="34" charset="-122"/>
              </a:rPr>
              <a:t>个性材料：</a:t>
            </a:r>
            <a:endParaRPr lang="en-US" altLang="zh-CN" sz="2600" b="1" dirty="0" smtClean="0">
              <a:solidFill>
                <a:srgbClr val="C00000"/>
              </a:solidFill>
              <a:ea typeface="微软雅黑" pitchFamily="34" charset="-122"/>
            </a:endParaRPr>
          </a:p>
          <a:p>
            <a:r>
              <a:rPr lang="zh-CN" altLang="en-US" sz="2600" b="1" dirty="0" smtClean="0">
                <a:solidFill>
                  <a:srgbClr val="C00000"/>
                </a:solidFill>
                <a:ea typeface="微软雅黑" pitchFamily="34" charset="-122"/>
              </a:rPr>
              <a:t>               </a:t>
            </a:r>
            <a:endParaRPr lang="en-US" altLang="zh-CN" sz="2600" b="1" dirty="0" smtClean="0">
              <a:solidFill>
                <a:srgbClr val="C00000"/>
              </a:solidFill>
              <a:ea typeface="微软雅黑" pitchFamily="34" charset="-122"/>
            </a:endParaRPr>
          </a:p>
          <a:p>
            <a:endParaRPr lang="en-US" altLang="zh-CN" sz="2600" b="1" dirty="0" smtClean="0">
              <a:solidFill>
                <a:srgbClr val="C00000"/>
              </a:solidFill>
              <a:ea typeface="微软雅黑" pitchFamily="34" charset="-122"/>
            </a:endParaRPr>
          </a:p>
          <a:p>
            <a:endParaRPr lang="en-US" altLang="zh-CN" sz="2600" b="1" dirty="0" smtClean="0">
              <a:solidFill>
                <a:srgbClr val="C00000"/>
              </a:solidFill>
              <a:ea typeface="微软雅黑" pitchFamily="34" charset="-122"/>
            </a:endParaRPr>
          </a:p>
          <a:p>
            <a:r>
              <a:rPr lang="en-US" altLang="zh-CN" sz="2600" b="1" dirty="0" smtClean="0">
                <a:solidFill>
                  <a:srgbClr val="C00000"/>
                </a:solidFill>
                <a:ea typeface="微软雅黑" pitchFamily="34" charset="-122"/>
              </a:rPr>
              <a:t>          </a:t>
            </a:r>
            <a:r>
              <a:rPr lang="zh-CN" altLang="en-US" sz="2600" b="1" dirty="0" smtClean="0">
                <a:solidFill>
                  <a:srgbClr val="C00000"/>
                </a:solidFill>
                <a:ea typeface="微软雅黑" pitchFamily="34" charset="-122"/>
              </a:rPr>
              <a:t>病理报告</a:t>
            </a:r>
            <a:endParaRPr lang="zh-CN" altLang="en-US" dirty="0"/>
          </a:p>
        </p:txBody>
      </p:sp>
      <p:sp>
        <p:nvSpPr>
          <p:cNvPr id="8" name="五角星 7"/>
          <p:cNvSpPr/>
          <p:nvPr/>
        </p:nvSpPr>
        <p:spPr>
          <a:xfrm>
            <a:off x="6881818" y="3021551"/>
            <a:ext cx="571504" cy="571504"/>
          </a:xfrm>
          <a:prstGeom prst="star5">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hp\Desktop\webwxgetmsgimg.jpg"/>
          <p:cNvPicPr>
            <a:picLocks noChangeAspect="1" noChangeArrowheads="1"/>
          </p:cNvPicPr>
          <p:nvPr/>
        </p:nvPicPr>
        <p:blipFill>
          <a:blip r:embed="rId2"/>
          <a:srcRect/>
          <a:stretch>
            <a:fillRect/>
          </a:stretch>
        </p:blipFill>
        <p:spPr bwMode="auto">
          <a:xfrm>
            <a:off x="738150" y="714356"/>
            <a:ext cx="8143932" cy="6000792"/>
          </a:xfrm>
          <a:prstGeom prst="rect">
            <a:avLst/>
          </a:prstGeom>
          <a:noFill/>
        </p:spPr>
      </p:pic>
      <p:sp>
        <p:nvSpPr>
          <p:cNvPr id="5" name="TextBox 4"/>
          <p:cNvSpPr txBox="1"/>
          <p:nvPr/>
        </p:nvSpPr>
        <p:spPr>
          <a:xfrm>
            <a:off x="238084" y="0"/>
            <a:ext cx="2428892" cy="584775"/>
          </a:xfrm>
          <a:prstGeom prst="rect">
            <a:avLst/>
          </a:prstGeom>
          <a:noFill/>
        </p:spPr>
        <p:txBody>
          <a:bodyPr wrap="square" rtlCol="0">
            <a:spAutoFit/>
          </a:bodyPr>
          <a:lstStyle/>
          <a:p>
            <a:r>
              <a:rPr lang="zh-CN" altLang="en-US" sz="3200" b="1" dirty="0" smtClean="0"/>
              <a:t>病理报告单：</a:t>
            </a:r>
            <a:endParaRPr lang="zh-CN" altLang="en-US" sz="3200" b="1" dirty="0"/>
          </a:p>
        </p:txBody>
      </p:sp>
      <p:cxnSp>
        <p:nvCxnSpPr>
          <p:cNvPr id="7" name="直接连接符 6"/>
          <p:cNvCxnSpPr/>
          <p:nvPr/>
        </p:nvCxnSpPr>
        <p:spPr>
          <a:xfrm>
            <a:off x="2238348" y="4786322"/>
            <a:ext cx="1928826" cy="158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2238348" y="1821645"/>
            <a:ext cx="857256" cy="1785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内容占位符 2"/>
          <p:cNvSpPr>
            <a:spLocks noGrp="1"/>
          </p:cNvSpPr>
          <p:nvPr>
            <p:ph idx="4294967295"/>
          </p:nvPr>
        </p:nvSpPr>
        <p:spPr>
          <a:xfrm>
            <a:off x="0" y="214290"/>
            <a:ext cx="6238876" cy="5715040"/>
          </a:xfrm>
        </p:spPr>
        <p:txBody>
          <a:bodyPr>
            <a:normAutofit fontScale="85000" lnSpcReduction="20000"/>
          </a:bodyPr>
          <a:lstStyle/>
          <a:p>
            <a:pPr marL="0" indent="0">
              <a:lnSpc>
                <a:spcPct val="90000"/>
              </a:lnSpc>
              <a:buNone/>
            </a:pPr>
            <a:r>
              <a:rPr lang="en-US" altLang="zh-CN" sz="3600" b="1" dirty="0" smtClean="0">
                <a:solidFill>
                  <a:srgbClr val="000066"/>
                </a:solidFill>
                <a:ea typeface="微软雅黑" pitchFamily="34" charset="-122"/>
              </a:rPr>
              <a:t>2.</a:t>
            </a:r>
            <a:r>
              <a:rPr lang="zh-CN" altLang="en-US" sz="3600" b="1" dirty="0" smtClean="0">
                <a:solidFill>
                  <a:srgbClr val="000066"/>
                </a:solidFill>
                <a:ea typeface="微软雅黑" pitchFamily="34" charset="-122"/>
              </a:rPr>
              <a:t>急性心肌梗塞：</a:t>
            </a:r>
            <a:endParaRPr lang="en-US" altLang="zh-CN" sz="3600" b="1" dirty="0" smtClean="0">
              <a:solidFill>
                <a:srgbClr val="000066"/>
              </a:solidFill>
              <a:ea typeface="微软雅黑" pitchFamily="34" charset="-122"/>
            </a:endParaRPr>
          </a:p>
          <a:p>
            <a:pPr marL="0" lvl="0" indent="0" defTabSz="914400" fontAlgn="ctr">
              <a:spcBef>
                <a:spcPct val="0"/>
              </a:spcBef>
              <a:spcAft>
                <a:spcPct val="0"/>
              </a:spcAft>
              <a:buClrTx/>
              <a:buSzTx/>
              <a:buNone/>
            </a:pPr>
            <a:endParaRPr lang="en-US" altLang="zh-CN" sz="4400" dirty="0" smtClean="0">
              <a:solidFill>
                <a:schemeClr val="accent1"/>
              </a:solidFill>
            </a:endParaRPr>
          </a:p>
          <a:p>
            <a:pPr marL="0" indent="0" defTabSz="914400" fontAlgn="ctr">
              <a:spcBef>
                <a:spcPct val="0"/>
              </a:spcBef>
              <a:spcAft>
                <a:spcPct val="0"/>
              </a:spcAft>
              <a:buClrTx/>
              <a:buSzTx/>
              <a:buNone/>
            </a:pPr>
            <a:endParaRPr lang="en-US" altLang="zh-CN" sz="2600" b="1" dirty="0" smtClean="0">
              <a:solidFill>
                <a:srgbClr val="000066"/>
              </a:solidFill>
              <a:ea typeface="微软雅黑" pitchFamily="34" charset="-122"/>
            </a:endParaRPr>
          </a:p>
          <a:p>
            <a:pPr marL="0" indent="0" defTabSz="914400" fontAlgn="ctr">
              <a:spcBef>
                <a:spcPct val="0"/>
              </a:spcBef>
              <a:spcAft>
                <a:spcPct val="0"/>
              </a:spcAft>
              <a:buClrTx/>
              <a:buSzTx/>
              <a:buNone/>
            </a:pPr>
            <a:r>
              <a:rPr lang="zh-CN" altLang="en-US" sz="2600" b="1" dirty="0" smtClean="0">
                <a:solidFill>
                  <a:srgbClr val="000066"/>
                </a:solidFill>
                <a:ea typeface="微软雅黑" pitchFamily="34" charset="-122"/>
              </a:rPr>
              <a:t>共性材料：</a:t>
            </a:r>
            <a:endParaRPr lang="en-US" altLang="zh-CN" sz="2600" b="1" dirty="0" smtClean="0">
              <a:solidFill>
                <a:srgbClr val="000066"/>
              </a:solidFill>
              <a:ea typeface="微软雅黑" pitchFamily="34" charset="-122"/>
            </a:endParaRPr>
          </a:p>
          <a:p>
            <a:pPr marL="0" indent="0" defTabSz="914400" fontAlgn="ctr">
              <a:spcBef>
                <a:spcPct val="0"/>
              </a:spcBef>
              <a:spcAft>
                <a:spcPct val="0"/>
              </a:spcAft>
              <a:buClrTx/>
              <a:buSzTx/>
              <a:buNone/>
            </a:pPr>
            <a:endParaRPr lang="en-US" altLang="zh-CN" sz="2600" b="1" dirty="0" smtClean="0">
              <a:solidFill>
                <a:srgbClr val="000066"/>
              </a:solidFill>
              <a:ea typeface="微软雅黑" pitchFamily="34" charset="-122"/>
            </a:endParaRPr>
          </a:p>
          <a:p>
            <a:pPr marL="0" lvl="0" indent="0" defTabSz="914400" fontAlgn="ctr">
              <a:spcBef>
                <a:spcPct val="0"/>
              </a:spcBef>
              <a:spcAft>
                <a:spcPct val="0"/>
              </a:spcAft>
              <a:buClrTx/>
              <a:buSzTx/>
              <a:buNone/>
            </a:pPr>
            <a:r>
              <a:rPr lang="en-US" altLang="zh-CN" sz="2600" b="1" dirty="0" smtClean="0">
                <a:solidFill>
                  <a:srgbClr val="000066"/>
                </a:solidFill>
                <a:ea typeface="微软雅黑" pitchFamily="34" charset="-122"/>
              </a:rPr>
              <a:t>⑴</a:t>
            </a:r>
            <a:r>
              <a:rPr lang="zh-CN" altLang="en-US" sz="2600" b="1" dirty="0" smtClean="0">
                <a:solidFill>
                  <a:srgbClr val="000066"/>
                </a:solidFill>
                <a:ea typeface="微软雅黑" pitchFamily="34" charset="-122"/>
              </a:rPr>
              <a:t>互助金申请书</a:t>
            </a:r>
            <a:endParaRPr lang="en-US" altLang="zh-CN" sz="2600" b="1" dirty="0" smtClean="0">
              <a:solidFill>
                <a:srgbClr val="000066"/>
              </a:solidFill>
              <a:ea typeface="微软雅黑" pitchFamily="34" charset="-122"/>
            </a:endParaRPr>
          </a:p>
          <a:p>
            <a:pPr marL="0" lvl="0" indent="0" defTabSz="914400" fontAlgn="ctr">
              <a:spcBef>
                <a:spcPct val="0"/>
              </a:spcBef>
              <a:spcAft>
                <a:spcPct val="0"/>
              </a:spcAft>
              <a:buClrTx/>
              <a:buSzTx/>
              <a:buNone/>
            </a:pPr>
            <a:endParaRPr lang="en-US" altLang="zh-CN" sz="2600" b="1" dirty="0" smtClean="0">
              <a:solidFill>
                <a:srgbClr val="000066"/>
              </a:solidFill>
              <a:ea typeface="微软雅黑" pitchFamily="34" charset="-122"/>
            </a:endParaRPr>
          </a:p>
          <a:p>
            <a:pPr marL="0" lvl="0" indent="0" defTabSz="914400" fontAlgn="ctr">
              <a:spcBef>
                <a:spcPct val="0"/>
              </a:spcBef>
              <a:spcAft>
                <a:spcPct val="0"/>
              </a:spcAft>
              <a:buClrTx/>
              <a:buSzTx/>
              <a:buNone/>
            </a:pPr>
            <a:endParaRPr lang="en-US" altLang="zh-CN" sz="2600" b="1" dirty="0" smtClean="0">
              <a:solidFill>
                <a:srgbClr val="000066"/>
              </a:solidFill>
              <a:ea typeface="微软雅黑" pitchFamily="34" charset="-122"/>
            </a:endParaRPr>
          </a:p>
          <a:p>
            <a:pPr marL="0" lvl="0" indent="0" defTabSz="914400" fontAlgn="ctr">
              <a:spcBef>
                <a:spcPct val="0"/>
              </a:spcBef>
              <a:spcAft>
                <a:spcPct val="0"/>
              </a:spcAft>
              <a:buClrTx/>
              <a:buSzTx/>
              <a:buNone/>
            </a:pPr>
            <a:r>
              <a:rPr lang="en-US" altLang="zh-CN" sz="2600" b="1" dirty="0" smtClean="0">
                <a:solidFill>
                  <a:srgbClr val="000066"/>
                </a:solidFill>
                <a:ea typeface="微软雅黑" pitchFamily="34" charset="-122"/>
              </a:rPr>
              <a:t>⑵ </a:t>
            </a:r>
            <a:r>
              <a:rPr lang="zh-CN" altLang="en-US" sz="2600" b="1" dirty="0" smtClean="0">
                <a:solidFill>
                  <a:srgbClr val="000066"/>
                </a:solidFill>
                <a:ea typeface="微软雅黑" pitchFamily="34" charset="-122"/>
              </a:rPr>
              <a:t>被保障人社保卡（身份证）、互助服务卡（或其他银行卡）复印件</a:t>
            </a:r>
            <a:r>
              <a:rPr lang="en-US" altLang="en-US" sz="2600" b="1" dirty="0" smtClean="0">
                <a:solidFill>
                  <a:srgbClr val="000066"/>
                </a:solidFill>
                <a:ea typeface="微软雅黑" pitchFamily="34" charset="-122"/>
              </a:rPr>
              <a:t>  (</a:t>
            </a:r>
            <a:r>
              <a:rPr lang="zh-CN" altLang="en-US" sz="2600" b="1" dirty="0" smtClean="0">
                <a:solidFill>
                  <a:srgbClr val="000066"/>
                </a:solidFill>
                <a:ea typeface="微软雅黑" pitchFamily="34" charset="-122"/>
              </a:rPr>
              <a:t>复印在一张</a:t>
            </a:r>
            <a:r>
              <a:rPr lang="en-US" altLang="en-US" sz="2600" b="1" dirty="0" smtClean="0">
                <a:solidFill>
                  <a:srgbClr val="000066"/>
                </a:solidFill>
                <a:ea typeface="微软雅黑" pitchFamily="34" charset="-122"/>
              </a:rPr>
              <a:t>A4</a:t>
            </a:r>
            <a:r>
              <a:rPr lang="zh-CN" altLang="en-US" sz="2600" b="1" dirty="0" smtClean="0">
                <a:solidFill>
                  <a:srgbClr val="000066"/>
                </a:solidFill>
                <a:ea typeface="微软雅黑" pitchFamily="34" charset="-122"/>
              </a:rPr>
              <a:t>纸上</a:t>
            </a:r>
            <a:r>
              <a:rPr lang="en-US" altLang="en-US" sz="2600" b="1" dirty="0" smtClean="0">
                <a:solidFill>
                  <a:srgbClr val="000066"/>
                </a:solidFill>
                <a:ea typeface="微软雅黑" pitchFamily="34" charset="-122"/>
              </a:rPr>
              <a:t>)</a:t>
            </a:r>
            <a:r>
              <a:rPr lang="zh-CN" altLang="en-US" sz="2600" b="1" dirty="0" smtClean="0">
                <a:solidFill>
                  <a:srgbClr val="000066"/>
                </a:solidFill>
                <a:ea typeface="微软雅黑" pitchFamily="34" charset="-122"/>
              </a:rPr>
              <a:t>。</a:t>
            </a:r>
            <a:endParaRPr lang="en-US" altLang="zh-CN" sz="2600" b="1" dirty="0" smtClean="0">
              <a:solidFill>
                <a:srgbClr val="000066"/>
              </a:solidFill>
              <a:ea typeface="微软雅黑" pitchFamily="34" charset="-122"/>
            </a:endParaRPr>
          </a:p>
          <a:p>
            <a:pPr marL="0" lvl="0" indent="0" defTabSz="914400" fontAlgn="ctr">
              <a:spcBef>
                <a:spcPct val="0"/>
              </a:spcBef>
              <a:spcAft>
                <a:spcPct val="0"/>
              </a:spcAft>
              <a:buClrTx/>
              <a:buSzTx/>
              <a:buNone/>
            </a:pPr>
            <a:endParaRPr lang="en-US" altLang="zh-CN" sz="2600" b="1" dirty="0" smtClean="0">
              <a:solidFill>
                <a:srgbClr val="000066"/>
              </a:solidFill>
              <a:ea typeface="微软雅黑" pitchFamily="34" charset="-122"/>
            </a:endParaRPr>
          </a:p>
          <a:p>
            <a:pPr marL="0" lvl="0" indent="0" defTabSz="914400" fontAlgn="ctr">
              <a:spcBef>
                <a:spcPct val="0"/>
              </a:spcBef>
              <a:spcAft>
                <a:spcPct val="0"/>
              </a:spcAft>
              <a:buClrTx/>
              <a:buSzTx/>
              <a:buNone/>
            </a:pPr>
            <a:endParaRPr lang="en-US" altLang="zh-CN" sz="2600" b="1" dirty="0" smtClean="0">
              <a:solidFill>
                <a:srgbClr val="000066"/>
              </a:solidFill>
              <a:ea typeface="微软雅黑" pitchFamily="34" charset="-122"/>
            </a:endParaRPr>
          </a:p>
          <a:p>
            <a:pPr marL="0" lvl="0" indent="0" defTabSz="914400" fontAlgn="ctr">
              <a:spcBef>
                <a:spcPct val="0"/>
              </a:spcBef>
              <a:spcAft>
                <a:spcPct val="0"/>
              </a:spcAft>
              <a:buClrTx/>
              <a:buSzTx/>
              <a:buNone/>
            </a:pPr>
            <a:r>
              <a:rPr lang="en-US" altLang="zh-CN" sz="2600" b="1" dirty="0" smtClean="0">
                <a:solidFill>
                  <a:srgbClr val="000066"/>
                </a:solidFill>
                <a:ea typeface="微软雅黑" pitchFamily="34" charset="-122"/>
              </a:rPr>
              <a:t>⑶ </a:t>
            </a:r>
            <a:r>
              <a:rPr lang="zh-CN" altLang="en-US" sz="2600" b="1" dirty="0" smtClean="0">
                <a:solidFill>
                  <a:srgbClr val="000066"/>
                </a:solidFill>
                <a:ea typeface="微软雅黑" pitchFamily="34" charset="-122"/>
              </a:rPr>
              <a:t>由二级以上医院出具的诊断证明、住院病案首页、入院记录、手术记 录、出院记录及其他必要的科学诊断等</a:t>
            </a:r>
            <a:r>
              <a:rPr lang="zh-CN" altLang="en-US" sz="2600" b="1" dirty="0" smtClean="0">
                <a:solidFill>
                  <a:srgbClr val="C00000"/>
                </a:solidFill>
                <a:ea typeface="微软雅黑" pitchFamily="34" charset="-122"/>
              </a:rPr>
              <a:t>（加盖病案室复印专用章）</a:t>
            </a:r>
            <a:r>
              <a:rPr lang="zh-CN" altLang="en-US" sz="2600" b="1" dirty="0" smtClean="0">
                <a:solidFill>
                  <a:srgbClr val="000066"/>
                </a:solidFill>
                <a:ea typeface="微软雅黑" pitchFamily="34" charset="-122"/>
              </a:rPr>
              <a:t>。</a:t>
            </a:r>
          </a:p>
          <a:p>
            <a:pPr marL="0" indent="0">
              <a:lnSpc>
                <a:spcPct val="90000"/>
              </a:lnSpc>
              <a:buFont typeface="Arial" pitchFamily="34" charset="0"/>
              <a:buNone/>
            </a:pPr>
            <a:r>
              <a:rPr lang="zh-CN" altLang="en-US" sz="2600" b="1" dirty="0" smtClean="0">
                <a:solidFill>
                  <a:srgbClr val="C00000"/>
                </a:solidFill>
                <a:ea typeface="微软雅黑" pitchFamily="34" charset="-122"/>
              </a:rPr>
              <a:t>  </a:t>
            </a:r>
            <a:endParaRPr lang="en-US" altLang="zh-CN" sz="2600" dirty="0" smtClean="0">
              <a:solidFill>
                <a:schemeClr val="accent1"/>
              </a:solidFill>
            </a:endParaRPr>
          </a:p>
          <a:p>
            <a:pPr marL="0" indent="0">
              <a:lnSpc>
                <a:spcPct val="90000"/>
              </a:lnSpc>
              <a:buFont typeface="Arial" pitchFamily="34" charset="0"/>
              <a:buNone/>
            </a:pPr>
            <a:r>
              <a:rPr lang="en-US" altLang="zh-CN" sz="4400" dirty="0" smtClean="0">
                <a:solidFill>
                  <a:schemeClr val="accent1"/>
                </a:solidFill>
              </a:rPr>
              <a:t> </a:t>
            </a:r>
          </a:p>
          <a:p>
            <a:pPr marL="0" indent="0">
              <a:lnSpc>
                <a:spcPct val="90000"/>
              </a:lnSpc>
              <a:buFont typeface="Arial" pitchFamily="34" charset="0"/>
              <a:buNone/>
            </a:pPr>
            <a:endParaRPr lang="zh-CN" altLang="en-US" sz="4400" b="1" dirty="0" smtClean="0"/>
          </a:p>
        </p:txBody>
      </p:sp>
      <p:cxnSp>
        <p:nvCxnSpPr>
          <p:cNvPr id="4" name="直接连接符 3"/>
          <p:cNvCxnSpPr/>
          <p:nvPr/>
        </p:nvCxnSpPr>
        <p:spPr>
          <a:xfrm>
            <a:off x="0" y="1142984"/>
            <a:ext cx="98107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rot="5400000">
            <a:off x="3381368" y="4002080"/>
            <a:ext cx="5715016" cy="1588"/>
          </a:xfrm>
          <a:prstGeom prst="line">
            <a:avLst/>
          </a:prstGeom>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6596066" y="1500174"/>
            <a:ext cx="3967159" cy="2092881"/>
          </a:xfrm>
          <a:prstGeom prst="rect">
            <a:avLst/>
          </a:prstGeom>
        </p:spPr>
        <p:txBody>
          <a:bodyPr wrap="square">
            <a:spAutoFit/>
          </a:bodyPr>
          <a:lstStyle/>
          <a:p>
            <a:r>
              <a:rPr lang="zh-CN" altLang="en-US" sz="2600" b="1" dirty="0" smtClean="0">
                <a:solidFill>
                  <a:srgbClr val="C00000"/>
                </a:solidFill>
                <a:ea typeface="微软雅黑" pitchFamily="34" charset="-122"/>
              </a:rPr>
              <a:t>个性材料：</a:t>
            </a:r>
            <a:endParaRPr lang="en-US" altLang="zh-CN" sz="2600" b="1" dirty="0" smtClean="0">
              <a:solidFill>
                <a:srgbClr val="C00000"/>
              </a:solidFill>
              <a:ea typeface="微软雅黑" pitchFamily="34" charset="-122"/>
            </a:endParaRPr>
          </a:p>
          <a:p>
            <a:r>
              <a:rPr lang="zh-CN" altLang="en-US" sz="2600" b="1" dirty="0" smtClean="0">
                <a:solidFill>
                  <a:srgbClr val="C00000"/>
                </a:solidFill>
                <a:ea typeface="微软雅黑" pitchFamily="34" charset="-122"/>
              </a:rPr>
              <a:t>               </a:t>
            </a:r>
            <a:endParaRPr lang="en-US" altLang="zh-CN" sz="2600" b="1" dirty="0" smtClean="0">
              <a:solidFill>
                <a:srgbClr val="C00000"/>
              </a:solidFill>
              <a:ea typeface="微软雅黑" pitchFamily="34" charset="-122"/>
            </a:endParaRPr>
          </a:p>
          <a:p>
            <a:endParaRPr lang="en-US" altLang="zh-CN" sz="2600" b="1" dirty="0" smtClean="0">
              <a:solidFill>
                <a:srgbClr val="C00000"/>
              </a:solidFill>
              <a:ea typeface="微软雅黑" pitchFamily="34" charset="-122"/>
            </a:endParaRPr>
          </a:p>
          <a:p>
            <a:endParaRPr lang="en-US" altLang="zh-CN" sz="2600" b="1" dirty="0" smtClean="0">
              <a:solidFill>
                <a:srgbClr val="C00000"/>
              </a:solidFill>
              <a:ea typeface="微软雅黑" pitchFamily="34" charset="-122"/>
            </a:endParaRPr>
          </a:p>
          <a:p>
            <a:r>
              <a:rPr lang="en-US" altLang="zh-CN" sz="2600" b="1" dirty="0" smtClean="0">
                <a:solidFill>
                  <a:srgbClr val="C00000"/>
                </a:solidFill>
                <a:ea typeface="微软雅黑" pitchFamily="34" charset="-122"/>
              </a:rPr>
              <a:t>          </a:t>
            </a:r>
            <a:endParaRPr lang="zh-CN" altLang="en-US" dirty="0"/>
          </a:p>
        </p:txBody>
      </p:sp>
      <p:sp>
        <p:nvSpPr>
          <p:cNvPr id="9" name="矩形 8"/>
          <p:cNvSpPr/>
          <p:nvPr/>
        </p:nvSpPr>
        <p:spPr>
          <a:xfrm>
            <a:off x="6381752" y="2285992"/>
            <a:ext cx="5357850" cy="2308324"/>
          </a:xfrm>
          <a:prstGeom prst="rect">
            <a:avLst/>
          </a:prstGeom>
        </p:spPr>
        <p:txBody>
          <a:bodyPr wrap="square">
            <a:spAutoFit/>
          </a:bodyPr>
          <a:lstStyle/>
          <a:p>
            <a:r>
              <a:rPr lang="zh-CN" altLang="en-US" sz="2400" b="1" dirty="0" smtClean="0">
                <a:solidFill>
                  <a:srgbClr val="C00000"/>
                </a:solidFill>
                <a:ea typeface="微软雅黑" pitchFamily="34" charset="-122"/>
              </a:rPr>
              <a:t>（</a:t>
            </a:r>
            <a:r>
              <a:rPr lang="en-US" altLang="zh-CN" sz="2400" b="1" dirty="0" smtClean="0">
                <a:solidFill>
                  <a:srgbClr val="C00000"/>
                </a:solidFill>
                <a:ea typeface="微软雅黑" pitchFamily="34" charset="-122"/>
              </a:rPr>
              <a:t>1</a:t>
            </a:r>
            <a:r>
              <a:rPr lang="zh-CN" altLang="en-US" sz="2400" b="1" dirty="0" smtClean="0">
                <a:solidFill>
                  <a:srgbClr val="C00000"/>
                </a:solidFill>
                <a:ea typeface="微软雅黑" pitchFamily="34" charset="-122"/>
              </a:rPr>
              <a:t>）心脏彩超</a:t>
            </a:r>
            <a:endParaRPr lang="en-US" altLang="zh-CN" sz="2400" b="1" dirty="0" smtClean="0">
              <a:solidFill>
                <a:srgbClr val="C00000"/>
              </a:solidFill>
              <a:ea typeface="微软雅黑" pitchFamily="34" charset="-122"/>
            </a:endParaRPr>
          </a:p>
          <a:p>
            <a:endParaRPr lang="en-US" altLang="zh-CN" sz="2400" b="1" dirty="0" smtClean="0">
              <a:solidFill>
                <a:srgbClr val="C00000"/>
              </a:solidFill>
              <a:ea typeface="微软雅黑" pitchFamily="34" charset="-122"/>
            </a:endParaRPr>
          </a:p>
          <a:p>
            <a:r>
              <a:rPr lang="zh-CN" altLang="en-US" sz="2400" b="1" dirty="0" smtClean="0">
                <a:solidFill>
                  <a:srgbClr val="C00000"/>
                </a:solidFill>
                <a:ea typeface="微软雅黑" pitchFamily="34" charset="-122"/>
              </a:rPr>
              <a:t>（</a:t>
            </a:r>
            <a:r>
              <a:rPr lang="en-US" altLang="zh-CN" sz="2400" b="1" dirty="0" smtClean="0">
                <a:solidFill>
                  <a:srgbClr val="C00000"/>
                </a:solidFill>
                <a:ea typeface="微软雅黑" pitchFamily="34" charset="-122"/>
              </a:rPr>
              <a:t>2</a:t>
            </a:r>
            <a:r>
              <a:rPr lang="zh-CN" altLang="en-US" sz="2400" b="1" dirty="0" smtClean="0">
                <a:solidFill>
                  <a:srgbClr val="C00000"/>
                </a:solidFill>
                <a:ea typeface="微软雅黑" pitchFamily="34" charset="-122"/>
              </a:rPr>
              <a:t>）心电图报告单</a:t>
            </a:r>
            <a:endParaRPr lang="en-US" altLang="zh-CN" sz="2400" b="1" dirty="0" smtClean="0">
              <a:solidFill>
                <a:srgbClr val="C00000"/>
              </a:solidFill>
              <a:ea typeface="微软雅黑" pitchFamily="34" charset="-122"/>
            </a:endParaRPr>
          </a:p>
          <a:p>
            <a:endParaRPr lang="en-US" altLang="zh-CN" sz="2400" b="1" dirty="0" smtClean="0">
              <a:solidFill>
                <a:srgbClr val="C00000"/>
              </a:solidFill>
              <a:ea typeface="微软雅黑" pitchFamily="34" charset="-122"/>
            </a:endParaRPr>
          </a:p>
          <a:p>
            <a:r>
              <a:rPr lang="zh-CN" altLang="en-US" sz="2400" b="1" dirty="0" smtClean="0">
                <a:solidFill>
                  <a:srgbClr val="C00000"/>
                </a:solidFill>
                <a:ea typeface="微软雅黑" pitchFamily="34" charset="-122"/>
              </a:rPr>
              <a:t>（</a:t>
            </a:r>
            <a:r>
              <a:rPr lang="en-US" altLang="zh-CN" sz="2400" b="1" dirty="0" smtClean="0">
                <a:solidFill>
                  <a:srgbClr val="C00000"/>
                </a:solidFill>
                <a:ea typeface="微软雅黑" pitchFamily="34" charset="-122"/>
              </a:rPr>
              <a:t>3</a:t>
            </a:r>
            <a:r>
              <a:rPr lang="zh-CN" altLang="en-US" sz="2400" b="1" dirty="0" smtClean="0">
                <a:solidFill>
                  <a:srgbClr val="C00000"/>
                </a:solidFill>
                <a:ea typeface="微软雅黑" pitchFamily="34" charset="-122"/>
              </a:rPr>
              <a:t>）住院当天及以后三天心肌酶     （或肌钙蛋白）检查报告。 </a:t>
            </a:r>
            <a:endParaRPr lang="zh-CN" altLang="en-US" sz="2400" dirty="0"/>
          </a:p>
        </p:txBody>
      </p:sp>
      <p:sp>
        <p:nvSpPr>
          <p:cNvPr id="10" name="五角星 9"/>
          <p:cNvSpPr/>
          <p:nvPr/>
        </p:nvSpPr>
        <p:spPr>
          <a:xfrm>
            <a:off x="6345239" y="3143248"/>
            <a:ext cx="214314" cy="214314"/>
          </a:xfrm>
          <a:prstGeom prst="star5">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五角星 10"/>
          <p:cNvSpPr/>
          <p:nvPr/>
        </p:nvSpPr>
        <p:spPr>
          <a:xfrm>
            <a:off x="6345239" y="3857628"/>
            <a:ext cx="214314" cy="214314"/>
          </a:xfrm>
          <a:prstGeom prst="star5">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104309"/>
            <a:ext cx="10525156" cy="584775"/>
          </a:xfrm>
          <a:prstGeom prst="rect">
            <a:avLst/>
          </a:prstGeom>
          <a:noFill/>
        </p:spPr>
        <p:txBody>
          <a:bodyPr wrap="square" rtlCol="0">
            <a:spAutoFit/>
          </a:bodyPr>
          <a:lstStyle/>
          <a:p>
            <a:r>
              <a:rPr lang="zh-CN" altLang="en-US" sz="3200" b="1" dirty="0" smtClean="0"/>
              <a:t>心脏彩超：</a:t>
            </a:r>
          </a:p>
        </p:txBody>
      </p:sp>
      <p:pic>
        <p:nvPicPr>
          <p:cNvPr id="2051" name="Picture 3" descr="C:\Users\hp\Desktop\2iyaya_group6_M04_1B_6F_CggaDVahxiOALnMGAAJU6a8-jQ8937.jpg=439x586.jpg"/>
          <p:cNvPicPr>
            <a:picLocks noChangeAspect="1" noChangeArrowheads="1"/>
          </p:cNvPicPr>
          <p:nvPr/>
        </p:nvPicPr>
        <p:blipFill>
          <a:blip r:embed="rId2"/>
          <a:srcRect/>
          <a:stretch>
            <a:fillRect/>
          </a:stretch>
        </p:blipFill>
        <p:spPr bwMode="auto">
          <a:xfrm>
            <a:off x="2095472" y="689084"/>
            <a:ext cx="6572296" cy="5572125"/>
          </a:xfrm>
          <a:prstGeom prst="rect">
            <a:avLst/>
          </a:prstGeom>
          <a:noFill/>
        </p:spPr>
      </p:pic>
      <p:sp>
        <p:nvSpPr>
          <p:cNvPr id="7" name="矩形 6"/>
          <p:cNvSpPr/>
          <p:nvPr/>
        </p:nvSpPr>
        <p:spPr>
          <a:xfrm>
            <a:off x="2809852" y="689084"/>
            <a:ext cx="1357322" cy="2395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3024166" y="1071546"/>
            <a:ext cx="428628" cy="714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Text Box 6"/>
          <p:cNvSpPr txBox="1">
            <a:spLocks noChangeArrowheads="1"/>
          </p:cNvSpPr>
          <p:nvPr/>
        </p:nvSpPr>
        <p:spPr bwMode="auto">
          <a:xfrm>
            <a:off x="1200151" y="3068638"/>
            <a:ext cx="9984316" cy="366712"/>
          </a:xfrm>
          <a:prstGeom prst="rect">
            <a:avLst/>
          </a:prstGeom>
          <a:noFill/>
          <a:ln w="9525">
            <a:noFill/>
            <a:miter lim="800000"/>
            <a:headEnd/>
            <a:tailEnd/>
          </a:ln>
        </p:spPr>
        <p:txBody>
          <a:bodyPr>
            <a:spAutoFit/>
          </a:bodyPr>
          <a:lstStyle/>
          <a:p>
            <a:pPr>
              <a:spcBef>
                <a:spcPct val="50000"/>
              </a:spcBef>
            </a:pPr>
            <a:endParaRPr lang="zh-CN" altLang="en-US"/>
          </a:p>
        </p:txBody>
      </p:sp>
      <p:sp>
        <p:nvSpPr>
          <p:cNvPr id="2054" name="TextBox 7"/>
          <p:cNvSpPr txBox="1">
            <a:spLocks noChangeArrowheads="1"/>
          </p:cNvSpPr>
          <p:nvPr/>
        </p:nvSpPr>
        <p:spPr bwMode="auto">
          <a:xfrm>
            <a:off x="551384" y="2286001"/>
            <a:ext cx="11164368" cy="1323439"/>
          </a:xfrm>
          <a:prstGeom prst="rect">
            <a:avLst/>
          </a:prstGeom>
          <a:noFill/>
          <a:ln w="9525">
            <a:noFill/>
            <a:miter lim="800000"/>
            <a:headEnd/>
            <a:tailEnd/>
          </a:ln>
        </p:spPr>
        <p:txBody>
          <a:bodyPr wrap="square">
            <a:spAutoFit/>
          </a:bodyPr>
          <a:lstStyle/>
          <a:p>
            <a:r>
              <a:rPr lang="zh-CN" altLang="en-US" sz="4800" b="1" dirty="0" smtClean="0">
                <a:solidFill>
                  <a:srgbClr val="000066"/>
                </a:solidFill>
                <a:ea typeface="微软雅黑" pitchFamily="34" charset="-122"/>
              </a:rPr>
              <a:t>   医疗类</a:t>
            </a:r>
            <a:r>
              <a:rPr lang="zh-CN" altLang="en-US" sz="4800" b="1" dirty="0">
                <a:solidFill>
                  <a:srgbClr val="000066"/>
                </a:solidFill>
                <a:ea typeface="微软雅黑" pitchFamily="34" charset="-122"/>
              </a:rPr>
              <a:t>互助保障</a:t>
            </a:r>
            <a:r>
              <a:rPr lang="zh-CN" altLang="en-US" sz="4800" b="1" dirty="0" smtClean="0">
                <a:solidFill>
                  <a:srgbClr val="000066"/>
                </a:solidFill>
                <a:ea typeface="微软雅黑" pitchFamily="34" charset="-122"/>
              </a:rPr>
              <a:t>活动单据申报</a:t>
            </a:r>
            <a:endParaRPr lang="en-US" altLang="zh-CN" sz="4800" b="1" dirty="0">
              <a:solidFill>
                <a:srgbClr val="000066"/>
              </a:solidFill>
              <a:ea typeface="微软雅黑" pitchFamily="34" charset="-122"/>
            </a:endParaRPr>
          </a:p>
          <a:p>
            <a:endParaRPr lang="zh-CN" altLang="en-US" sz="3200" b="1" dirty="0">
              <a:solidFill>
                <a:srgbClr val="25406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hp\Desktop\webwxgetmsgimg (2).jpg"/>
          <p:cNvPicPr>
            <a:picLocks noChangeAspect="1" noChangeArrowheads="1"/>
          </p:cNvPicPr>
          <p:nvPr/>
        </p:nvPicPr>
        <p:blipFill>
          <a:blip r:embed="rId2"/>
          <a:srcRect/>
          <a:stretch>
            <a:fillRect/>
          </a:stretch>
        </p:blipFill>
        <p:spPr bwMode="auto">
          <a:xfrm>
            <a:off x="1500187" y="642918"/>
            <a:ext cx="7524771" cy="5643578"/>
          </a:xfrm>
          <a:prstGeom prst="rect">
            <a:avLst/>
          </a:prstGeom>
          <a:noFill/>
        </p:spPr>
      </p:pic>
      <p:sp>
        <p:nvSpPr>
          <p:cNvPr id="3" name="矩形 2"/>
          <p:cNvSpPr/>
          <p:nvPr/>
        </p:nvSpPr>
        <p:spPr>
          <a:xfrm>
            <a:off x="5238744" y="1607331"/>
            <a:ext cx="214314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5738810" y="2071678"/>
            <a:ext cx="1643074"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0" y="104309"/>
            <a:ext cx="10525156" cy="584775"/>
          </a:xfrm>
          <a:prstGeom prst="rect">
            <a:avLst/>
          </a:prstGeom>
          <a:noFill/>
        </p:spPr>
        <p:txBody>
          <a:bodyPr wrap="square" rtlCol="0">
            <a:spAutoFit/>
          </a:bodyPr>
          <a:lstStyle/>
          <a:p>
            <a:r>
              <a:rPr lang="zh-CN" altLang="en-US" sz="3200" b="1" dirty="0" smtClean="0"/>
              <a:t>心电图：</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104309"/>
            <a:ext cx="10525156" cy="584775"/>
          </a:xfrm>
          <a:prstGeom prst="rect">
            <a:avLst/>
          </a:prstGeom>
          <a:noFill/>
        </p:spPr>
        <p:txBody>
          <a:bodyPr wrap="square" rtlCol="0">
            <a:spAutoFit/>
          </a:bodyPr>
          <a:lstStyle/>
          <a:p>
            <a:r>
              <a:rPr lang="zh-CN" altLang="en-US" sz="3200" b="1" dirty="0" smtClean="0"/>
              <a:t>心肌酶检查报告：</a:t>
            </a:r>
          </a:p>
        </p:txBody>
      </p:sp>
      <p:pic>
        <p:nvPicPr>
          <p:cNvPr id="4098" name="Picture 2" descr="C:\Users\hp\Desktop\DpgiA1Zf9WeAftsoAAJaIPUxZ_0490.jpg"/>
          <p:cNvPicPr>
            <a:picLocks noChangeAspect="1" noChangeArrowheads="1"/>
          </p:cNvPicPr>
          <p:nvPr/>
        </p:nvPicPr>
        <p:blipFill>
          <a:blip r:embed="rId2"/>
          <a:srcRect/>
          <a:stretch>
            <a:fillRect/>
          </a:stretch>
        </p:blipFill>
        <p:spPr bwMode="auto">
          <a:xfrm>
            <a:off x="309522" y="689084"/>
            <a:ext cx="9144000" cy="5857892"/>
          </a:xfrm>
          <a:prstGeom prst="rect">
            <a:avLst/>
          </a:prstGeom>
          <a:noFill/>
        </p:spPr>
      </p:pic>
      <p:sp>
        <p:nvSpPr>
          <p:cNvPr id="9" name="矩形 8"/>
          <p:cNvSpPr/>
          <p:nvPr/>
        </p:nvSpPr>
        <p:spPr>
          <a:xfrm>
            <a:off x="452398" y="785794"/>
            <a:ext cx="8858312" cy="7858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809588" y="1571612"/>
            <a:ext cx="785818"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809852" y="2071678"/>
            <a:ext cx="500066" cy="1428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 name="直接连接符 14"/>
          <p:cNvCxnSpPr/>
          <p:nvPr/>
        </p:nvCxnSpPr>
        <p:spPr>
          <a:xfrm>
            <a:off x="5167306" y="2786058"/>
            <a:ext cx="3714776" cy="71438"/>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内容占位符 2"/>
          <p:cNvSpPr>
            <a:spLocks noGrp="1"/>
          </p:cNvSpPr>
          <p:nvPr>
            <p:ph idx="4294967295"/>
          </p:nvPr>
        </p:nvSpPr>
        <p:spPr>
          <a:xfrm>
            <a:off x="0" y="214290"/>
            <a:ext cx="6238876" cy="5715040"/>
          </a:xfrm>
        </p:spPr>
        <p:txBody>
          <a:bodyPr>
            <a:normAutofit fontScale="85000" lnSpcReduction="20000"/>
          </a:bodyPr>
          <a:lstStyle/>
          <a:p>
            <a:pPr marL="0" indent="0">
              <a:lnSpc>
                <a:spcPct val="90000"/>
              </a:lnSpc>
              <a:buNone/>
            </a:pPr>
            <a:r>
              <a:rPr lang="en-US" altLang="zh-CN" sz="3600" b="1" dirty="0" smtClean="0">
                <a:solidFill>
                  <a:srgbClr val="000066"/>
                </a:solidFill>
                <a:ea typeface="微软雅黑" pitchFamily="34" charset="-122"/>
              </a:rPr>
              <a:t>3.</a:t>
            </a:r>
            <a:r>
              <a:rPr lang="zh-CN" altLang="en-US" sz="3600" b="1" dirty="0" smtClean="0">
                <a:solidFill>
                  <a:srgbClr val="000066"/>
                </a:solidFill>
                <a:ea typeface="微软雅黑" pitchFamily="34" charset="-122"/>
              </a:rPr>
              <a:t>慢性肾衰竭（尿毒症） ：</a:t>
            </a:r>
            <a:endParaRPr lang="en-US" altLang="zh-CN" sz="3600" b="1" dirty="0" smtClean="0">
              <a:solidFill>
                <a:srgbClr val="000066"/>
              </a:solidFill>
              <a:ea typeface="微软雅黑" pitchFamily="34" charset="-122"/>
            </a:endParaRPr>
          </a:p>
          <a:p>
            <a:pPr marL="0" lvl="0" indent="0" defTabSz="914400" fontAlgn="ctr">
              <a:spcBef>
                <a:spcPct val="0"/>
              </a:spcBef>
              <a:spcAft>
                <a:spcPct val="0"/>
              </a:spcAft>
              <a:buClrTx/>
              <a:buSzTx/>
              <a:buNone/>
            </a:pPr>
            <a:endParaRPr lang="en-US" altLang="zh-CN" sz="4400" dirty="0" smtClean="0">
              <a:solidFill>
                <a:schemeClr val="accent1"/>
              </a:solidFill>
            </a:endParaRPr>
          </a:p>
          <a:p>
            <a:pPr marL="0" indent="0" defTabSz="914400" fontAlgn="ctr">
              <a:spcBef>
                <a:spcPct val="0"/>
              </a:spcBef>
              <a:spcAft>
                <a:spcPct val="0"/>
              </a:spcAft>
              <a:buClrTx/>
              <a:buSzTx/>
              <a:buNone/>
            </a:pPr>
            <a:endParaRPr lang="en-US" altLang="zh-CN" sz="2600" b="1" dirty="0" smtClean="0">
              <a:solidFill>
                <a:srgbClr val="000066"/>
              </a:solidFill>
              <a:ea typeface="微软雅黑" pitchFamily="34" charset="-122"/>
            </a:endParaRPr>
          </a:p>
          <a:p>
            <a:pPr marL="0" indent="0" defTabSz="914400" fontAlgn="ctr">
              <a:spcBef>
                <a:spcPct val="0"/>
              </a:spcBef>
              <a:spcAft>
                <a:spcPct val="0"/>
              </a:spcAft>
              <a:buClrTx/>
              <a:buSzTx/>
              <a:buNone/>
            </a:pPr>
            <a:r>
              <a:rPr lang="zh-CN" altLang="en-US" sz="2600" b="1" dirty="0" smtClean="0">
                <a:solidFill>
                  <a:srgbClr val="000066"/>
                </a:solidFill>
                <a:ea typeface="微软雅黑" pitchFamily="34" charset="-122"/>
              </a:rPr>
              <a:t>共性材料：</a:t>
            </a:r>
            <a:endParaRPr lang="en-US" altLang="zh-CN" sz="2600" b="1" dirty="0" smtClean="0">
              <a:solidFill>
                <a:srgbClr val="000066"/>
              </a:solidFill>
              <a:ea typeface="微软雅黑" pitchFamily="34" charset="-122"/>
            </a:endParaRPr>
          </a:p>
          <a:p>
            <a:pPr marL="0" indent="0" defTabSz="914400" fontAlgn="ctr">
              <a:spcBef>
                <a:spcPct val="0"/>
              </a:spcBef>
              <a:spcAft>
                <a:spcPct val="0"/>
              </a:spcAft>
              <a:buClrTx/>
              <a:buSzTx/>
              <a:buNone/>
            </a:pPr>
            <a:endParaRPr lang="en-US" altLang="zh-CN" sz="2600" b="1" dirty="0" smtClean="0">
              <a:solidFill>
                <a:srgbClr val="000066"/>
              </a:solidFill>
              <a:ea typeface="微软雅黑" pitchFamily="34" charset="-122"/>
            </a:endParaRPr>
          </a:p>
          <a:p>
            <a:pPr marL="0" lvl="0" indent="0" defTabSz="914400" fontAlgn="ctr">
              <a:spcBef>
                <a:spcPct val="0"/>
              </a:spcBef>
              <a:spcAft>
                <a:spcPct val="0"/>
              </a:spcAft>
              <a:buClrTx/>
              <a:buSzTx/>
              <a:buNone/>
            </a:pPr>
            <a:r>
              <a:rPr lang="en-US" altLang="zh-CN" sz="2600" b="1" dirty="0" smtClean="0">
                <a:solidFill>
                  <a:srgbClr val="000066"/>
                </a:solidFill>
                <a:ea typeface="微软雅黑" pitchFamily="34" charset="-122"/>
              </a:rPr>
              <a:t>⑴</a:t>
            </a:r>
            <a:r>
              <a:rPr lang="zh-CN" altLang="en-US" sz="2600" b="1" dirty="0" smtClean="0">
                <a:solidFill>
                  <a:srgbClr val="000066"/>
                </a:solidFill>
                <a:ea typeface="微软雅黑" pitchFamily="34" charset="-122"/>
              </a:rPr>
              <a:t>互助金申请书</a:t>
            </a:r>
            <a:endParaRPr lang="en-US" altLang="zh-CN" sz="2600" b="1" dirty="0" smtClean="0">
              <a:solidFill>
                <a:srgbClr val="000066"/>
              </a:solidFill>
              <a:ea typeface="微软雅黑" pitchFamily="34" charset="-122"/>
            </a:endParaRPr>
          </a:p>
          <a:p>
            <a:pPr marL="0" lvl="0" indent="0" defTabSz="914400" fontAlgn="ctr">
              <a:spcBef>
                <a:spcPct val="0"/>
              </a:spcBef>
              <a:spcAft>
                <a:spcPct val="0"/>
              </a:spcAft>
              <a:buClrTx/>
              <a:buSzTx/>
              <a:buNone/>
            </a:pPr>
            <a:endParaRPr lang="en-US" altLang="zh-CN" sz="2600" b="1" dirty="0" smtClean="0">
              <a:solidFill>
                <a:srgbClr val="000066"/>
              </a:solidFill>
              <a:ea typeface="微软雅黑" pitchFamily="34" charset="-122"/>
            </a:endParaRPr>
          </a:p>
          <a:p>
            <a:pPr marL="0" lvl="0" indent="0" defTabSz="914400" fontAlgn="ctr">
              <a:spcBef>
                <a:spcPct val="0"/>
              </a:spcBef>
              <a:spcAft>
                <a:spcPct val="0"/>
              </a:spcAft>
              <a:buClrTx/>
              <a:buSzTx/>
              <a:buNone/>
            </a:pPr>
            <a:endParaRPr lang="en-US" altLang="zh-CN" sz="2600" b="1" dirty="0" smtClean="0">
              <a:solidFill>
                <a:srgbClr val="000066"/>
              </a:solidFill>
              <a:ea typeface="微软雅黑" pitchFamily="34" charset="-122"/>
            </a:endParaRPr>
          </a:p>
          <a:p>
            <a:pPr marL="0" lvl="0" indent="0" defTabSz="914400" fontAlgn="ctr">
              <a:spcBef>
                <a:spcPct val="0"/>
              </a:spcBef>
              <a:spcAft>
                <a:spcPct val="0"/>
              </a:spcAft>
              <a:buClrTx/>
              <a:buSzTx/>
              <a:buNone/>
            </a:pPr>
            <a:r>
              <a:rPr lang="en-US" altLang="zh-CN" sz="2600" b="1" dirty="0" smtClean="0">
                <a:solidFill>
                  <a:srgbClr val="000066"/>
                </a:solidFill>
                <a:ea typeface="微软雅黑" pitchFamily="34" charset="-122"/>
              </a:rPr>
              <a:t>⑵ </a:t>
            </a:r>
            <a:r>
              <a:rPr lang="zh-CN" altLang="en-US" sz="2600" b="1" dirty="0" smtClean="0">
                <a:solidFill>
                  <a:srgbClr val="000066"/>
                </a:solidFill>
                <a:ea typeface="微软雅黑" pitchFamily="34" charset="-122"/>
              </a:rPr>
              <a:t>被保障人社保卡（身份证）、互助服务卡（或其他银行卡）复印件</a:t>
            </a:r>
            <a:r>
              <a:rPr lang="en-US" altLang="en-US" sz="2600" b="1" dirty="0" smtClean="0">
                <a:solidFill>
                  <a:srgbClr val="000066"/>
                </a:solidFill>
                <a:ea typeface="微软雅黑" pitchFamily="34" charset="-122"/>
              </a:rPr>
              <a:t>  (</a:t>
            </a:r>
            <a:r>
              <a:rPr lang="zh-CN" altLang="en-US" sz="2600" b="1" dirty="0" smtClean="0">
                <a:solidFill>
                  <a:srgbClr val="000066"/>
                </a:solidFill>
                <a:ea typeface="微软雅黑" pitchFamily="34" charset="-122"/>
              </a:rPr>
              <a:t>复印在一张</a:t>
            </a:r>
            <a:r>
              <a:rPr lang="en-US" altLang="en-US" sz="2600" b="1" dirty="0" smtClean="0">
                <a:solidFill>
                  <a:srgbClr val="000066"/>
                </a:solidFill>
                <a:ea typeface="微软雅黑" pitchFamily="34" charset="-122"/>
              </a:rPr>
              <a:t>A4</a:t>
            </a:r>
            <a:r>
              <a:rPr lang="zh-CN" altLang="en-US" sz="2600" b="1" dirty="0" smtClean="0">
                <a:solidFill>
                  <a:srgbClr val="000066"/>
                </a:solidFill>
                <a:ea typeface="微软雅黑" pitchFamily="34" charset="-122"/>
              </a:rPr>
              <a:t>纸上</a:t>
            </a:r>
            <a:r>
              <a:rPr lang="en-US" altLang="en-US" sz="2600" b="1" dirty="0" smtClean="0">
                <a:solidFill>
                  <a:srgbClr val="000066"/>
                </a:solidFill>
                <a:ea typeface="微软雅黑" pitchFamily="34" charset="-122"/>
              </a:rPr>
              <a:t>)</a:t>
            </a:r>
            <a:r>
              <a:rPr lang="zh-CN" altLang="en-US" sz="2600" b="1" dirty="0" smtClean="0">
                <a:solidFill>
                  <a:srgbClr val="000066"/>
                </a:solidFill>
                <a:ea typeface="微软雅黑" pitchFamily="34" charset="-122"/>
              </a:rPr>
              <a:t>。</a:t>
            </a:r>
            <a:endParaRPr lang="en-US" altLang="zh-CN" sz="2600" b="1" dirty="0" smtClean="0">
              <a:solidFill>
                <a:srgbClr val="000066"/>
              </a:solidFill>
              <a:ea typeface="微软雅黑" pitchFamily="34" charset="-122"/>
            </a:endParaRPr>
          </a:p>
          <a:p>
            <a:pPr marL="0" lvl="0" indent="0" defTabSz="914400" fontAlgn="ctr">
              <a:spcBef>
                <a:spcPct val="0"/>
              </a:spcBef>
              <a:spcAft>
                <a:spcPct val="0"/>
              </a:spcAft>
              <a:buClrTx/>
              <a:buSzTx/>
              <a:buNone/>
            </a:pPr>
            <a:endParaRPr lang="en-US" altLang="zh-CN" sz="2600" b="1" dirty="0" smtClean="0">
              <a:solidFill>
                <a:srgbClr val="000066"/>
              </a:solidFill>
              <a:ea typeface="微软雅黑" pitchFamily="34" charset="-122"/>
            </a:endParaRPr>
          </a:p>
          <a:p>
            <a:pPr marL="0" lvl="0" indent="0" defTabSz="914400" fontAlgn="ctr">
              <a:spcBef>
                <a:spcPct val="0"/>
              </a:spcBef>
              <a:spcAft>
                <a:spcPct val="0"/>
              </a:spcAft>
              <a:buClrTx/>
              <a:buSzTx/>
              <a:buNone/>
            </a:pPr>
            <a:endParaRPr lang="en-US" altLang="zh-CN" sz="2600" b="1" dirty="0" smtClean="0">
              <a:solidFill>
                <a:srgbClr val="000066"/>
              </a:solidFill>
              <a:ea typeface="微软雅黑" pitchFamily="34" charset="-122"/>
            </a:endParaRPr>
          </a:p>
          <a:p>
            <a:pPr marL="0" lvl="0" indent="0" defTabSz="914400" fontAlgn="ctr">
              <a:spcBef>
                <a:spcPct val="0"/>
              </a:spcBef>
              <a:spcAft>
                <a:spcPct val="0"/>
              </a:spcAft>
              <a:buClrTx/>
              <a:buSzTx/>
              <a:buNone/>
            </a:pPr>
            <a:r>
              <a:rPr lang="en-US" altLang="zh-CN" sz="2600" b="1" dirty="0" smtClean="0">
                <a:solidFill>
                  <a:srgbClr val="000066"/>
                </a:solidFill>
                <a:ea typeface="微软雅黑" pitchFamily="34" charset="-122"/>
              </a:rPr>
              <a:t>⑶ </a:t>
            </a:r>
            <a:r>
              <a:rPr lang="zh-CN" altLang="en-US" sz="2600" b="1" dirty="0" smtClean="0">
                <a:solidFill>
                  <a:srgbClr val="000066"/>
                </a:solidFill>
                <a:ea typeface="微软雅黑" pitchFamily="34" charset="-122"/>
              </a:rPr>
              <a:t>由二级以上医院出具的诊断证明、住院病案首页、入院记录、手术记 录、出院记录及其他必要的科学诊断等</a:t>
            </a:r>
            <a:r>
              <a:rPr lang="zh-CN" altLang="en-US" sz="2600" b="1" dirty="0" smtClean="0">
                <a:solidFill>
                  <a:srgbClr val="C00000"/>
                </a:solidFill>
                <a:ea typeface="微软雅黑" pitchFamily="34" charset="-122"/>
              </a:rPr>
              <a:t>（加盖病案室复印专用章）</a:t>
            </a:r>
            <a:r>
              <a:rPr lang="zh-CN" altLang="en-US" sz="2600" b="1" dirty="0" smtClean="0">
                <a:solidFill>
                  <a:srgbClr val="000066"/>
                </a:solidFill>
                <a:ea typeface="微软雅黑" pitchFamily="34" charset="-122"/>
              </a:rPr>
              <a:t>。</a:t>
            </a:r>
          </a:p>
          <a:p>
            <a:pPr marL="0" indent="0">
              <a:lnSpc>
                <a:spcPct val="90000"/>
              </a:lnSpc>
              <a:buFont typeface="Arial" pitchFamily="34" charset="0"/>
              <a:buNone/>
            </a:pPr>
            <a:r>
              <a:rPr lang="zh-CN" altLang="en-US" sz="2600" b="1" dirty="0" smtClean="0">
                <a:solidFill>
                  <a:srgbClr val="C00000"/>
                </a:solidFill>
                <a:ea typeface="微软雅黑" pitchFamily="34" charset="-122"/>
              </a:rPr>
              <a:t>  </a:t>
            </a:r>
            <a:endParaRPr lang="en-US" altLang="zh-CN" sz="2600" dirty="0" smtClean="0">
              <a:solidFill>
                <a:schemeClr val="accent1"/>
              </a:solidFill>
            </a:endParaRPr>
          </a:p>
          <a:p>
            <a:pPr marL="0" indent="0">
              <a:lnSpc>
                <a:spcPct val="90000"/>
              </a:lnSpc>
              <a:buFont typeface="Arial" pitchFamily="34" charset="0"/>
              <a:buNone/>
            </a:pPr>
            <a:r>
              <a:rPr lang="en-US" altLang="zh-CN" sz="4400" dirty="0" smtClean="0">
                <a:solidFill>
                  <a:schemeClr val="accent1"/>
                </a:solidFill>
              </a:rPr>
              <a:t> </a:t>
            </a:r>
          </a:p>
          <a:p>
            <a:pPr marL="0" indent="0">
              <a:lnSpc>
                <a:spcPct val="90000"/>
              </a:lnSpc>
              <a:buFont typeface="Arial" pitchFamily="34" charset="0"/>
              <a:buNone/>
            </a:pPr>
            <a:endParaRPr lang="zh-CN" altLang="en-US" sz="4400" b="1" dirty="0" smtClean="0"/>
          </a:p>
        </p:txBody>
      </p:sp>
      <p:cxnSp>
        <p:nvCxnSpPr>
          <p:cNvPr id="4" name="直接连接符 3"/>
          <p:cNvCxnSpPr/>
          <p:nvPr/>
        </p:nvCxnSpPr>
        <p:spPr>
          <a:xfrm>
            <a:off x="0" y="1142984"/>
            <a:ext cx="98107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rot="5400000">
            <a:off x="3381368" y="4002080"/>
            <a:ext cx="5715016" cy="1588"/>
          </a:xfrm>
          <a:prstGeom prst="line">
            <a:avLst/>
          </a:prstGeom>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6596066" y="1500174"/>
            <a:ext cx="3967159" cy="2092881"/>
          </a:xfrm>
          <a:prstGeom prst="rect">
            <a:avLst/>
          </a:prstGeom>
        </p:spPr>
        <p:txBody>
          <a:bodyPr wrap="square">
            <a:spAutoFit/>
          </a:bodyPr>
          <a:lstStyle/>
          <a:p>
            <a:r>
              <a:rPr lang="zh-CN" altLang="en-US" sz="2600" b="1" dirty="0" smtClean="0">
                <a:solidFill>
                  <a:srgbClr val="C00000"/>
                </a:solidFill>
                <a:ea typeface="微软雅黑" pitchFamily="34" charset="-122"/>
              </a:rPr>
              <a:t>个性材料：</a:t>
            </a:r>
            <a:endParaRPr lang="en-US" altLang="zh-CN" sz="2600" b="1" dirty="0" smtClean="0">
              <a:solidFill>
                <a:srgbClr val="C00000"/>
              </a:solidFill>
              <a:ea typeface="微软雅黑" pitchFamily="34" charset="-122"/>
            </a:endParaRPr>
          </a:p>
          <a:p>
            <a:r>
              <a:rPr lang="zh-CN" altLang="en-US" sz="2600" b="1" dirty="0" smtClean="0">
                <a:solidFill>
                  <a:srgbClr val="C00000"/>
                </a:solidFill>
                <a:ea typeface="微软雅黑" pitchFamily="34" charset="-122"/>
              </a:rPr>
              <a:t>               </a:t>
            </a:r>
            <a:endParaRPr lang="en-US" altLang="zh-CN" sz="2600" b="1" dirty="0" smtClean="0">
              <a:solidFill>
                <a:srgbClr val="C00000"/>
              </a:solidFill>
              <a:ea typeface="微软雅黑" pitchFamily="34" charset="-122"/>
            </a:endParaRPr>
          </a:p>
          <a:p>
            <a:endParaRPr lang="en-US" altLang="zh-CN" sz="2600" b="1" dirty="0" smtClean="0">
              <a:solidFill>
                <a:srgbClr val="C00000"/>
              </a:solidFill>
              <a:ea typeface="微软雅黑" pitchFamily="34" charset="-122"/>
            </a:endParaRPr>
          </a:p>
          <a:p>
            <a:endParaRPr lang="en-US" altLang="zh-CN" sz="2600" b="1" dirty="0" smtClean="0">
              <a:solidFill>
                <a:srgbClr val="C00000"/>
              </a:solidFill>
              <a:ea typeface="微软雅黑" pitchFamily="34" charset="-122"/>
            </a:endParaRPr>
          </a:p>
          <a:p>
            <a:r>
              <a:rPr lang="en-US" altLang="zh-CN" sz="2600" b="1" dirty="0" smtClean="0">
                <a:solidFill>
                  <a:srgbClr val="C00000"/>
                </a:solidFill>
                <a:ea typeface="微软雅黑" pitchFamily="34" charset="-122"/>
              </a:rPr>
              <a:t>          </a:t>
            </a:r>
            <a:endParaRPr lang="zh-CN" altLang="en-US" dirty="0"/>
          </a:p>
        </p:txBody>
      </p:sp>
      <p:sp>
        <p:nvSpPr>
          <p:cNvPr id="9" name="矩形 8"/>
          <p:cNvSpPr/>
          <p:nvPr/>
        </p:nvSpPr>
        <p:spPr>
          <a:xfrm>
            <a:off x="6381752" y="2285992"/>
            <a:ext cx="4286280" cy="1938992"/>
          </a:xfrm>
          <a:prstGeom prst="rect">
            <a:avLst/>
          </a:prstGeom>
        </p:spPr>
        <p:txBody>
          <a:bodyPr wrap="square">
            <a:spAutoFit/>
          </a:bodyPr>
          <a:lstStyle/>
          <a:p>
            <a:r>
              <a:rPr lang="zh-CN" altLang="en-US" sz="2400" b="1" dirty="0" smtClean="0">
                <a:solidFill>
                  <a:srgbClr val="C00000"/>
                </a:solidFill>
                <a:ea typeface="微软雅黑" pitchFamily="34" charset="-122"/>
              </a:rPr>
              <a:t>（</a:t>
            </a:r>
            <a:r>
              <a:rPr lang="en-US" altLang="zh-CN" sz="2400" b="1" dirty="0" smtClean="0">
                <a:solidFill>
                  <a:srgbClr val="C00000"/>
                </a:solidFill>
                <a:ea typeface="微软雅黑" pitchFamily="34" charset="-122"/>
              </a:rPr>
              <a:t>1</a:t>
            </a:r>
            <a:r>
              <a:rPr lang="zh-CN" altLang="en-US" sz="2400" b="1" dirty="0" smtClean="0">
                <a:solidFill>
                  <a:srgbClr val="C00000"/>
                </a:solidFill>
                <a:ea typeface="微软雅黑" pitchFamily="34" charset="-122"/>
              </a:rPr>
              <a:t>）接受定期血透（或腹透）   治疗证明。</a:t>
            </a:r>
            <a:endParaRPr lang="en-US" altLang="zh-CN" sz="2400" b="1" dirty="0" smtClean="0">
              <a:solidFill>
                <a:srgbClr val="C00000"/>
              </a:solidFill>
              <a:ea typeface="微软雅黑" pitchFamily="34" charset="-122"/>
            </a:endParaRPr>
          </a:p>
          <a:p>
            <a:endParaRPr lang="en-US" altLang="zh-CN" sz="2400" b="1" dirty="0" smtClean="0">
              <a:solidFill>
                <a:srgbClr val="C00000"/>
              </a:solidFill>
              <a:ea typeface="微软雅黑" pitchFamily="34" charset="-122"/>
            </a:endParaRPr>
          </a:p>
          <a:p>
            <a:r>
              <a:rPr lang="zh-CN" altLang="en-US" sz="2400" b="1" dirty="0" smtClean="0">
                <a:solidFill>
                  <a:srgbClr val="C00000"/>
                </a:solidFill>
                <a:ea typeface="微软雅黑" pitchFamily="34" charset="-122"/>
              </a:rPr>
              <a:t>（</a:t>
            </a:r>
            <a:r>
              <a:rPr lang="en-US" altLang="zh-CN" sz="2400" b="1" dirty="0" smtClean="0">
                <a:solidFill>
                  <a:srgbClr val="C00000"/>
                </a:solidFill>
                <a:ea typeface="微软雅黑" pitchFamily="34" charset="-122"/>
              </a:rPr>
              <a:t>2</a:t>
            </a:r>
            <a:r>
              <a:rPr lang="zh-CN" altLang="en-US" sz="2400" b="1" dirty="0" smtClean="0">
                <a:solidFill>
                  <a:srgbClr val="C00000"/>
                </a:solidFill>
                <a:ea typeface="微软雅黑" pitchFamily="34" charset="-122"/>
              </a:rPr>
              <a:t>）血液和尿液的化验单（肌酐清除率小于</a:t>
            </a:r>
            <a:r>
              <a:rPr lang="en-US" altLang="en-US" sz="2400" b="1" dirty="0" smtClean="0">
                <a:solidFill>
                  <a:srgbClr val="C00000"/>
                </a:solidFill>
                <a:ea typeface="微软雅黑" pitchFamily="34" charset="-122"/>
              </a:rPr>
              <a:t>15%</a:t>
            </a:r>
            <a:r>
              <a:rPr lang="zh-CN" altLang="en-US" sz="2400" b="1" dirty="0" smtClean="0">
                <a:solidFill>
                  <a:srgbClr val="C00000"/>
                </a:solidFill>
                <a:ea typeface="微软雅黑" pitchFamily="34" charset="-122"/>
              </a:rPr>
              <a:t>）</a:t>
            </a:r>
            <a:endParaRPr lang="zh-CN" altLang="en-US" sz="2400" dirty="0"/>
          </a:p>
        </p:txBody>
      </p:sp>
      <p:sp>
        <p:nvSpPr>
          <p:cNvPr id="8" name="五角星 7"/>
          <p:cNvSpPr/>
          <p:nvPr/>
        </p:nvSpPr>
        <p:spPr>
          <a:xfrm>
            <a:off x="6238876" y="2428868"/>
            <a:ext cx="357190" cy="285752"/>
          </a:xfrm>
          <a:prstGeom prst="star5">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hp\Desktop\webwxgetmsgimg (1).jpg"/>
          <p:cNvPicPr>
            <a:picLocks noChangeAspect="1" noChangeArrowheads="1"/>
          </p:cNvPicPr>
          <p:nvPr/>
        </p:nvPicPr>
        <p:blipFill>
          <a:blip r:embed="rId2"/>
          <a:srcRect/>
          <a:stretch>
            <a:fillRect/>
          </a:stretch>
        </p:blipFill>
        <p:spPr bwMode="auto">
          <a:xfrm>
            <a:off x="1166778" y="857232"/>
            <a:ext cx="7429552" cy="5357850"/>
          </a:xfrm>
          <a:prstGeom prst="rect">
            <a:avLst/>
          </a:prstGeom>
          <a:noFill/>
        </p:spPr>
      </p:pic>
      <p:sp>
        <p:nvSpPr>
          <p:cNvPr id="3" name="矩形 2"/>
          <p:cNvSpPr/>
          <p:nvPr/>
        </p:nvSpPr>
        <p:spPr>
          <a:xfrm>
            <a:off x="2524100" y="1500174"/>
            <a:ext cx="500066" cy="1428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166646" y="64778"/>
            <a:ext cx="3643338" cy="584775"/>
          </a:xfrm>
          <a:prstGeom prst="rect">
            <a:avLst/>
          </a:prstGeom>
          <a:noFill/>
        </p:spPr>
        <p:txBody>
          <a:bodyPr wrap="square" rtlCol="0">
            <a:spAutoFit/>
          </a:bodyPr>
          <a:lstStyle/>
          <a:p>
            <a:r>
              <a:rPr lang="zh-CN" altLang="en-US" sz="3200" b="1" dirty="0" smtClean="0"/>
              <a:t>血透治疗证明：</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Text Box 6"/>
          <p:cNvSpPr txBox="1">
            <a:spLocks noChangeArrowheads="1"/>
          </p:cNvSpPr>
          <p:nvPr/>
        </p:nvSpPr>
        <p:spPr bwMode="auto">
          <a:xfrm>
            <a:off x="1200151" y="3068638"/>
            <a:ext cx="9984316" cy="366712"/>
          </a:xfrm>
          <a:prstGeom prst="rect">
            <a:avLst/>
          </a:prstGeom>
          <a:noFill/>
          <a:ln w="9525">
            <a:noFill/>
            <a:miter lim="800000"/>
            <a:headEnd/>
            <a:tailEnd/>
          </a:ln>
        </p:spPr>
        <p:txBody>
          <a:bodyPr>
            <a:spAutoFit/>
          </a:bodyPr>
          <a:lstStyle/>
          <a:p>
            <a:pPr>
              <a:spcBef>
                <a:spcPct val="50000"/>
              </a:spcBef>
            </a:pPr>
            <a:endParaRPr lang="zh-CN" altLang="en-US"/>
          </a:p>
        </p:txBody>
      </p:sp>
      <p:sp>
        <p:nvSpPr>
          <p:cNvPr id="2054" name="TextBox 7"/>
          <p:cNvSpPr txBox="1">
            <a:spLocks noChangeArrowheads="1"/>
          </p:cNvSpPr>
          <p:nvPr/>
        </p:nvSpPr>
        <p:spPr bwMode="auto">
          <a:xfrm>
            <a:off x="381001" y="2286001"/>
            <a:ext cx="11334751" cy="1323439"/>
          </a:xfrm>
          <a:prstGeom prst="rect">
            <a:avLst/>
          </a:prstGeom>
          <a:noFill/>
          <a:ln w="9525">
            <a:noFill/>
            <a:miter lim="800000"/>
            <a:headEnd/>
            <a:tailEnd/>
          </a:ln>
        </p:spPr>
        <p:txBody>
          <a:bodyPr>
            <a:spAutoFit/>
          </a:bodyPr>
          <a:lstStyle/>
          <a:p>
            <a:r>
              <a:rPr lang="zh-CN" altLang="en-US" sz="4800" b="1">
                <a:solidFill>
                  <a:srgbClr val="254061"/>
                </a:solidFill>
              </a:rPr>
              <a:t>  </a:t>
            </a:r>
            <a:r>
              <a:rPr lang="zh-CN" altLang="en-US" sz="4800" b="1" smtClean="0">
                <a:solidFill>
                  <a:srgbClr val="254061"/>
                </a:solidFill>
              </a:rPr>
              <a:t>  </a:t>
            </a:r>
            <a:r>
              <a:rPr lang="zh-CN" altLang="en-US" sz="4800" b="1" smtClean="0">
                <a:solidFill>
                  <a:srgbClr val="000066"/>
                </a:solidFill>
                <a:ea typeface="微软雅黑" pitchFamily="34" charset="-122"/>
              </a:rPr>
              <a:t>意外</a:t>
            </a:r>
            <a:r>
              <a:rPr lang="zh-CN" altLang="en-US" sz="4800" b="1" dirty="0" smtClean="0">
                <a:solidFill>
                  <a:srgbClr val="000066"/>
                </a:solidFill>
                <a:ea typeface="微软雅黑" pitchFamily="34" charset="-122"/>
              </a:rPr>
              <a:t>类</a:t>
            </a:r>
            <a:r>
              <a:rPr lang="zh-CN" altLang="en-US" sz="4800" b="1" dirty="0">
                <a:solidFill>
                  <a:srgbClr val="000066"/>
                </a:solidFill>
                <a:ea typeface="微软雅黑" pitchFamily="34" charset="-122"/>
              </a:rPr>
              <a:t>互助保障</a:t>
            </a:r>
            <a:r>
              <a:rPr lang="zh-CN" altLang="en-US" sz="4800" b="1" dirty="0" smtClean="0">
                <a:solidFill>
                  <a:srgbClr val="000066"/>
                </a:solidFill>
                <a:ea typeface="微软雅黑" pitchFamily="34" charset="-122"/>
              </a:rPr>
              <a:t>活动申报单据</a:t>
            </a:r>
            <a:endParaRPr lang="en-US" altLang="zh-CN" sz="4800" b="1" dirty="0">
              <a:solidFill>
                <a:srgbClr val="000066"/>
              </a:solidFill>
              <a:ea typeface="微软雅黑" pitchFamily="34" charset="-122"/>
            </a:endParaRPr>
          </a:p>
          <a:p>
            <a:endParaRPr lang="zh-CN" altLang="en-US" sz="3200" b="1" dirty="0">
              <a:solidFill>
                <a:srgbClr val="254061"/>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7" name="Text Box 6"/>
          <p:cNvSpPr txBox="1">
            <a:spLocks noChangeArrowheads="1"/>
          </p:cNvSpPr>
          <p:nvPr/>
        </p:nvSpPr>
        <p:spPr bwMode="auto">
          <a:xfrm>
            <a:off x="1200151" y="3068638"/>
            <a:ext cx="9984316" cy="366712"/>
          </a:xfrm>
          <a:prstGeom prst="rect">
            <a:avLst/>
          </a:prstGeom>
          <a:noFill/>
          <a:ln w="9525">
            <a:noFill/>
            <a:miter lim="800000"/>
            <a:headEnd/>
            <a:tailEnd/>
          </a:ln>
        </p:spPr>
        <p:txBody>
          <a:bodyPr>
            <a:spAutoFit/>
          </a:bodyPr>
          <a:lstStyle/>
          <a:p>
            <a:pPr>
              <a:spcBef>
                <a:spcPct val="50000"/>
              </a:spcBef>
            </a:pPr>
            <a:endParaRPr lang="zh-CN" altLang="en-US"/>
          </a:p>
        </p:txBody>
      </p:sp>
      <p:sp>
        <p:nvSpPr>
          <p:cNvPr id="7" name="TextBox 6"/>
          <p:cNvSpPr txBox="1"/>
          <p:nvPr/>
        </p:nvSpPr>
        <p:spPr>
          <a:xfrm>
            <a:off x="380960" y="857232"/>
            <a:ext cx="8572560" cy="5139869"/>
          </a:xfrm>
          <a:prstGeom prst="rect">
            <a:avLst/>
          </a:prstGeom>
          <a:noFill/>
        </p:spPr>
        <p:txBody>
          <a:bodyPr wrap="square" rtlCol="0">
            <a:spAutoFit/>
          </a:bodyPr>
          <a:lstStyle/>
          <a:p>
            <a:r>
              <a:rPr lang="zh-CN" altLang="en-US" sz="3600" b="1" dirty="0" smtClean="0">
                <a:solidFill>
                  <a:srgbClr val="000066"/>
                </a:solidFill>
                <a:ea typeface="微软雅黑" pitchFamily="34" charset="-122"/>
              </a:rPr>
              <a:t>申报材料：</a:t>
            </a:r>
            <a:endParaRPr lang="en-US" altLang="zh-CN" sz="3600" b="1" dirty="0" smtClean="0">
              <a:solidFill>
                <a:srgbClr val="000066"/>
              </a:solidFill>
              <a:ea typeface="微软雅黑" pitchFamily="34" charset="-122"/>
            </a:endParaRPr>
          </a:p>
          <a:p>
            <a:endParaRPr lang="en-US" altLang="zh-CN" sz="2800" dirty="0" smtClean="0"/>
          </a:p>
          <a:p>
            <a:pPr marL="514350" indent="-514350">
              <a:buAutoNum type="arabicPeriod"/>
            </a:pPr>
            <a:r>
              <a:rPr lang="en-US" altLang="zh-CN" sz="2400" b="1" dirty="0" smtClean="0">
                <a:solidFill>
                  <a:srgbClr val="000066"/>
                </a:solidFill>
                <a:ea typeface="微软雅黑" pitchFamily="34" charset="-122"/>
              </a:rPr>
              <a:t>《</a:t>
            </a:r>
            <a:r>
              <a:rPr lang="zh-CN" altLang="en-US" sz="2400" b="1" dirty="0" smtClean="0">
                <a:solidFill>
                  <a:srgbClr val="000066"/>
                </a:solidFill>
                <a:ea typeface="微软雅黑" pitchFamily="34" charset="-122"/>
              </a:rPr>
              <a:t>互助金申请书</a:t>
            </a:r>
            <a:r>
              <a:rPr lang="en-US" altLang="zh-CN" sz="2400" b="1" dirty="0" smtClean="0">
                <a:solidFill>
                  <a:srgbClr val="000066"/>
                </a:solidFill>
                <a:ea typeface="微软雅黑" pitchFamily="34" charset="-122"/>
              </a:rPr>
              <a:t>》</a:t>
            </a:r>
            <a:r>
              <a:rPr lang="zh-CN" altLang="en-US" sz="2400" b="1" dirty="0" smtClean="0">
                <a:solidFill>
                  <a:srgbClr val="000066"/>
                </a:solidFill>
                <a:ea typeface="微软雅黑" pitchFamily="34" charset="-122"/>
              </a:rPr>
              <a:t>、会员的身份证</a:t>
            </a:r>
            <a:r>
              <a:rPr lang="en-US" altLang="zh-CN" sz="2400" b="1" dirty="0" smtClean="0">
                <a:solidFill>
                  <a:srgbClr val="000066"/>
                </a:solidFill>
                <a:ea typeface="微软雅黑" pitchFamily="34" charset="-122"/>
              </a:rPr>
              <a:t>(</a:t>
            </a:r>
            <a:r>
              <a:rPr lang="zh-CN" altLang="en-US" sz="2400" b="1" dirty="0" smtClean="0">
                <a:solidFill>
                  <a:srgbClr val="000066"/>
                </a:solidFill>
                <a:ea typeface="微软雅黑" pitchFamily="34" charset="-122"/>
              </a:rPr>
              <a:t>或社保卡</a:t>
            </a:r>
            <a:r>
              <a:rPr lang="en-US" altLang="zh-CN" sz="2400" b="1" dirty="0" smtClean="0">
                <a:solidFill>
                  <a:srgbClr val="000066"/>
                </a:solidFill>
                <a:ea typeface="微软雅黑" pitchFamily="34" charset="-122"/>
              </a:rPr>
              <a:t>)</a:t>
            </a:r>
            <a:r>
              <a:rPr lang="zh-CN" altLang="en-US" sz="2400" b="1" dirty="0" smtClean="0">
                <a:solidFill>
                  <a:srgbClr val="000066"/>
                </a:solidFill>
                <a:ea typeface="微软雅黑" pitchFamily="34" charset="-122"/>
              </a:rPr>
              <a:t>复印件、会员本人互助服务卡</a:t>
            </a:r>
            <a:r>
              <a:rPr lang="en-US" altLang="zh-CN" sz="2400" b="1" dirty="0" smtClean="0">
                <a:solidFill>
                  <a:srgbClr val="000066"/>
                </a:solidFill>
                <a:ea typeface="微软雅黑" pitchFamily="34" charset="-122"/>
              </a:rPr>
              <a:t>(</a:t>
            </a:r>
            <a:r>
              <a:rPr lang="zh-CN" altLang="en-US" sz="2400" b="1" dirty="0" smtClean="0">
                <a:solidFill>
                  <a:srgbClr val="000066"/>
                </a:solidFill>
                <a:ea typeface="微软雅黑" pitchFamily="34" charset="-122"/>
              </a:rPr>
              <a:t>或其他银行卡</a:t>
            </a:r>
            <a:r>
              <a:rPr lang="en-US" altLang="zh-CN" sz="2400" b="1" dirty="0" smtClean="0">
                <a:solidFill>
                  <a:srgbClr val="000066"/>
                </a:solidFill>
                <a:ea typeface="微软雅黑" pitchFamily="34" charset="-122"/>
              </a:rPr>
              <a:t>)</a:t>
            </a:r>
            <a:r>
              <a:rPr lang="zh-CN" altLang="en-US" sz="2400" b="1" dirty="0" smtClean="0">
                <a:solidFill>
                  <a:srgbClr val="000066"/>
                </a:solidFill>
                <a:ea typeface="微软雅黑" pitchFamily="34" charset="-122"/>
              </a:rPr>
              <a:t>复印件。</a:t>
            </a:r>
            <a:endParaRPr lang="en-US" altLang="zh-CN" sz="2400" b="1" dirty="0" smtClean="0">
              <a:solidFill>
                <a:srgbClr val="000066"/>
              </a:solidFill>
              <a:ea typeface="微软雅黑" pitchFamily="34" charset="-122"/>
            </a:endParaRPr>
          </a:p>
          <a:p>
            <a:pPr marL="514350" indent="-514350">
              <a:buAutoNum type="arabicPeriod"/>
            </a:pPr>
            <a:endParaRPr lang="en-US" altLang="zh-CN" sz="2400" b="1" dirty="0" smtClean="0">
              <a:solidFill>
                <a:srgbClr val="000066"/>
              </a:solidFill>
              <a:ea typeface="微软雅黑" pitchFamily="34" charset="-122"/>
            </a:endParaRPr>
          </a:p>
          <a:p>
            <a:pPr marL="514350" indent="-514350">
              <a:buAutoNum type="arabicPeriod"/>
            </a:pPr>
            <a:r>
              <a:rPr lang="zh-CN" altLang="en-US" sz="2400" b="1" dirty="0" smtClean="0">
                <a:solidFill>
                  <a:srgbClr val="000066"/>
                </a:solidFill>
                <a:ea typeface="微软雅黑" pitchFamily="34" charset="-122"/>
              </a:rPr>
              <a:t>提供二级（含）以上医疗机构出具（</a:t>
            </a:r>
            <a:r>
              <a:rPr lang="en-US" altLang="zh-CN" sz="2400" b="1" dirty="0" smtClean="0">
                <a:solidFill>
                  <a:srgbClr val="000066"/>
                </a:solidFill>
                <a:ea typeface="微软雅黑" pitchFamily="34" charset="-122"/>
              </a:rPr>
              <a:t>180</a:t>
            </a:r>
            <a:r>
              <a:rPr lang="zh-CN" altLang="en-US" sz="2400" b="1" dirty="0" smtClean="0">
                <a:solidFill>
                  <a:srgbClr val="000066"/>
                </a:solidFill>
                <a:ea typeface="微软雅黑" pitchFamily="34" charset="-122"/>
              </a:rPr>
              <a:t>天内）的伤残程度诊断证明</a:t>
            </a:r>
            <a:r>
              <a:rPr lang="en-US" altLang="zh-CN" sz="2400" b="1" dirty="0" smtClean="0">
                <a:solidFill>
                  <a:srgbClr val="000066"/>
                </a:solidFill>
                <a:ea typeface="微软雅黑" pitchFamily="34" charset="-122"/>
              </a:rPr>
              <a:t>(</a:t>
            </a:r>
            <a:r>
              <a:rPr lang="zh-CN" altLang="en-US" sz="2400" dirty="0" smtClean="0">
                <a:solidFill>
                  <a:srgbClr val="000066"/>
                </a:solidFill>
                <a:ea typeface="微软雅黑" pitchFamily="34" charset="-122"/>
              </a:rPr>
              <a:t>北京市</a:t>
            </a:r>
            <a:r>
              <a:rPr lang="zh-CN" altLang="en-US" sz="2400" b="1" dirty="0" smtClean="0">
                <a:solidFill>
                  <a:srgbClr val="000066"/>
                </a:solidFill>
                <a:ea typeface="微软雅黑" pitchFamily="34" charset="-122"/>
              </a:rPr>
              <a:t>门诊收费专用收据</a:t>
            </a:r>
            <a:r>
              <a:rPr lang="zh-CN" altLang="en-US" sz="2400" dirty="0" smtClean="0">
                <a:solidFill>
                  <a:srgbClr val="000066"/>
                </a:solidFill>
                <a:ea typeface="微软雅黑" pitchFamily="34" charset="-122"/>
              </a:rPr>
              <a:t>和北京市医疗保险</a:t>
            </a:r>
            <a:r>
              <a:rPr lang="zh-CN" altLang="en-US" sz="2400" b="1" dirty="0" smtClean="0">
                <a:solidFill>
                  <a:srgbClr val="000066"/>
                </a:solidFill>
                <a:ea typeface="微软雅黑" pitchFamily="34" charset="-122"/>
              </a:rPr>
              <a:t>住院费用清单</a:t>
            </a:r>
            <a:r>
              <a:rPr lang="zh-CN" altLang="en-US" sz="2400" dirty="0" smtClean="0">
                <a:solidFill>
                  <a:srgbClr val="000066"/>
                </a:solidFill>
                <a:ea typeface="微软雅黑" pitchFamily="34" charset="-122"/>
              </a:rPr>
              <a:t>复印件</a:t>
            </a:r>
            <a:r>
              <a:rPr lang="en-US" altLang="zh-CN" sz="2400" smtClean="0">
                <a:solidFill>
                  <a:srgbClr val="000066"/>
                </a:solidFill>
                <a:ea typeface="微软雅黑" pitchFamily="34" charset="-122"/>
              </a:rPr>
              <a:t>)</a:t>
            </a:r>
            <a:r>
              <a:rPr lang="zh-CN" altLang="en-US" sz="2400" b="1" smtClean="0">
                <a:solidFill>
                  <a:srgbClr val="000066"/>
                </a:solidFill>
                <a:ea typeface="微软雅黑" pitchFamily="34" charset="-122"/>
              </a:rPr>
              <a:t>。</a:t>
            </a:r>
            <a:endParaRPr lang="en-US" altLang="zh-CN" sz="2400" b="1" dirty="0" smtClean="0">
              <a:solidFill>
                <a:srgbClr val="000066"/>
              </a:solidFill>
              <a:ea typeface="微软雅黑" pitchFamily="34" charset="-122"/>
            </a:endParaRPr>
          </a:p>
          <a:p>
            <a:pPr marL="514350" indent="-514350">
              <a:buAutoNum type="arabicPeriod"/>
            </a:pPr>
            <a:endParaRPr lang="en-US" altLang="zh-CN" sz="2400" b="1" dirty="0" smtClean="0">
              <a:solidFill>
                <a:srgbClr val="000066"/>
              </a:solidFill>
              <a:ea typeface="微软雅黑" pitchFamily="34" charset="-122"/>
            </a:endParaRPr>
          </a:p>
          <a:p>
            <a:pPr marL="514350" indent="-514350">
              <a:buAutoNum type="arabicPeriod"/>
            </a:pPr>
            <a:r>
              <a:rPr lang="zh-CN" altLang="en-US" sz="2400" b="1" dirty="0" smtClean="0">
                <a:solidFill>
                  <a:srgbClr val="000066"/>
                </a:solidFill>
                <a:ea typeface="微软雅黑" pitchFamily="34" charset="-122"/>
              </a:rPr>
              <a:t>会员意外身故提供户籍注销证明和医疗机构或事故处理机关出具的死亡证明。</a:t>
            </a:r>
            <a:endParaRPr lang="en-US" altLang="zh-CN" sz="2400" b="1" dirty="0" smtClean="0">
              <a:solidFill>
                <a:srgbClr val="000066"/>
              </a:solidFill>
              <a:ea typeface="微软雅黑" pitchFamily="34" charset="-122"/>
            </a:endParaRPr>
          </a:p>
          <a:p>
            <a:pPr marL="514350" indent="-514350">
              <a:buAutoNum type="arabicPeriod"/>
            </a:pPr>
            <a:endParaRPr lang="en-US" altLang="zh-CN" sz="2400" b="1" dirty="0" smtClean="0">
              <a:solidFill>
                <a:srgbClr val="000066"/>
              </a:solidFill>
              <a:ea typeface="微软雅黑" pitchFamily="34" charset="-122"/>
            </a:endParaRPr>
          </a:p>
          <a:p>
            <a:pPr marL="514350" indent="-514350">
              <a:buAutoNum type="arabicPeriod"/>
            </a:pPr>
            <a:r>
              <a:rPr lang="zh-CN" altLang="en-US" sz="2400" b="1" dirty="0" smtClean="0">
                <a:solidFill>
                  <a:srgbClr val="000066"/>
                </a:solidFill>
                <a:ea typeface="微软雅黑" pitchFamily="34" charset="-122"/>
              </a:rPr>
              <a:t>其他必要文件或证明。</a:t>
            </a:r>
            <a:endParaRPr lang="zh-CN" altLang="en-US" sz="2400" b="1" dirty="0">
              <a:solidFill>
                <a:srgbClr val="000066"/>
              </a:solidFill>
              <a:ea typeface="微软雅黑" pitchFamily="34" charset="-122"/>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7" name="Text Box 6"/>
          <p:cNvSpPr txBox="1">
            <a:spLocks noChangeArrowheads="1"/>
          </p:cNvSpPr>
          <p:nvPr/>
        </p:nvSpPr>
        <p:spPr bwMode="auto">
          <a:xfrm>
            <a:off x="1200151" y="3068638"/>
            <a:ext cx="9984316" cy="366712"/>
          </a:xfrm>
          <a:prstGeom prst="rect">
            <a:avLst/>
          </a:prstGeom>
          <a:noFill/>
          <a:ln w="9525">
            <a:noFill/>
            <a:miter lim="800000"/>
            <a:headEnd/>
            <a:tailEnd/>
          </a:ln>
        </p:spPr>
        <p:txBody>
          <a:bodyPr>
            <a:spAutoFit/>
          </a:bodyPr>
          <a:lstStyle/>
          <a:p>
            <a:pPr>
              <a:spcBef>
                <a:spcPct val="50000"/>
              </a:spcBef>
            </a:pPr>
            <a:endParaRPr lang="zh-CN" altLang="en-US"/>
          </a:p>
        </p:txBody>
      </p:sp>
      <p:sp>
        <p:nvSpPr>
          <p:cNvPr id="13318" name="TextBox 7"/>
          <p:cNvSpPr txBox="1">
            <a:spLocks noChangeArrowheads="1"/>
          </p:cNvSpPr>
          <p:nvPr/>
        </p:nvSpPr>
        <p:spPr bwMode="auto">
          <a:xfrm>
            <a:off x="1523968" y="1285860"/>
            <a:ext cx="7500990" cy="1938992"/>
          </a:xfrm>
          <a:prstGeom prst="rect">
            <a:avLst/>
          </a:prstGeom>
          <a:noFill/>
          <a:ln w="9525">
            <a:noFill/>
            <a:miter lim="800000"/>
            <a:headEnd/>
            <a:tailEnd/>
          </a:ln>
        </p:spPr>
        <p:txBody>
          <a:bodyPr wrap="square">
            <a:spAutoFit/>
          </a:bodyPr>
          <a:lstStyle/>
          <a:p>
            <a:endParaRPr lang="en-US" altLang="zh-CN" sz="4000" b="1" dirty="0">
              <a:solidFill>
                <a:srgbClr val="000066"/>
              </a:solidFill>
              <a:ea typeface="微软雅黑" pitchFamily="34" charset="-122"/>
            </a:endParaRPr>
          </a:p>
          <a:p>
            <a:r>
              <a:rPr lang="zh-CN" altLang="en-US" sz="4400" b="1" dirty="0" smtClean="0">
                <a:solidFill>
                  <a:srgbClr val="FF0000"/>
                </a:solidFill>
              </a:rPr>
              <a:t>       </a:t>
            </a:r>
            <a:r>
              <a:rPr lang="zh-CN" altLang="en-US" sz="8000" b="1" dirty="0" smtClean="0">
                <a:solidFill>
                  <a:srgbClr val="0070C0"/>
                </a:solidFill>
              </a:rPr>
              <a:t>谢谢观看！</a:t>
            </a:r>
            <a:endParaRPr lang="zh-CN" altLang="en-US" sz="8000" b="1" dirty="0">
              <a:solidFill>
                <a:srgbClr val="0070C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66778" y="1142984"/>
            <a:ext cx="6369382" cy="1278466"/>
          </a:xfrm>
        </p:spPr>
        <p:txBody>
          <a:bodyPr>
            <a:normAutofit/>
          </a:bodyPr>
          <a:lstStyle/>
          <a:p>
            <a:r>
              <a:rPr lang="zh-CN" altLang="en-US" sz="4400" b="1" dirty="0" smtClean="0">
                <a:latin typeface="仿宋" pitchFamily="49" charset="-122"/>
                <a:ea typeface="仿宋" pitchFamily="49" charset="-122"/>
              </a:rPr>
              <a:t>一</a:t>
            </a:r>
            <a:r>
              <a:rPr lang="en-US" altLang="zh-CN" sz="4400" b="1" dirty="0" smtClean="0">
                <a:latin typeface="仿宋" pitchFamily="49" charset="-122"/>
                <a:ea typeface="仿宋" pitchFamily="49" charset="-122"/>
              </a:rPr>
              <a:t>.</a:t>
            </a:r>
            <a:r>
              <a:rPr lang="zh-CN" altLang="en-US" sz="4400" b="1" dirty="0" smtClean="0">
                <a:latin typeface="仿宋" pitchFamily="49" charset="-122"/>
                <a:ea typeface="仿宋" pitchFamily="49" charset="-122"/>
              </a:rPr>
              <a:t>住院医疗申请材料</a:t>
            </a:r>
            <a:r>
              <a:rPr lang="en-US" altLang="zh-CN" sz="4400" b="1" dirty="0" smtClean="0">
                <a:latin typeface="仿宋" pitchFamily="49" charset="-122"/>
                <a:ea typeface="仿宋" pitchFamily="49" charset="-122"/>
              </a:rPr>
              <a:t>:</a:t>
            </a:r>
            <a:r>
              <a:rPr lang="en-US" altLang="zh-CN" dirty="0" smtClean="0">
                <a:latin typeface="仿宋" pitchFamily="49" charset="-122"/>
                <a:ea typeface="仿宋" pitchFamily="49" charset="-122"/>
              </a:rPr>
              <a:t/>
            </a:r>
            <a:br>
              <a:rPr lang="en-US" altLang="zh-CN" dirty="0" smtClean="0">
                <a:latin typeface="仿宋" pitchFamily="49" charset="-122"/>
                <a:ea typeface="仿宋" pitchFamily="49" charset="-122"/>
              </a:rPr>
            </a:br>
            <a:endParaRPr lang="zh-CN" altLang="en-US" dirty="0"/>
          </a:p>
        </p:txBody>
      </p:sp>
      <p:sp>
        <p:nvSpPr>
          <p:cNvPr id="4" name="文本占位符 3"/>
          <p:cNvSpPr>
            <a:spLocks noGrp="1"/>
          </p:cNvSpPr>
          <p:nvPr>
            <p:ph type="body" sz="half" idx="2"/>
          </p:nvPr>
        </p:nvSpPr>
        <p:spPr>
          <a:xfrm>
            <a:off x="452398" y="2777069"/>
            <a:ext cx="10715700" cy="2584449"/>
          </a:xfrm>
        </p:spPr>
        <p:txBody>
          <a:bodyPr>
            <a:normAutofit/>
          </a:bodyPr>
          <a:lstStyle/>
          <a:p>
            <a:r>
              <a:rPr lang="en-US" altLang="zh-CN" sz="2880" b="1" dirty="0" smtClean="0">
                <a:latin typeface="仿宋" pitchFamily="49" charset="-122"/>
                <a:ea typeface="仿宋" pitchFamily="49" charset="-122"/>
              </a:rPr>
              <a:t>1.</a:t>
            </a:r>
            <a:r>
              <a:rPr lang="zh-CN" altLang="en-US" sz="2880" b="1" dirty="0" smtClean="0">
                <a:latin typeface="仿宋" pitchFamily="49" charset="-122"/>
                <a:ea typeface="仿宋" pitchFamily="49" charset="-122"/>
              </a:rPr>
              <a:t>互助金申请书</a:t>
            </a:r>
            <a:endParaRPr lang="en-US" altLang="zh-CN" sz="2880" b="1" dirty="0" smtClean="0">
              <a:latin typeface="仿宋" pitchFamily="49" charset="-122"/>
              <a:ea typeface="仿宋" pitchFamily="49" charset="-122"/>
            </a:endParaRPr>
          </a:p>
          <a:p>
            <a:r>
              <a:rPr lang="en-US" altLang="zh-CN" sz="2880" b="1" dirty="0" smtClean="0">
                <a:latin typeface="仿宋" pitchFamily="49" charset="-122"/>
                <a:ea typeface="仿宋" pitchFamily="49" charset="-122"/>
              </a:rPr>
              <a:t>2.</a:t>
            </a:r>
            <a:r>
              <a:rPr lang="zh-CN" altLang="en-US" sz="2880" b="1" dirty="0" smtClean="0">
                <a:latin typeface="仿宋" pitchFamily="49" charset="-122"/>
                <a:ea typeface="仿宋" pitchFamily="49" charset="-122"/>
              </a:rPr>
              <a:t>住院费用清单</a:t>
            </a:r>
            <a:endParaRPr lang="en-US" altLang="zh-CN" sz="2880" b="1" dirty="0" smtClean="0">
              <a:latin typeface="仿宋" pitchFamily="49" charset="-122"/>
              <a:ea typeface="仿宋" pitchFamily="49" charset="-122"/>
            </a:endParaRPr>
          </a:p>
          <a:p>
            <a:r>
              <a:rPr lang="en-US" altLang="zh-CN" sz="2880" b="1" dirty="0" smtClean="0">
                <a:latin typeface="仿宋" pitchFamily="49" charset="-122"/>
                <a:ea typeface="仿宋" pitchFamily="49" charset="-122"/>
              </a:rPr>
              <a:t>3.</a:t>
            </a:r>
            <a:r>
              <a:rPr lang="zh-CN" altLang="en-US" sz="2880" b="1" dirty="0" smtClean="0">
                <a:latin typeface="仿宋" pitchFamily="49" charset="-122"/>
                <a:ea typeface="仿宋" pitchFamily="49" charset="-122"/>
              </a:rPr>
              <a:t>社保卡（或身份证）、互助服务卡（或其他银行卡）复印件</a:t>
            </a:r>
            <a:endParaRPr lang="en-US" altLang="zh-CN" sz="2880" b="1" dirty="0" smtClean="0">
              <a:latin typeface="仿宋" pitchFamily="49" charset="-122"/>
              <a:ea typeface="仿宋" pitchFamily="49"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1619" y="127847"/>
            <a:ext cx="8596668" cy="571504"/>
          </a:xfrm>
        </p:spPr>
        <p:txBody>
          <a:bodyPr>
            <a:normAutofit fontScale="90000"/>
          </a:bodyPr>
          <a:lstStyle/>
          <a:p>
            <a:r>
              <a:rPr lang="zh-CN" altLang="en-US" dirty="0" smtClean="0"/>
              <a:t>互助</a:t>
            </a:r>
            <a:r>
              <a:rPr lang="zh-CN" altLang="en-US" dirty="0"/>
              <a:t>金</a:t>
            </a:r>
            <a:r>
              <a:rPr lang="zh-CN" altLang="en-US" dirty="0" smtClean="0"/>
              <a:t>申请书：</a:t>
            </a:r>
            <a:r>
              <a:rPr lang="zh-CN" altLang="en-US" dirty="0"/>
              <a:t/>
            </a:r>
            <a:br>
              <a:rPr lang="zh-CN" altLang="en-US" dirty="0"/>
            </a:br>
            <a:endParaRPr lang="zh-CN" altLang="en-US" dirty="0"/>
          </a:p>
        </p:txBody>
      </p:sp>
      <p:pic>
        <p:nvPicPr>
          <p:cNvPr id="74755" name="Picture 3"/>
          <p:cNvPicPr>
            <a:picLocks noChangeAspect="1" noChangeArrowheads="1"/>
          </p:cNvPicPr>
          <p:nvPr/>
        </p:nvPicPr>
        <p:blipFill>
          <a:blip r:embed="rId3"/>
          <a:srcRect/>
          <a:stretch>
            <a:fillRect/>
          </a:stretch>
        </p:blipFill>
        <p:spPr bwMode="auto">
          <a:xfrm>
            <a:off x="1343473" y="696078"/>
            <a:ext cx="6840760" cy="6161922"/>
          </a:xfrm>
          <a:prstGeom prst="rect">
            <a:avLst/>
          </a:prstGeom>
          <a:solidFill>
            <a:schemeClr val="bg1"/>
          </a:solidFill>
          <a:ln w="9525">
            <a:noFill/>
            <a:miter lim="800000"/>
            <a:headEnd/>
            <a:tailEnd/>
          </a:ln>
        </p:spPr>
      </p:pic>
      <p:sp>
        <p:nvSpPr>
          <p:cNvPr id="19" name="矩形 18"/>
          <p:cNvSpPr/>
          <p:nvPr/>
        </p:nvSpPr>
        <p:spPr>
          <a:xfrm>
            <a:off x="2567608" y="1772816"/>
            <a:ext cx="720080" cy="14401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2927648" y="1997224"/>
            <a:ext cx="1152128" cy="14401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27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6456040" y="1997224"/>
            <a:ext cx="1152128" cy="14401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27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2927648" y="2221632"/>
            <a:ext cx="1152128" cy="14401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27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6600056" y="1772816"/>
            <a:ext cx="1152128" cy="14401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27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7712351" y="5069030"/>
            <a:ext cx="3098557" cy="528593"/>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n w="12700">
                  <a:solidFill>
                    <a:schemeClr val="tx2">
                      <a:satMod val="155000"/>
                    </a:schemeClr>
                  </a:solidFill>
                  <a:prstDash val="solid"/>
                </a:ln>
                <a:solidFill>
                  <a:schemeClr val="accent5"/>
                </a:solidFill>
                <a:effectLst>
                  <a:outerShdw blurRad="41275" dist="20320" dir="1800000" algn="tl" rotWithShape="0">
                    <a:srgbClr val="000000">
                      <a:alpha val="40000"/>
                    </a:srgbClr>
                  </a:outerShdw>
                </a:effectLst>
                <a:latin typeface="华文琥珀" pitchFamily="2" charset="-122"/>
                <a:ea typeface="华文琥珀" pitchFamily="2" charset="-122"/>
              </a:rPr>
              <a:t>出险职工本人或代理人签字</a:t>
            </a:r>
          </a:p>
        </p:txBody>
      </p:sp>
      <p:sp>
        <p:nvSpPr>
          <p:cNvPr id="33" name="矩形 32"/>
          <p:cNvSpPr/>
          <p:nvPr/>
        </p:nvSpPr>
        <p:spPr>
          <a:xfrm>
            <a:off x="5879976" y="5597624"/>
            <a:ext cx="1152128" cy="14401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27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4079776" y="5661248"/>
            <a:ext cx="1152128" cy="14401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27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6744072" y="2365648"/>
            <a:ext cx="1152128" cy="14401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27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8400256" y="1772816"/>
            <a:ext cx="2410652" cy="870366"/>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n w="12700">
                  <a:solidFill>
                    <a:schemeClr val="tx2">
                      <a:satMod val="155000"/>
                    </a:schemeClr>
                  </a:solidFill>
                  <a:prstDash val="solid"/>
                </a:ln>
                <a:solidFill>
                  <a:schemeClr val="accent5"/>
                </a:solidFill>
                <a:effectLst>
                  <a:outerShdw blurRad="41275" dist="20320" dir="1800000" algn="tl" rotWithShape="0">
                    <a:srgbClr val="000000">
                      <a:alpha val="40000"/>
                    </a:srgbClr>
                  </a:outerShdw>
                </a:effectLst>
                <a:latin typeface="华文琥珀" pitchFamily="2" charset="-122"/>
                <a:ea typeface="华文琥珀" pitchFamily="2" charset="-122"/>
              </a:rPr>
              <a:t>代办处上报下载打印单据必须有条形码</a:t>
            </a:r>
            <a:endParaRPr lang="zh-CN" altLang="en-US" b="1" dirty="0">
              <a:ln w="12700">
                <a:solidFill>
                  <a:schemeClr val="tx2">
                    <a:satMod val="155000"/>
                  </a:schemeClr>
                </a:solidFill>
                <a:prstDash val="solid"/>
              </a:ln>
              <a:solidFill>
                <a:schemeClr val="accent5"/>
              </a:solidFill>
              <a:effectLst>
                <a:outerShdw blurRad="41275" dist="20320" dir="1800000" algn="tl" rotWithShape="0">
                  <a:srgbClr val="000000">
                    <a:alpha val="40000"/>
                  </a:srgbClr>
                </a:outerShdw>
              </a:effectLst>
              <a:latin typeface="华文琥珀" pitchFamily="2" charset="-122"/>
              <a:ea typeface="华文琥珀" pitchFamily="2" charset="-122"/>
            </a:endParaRPr>
          </a:p>
        </p:txBody>
      </p:sp>
      <p:sp>
        <p:nvSpPr>
          <p:cNvPr id="51" name="右箭头 50"/>
          <p:cNvSpPr/>
          <p:nvPr/>
        </p:nvSpPr>
        <p:spPr>
          <a:xfrm rot="13569965">
            <a:off x="7732844" y="1297924"/>
            <a:ext cx="902777" cy="441567"/>
          </a:xfrm>
          <a:prstGeom prst="rightArrow">
            <a:avLst>
              <a:gd name="adj1" fmla="val 53321"/>
              <a:gd name="adj2" fmla="val 50000"/>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右箭头 52"/>
          <p:cNvSpPr/>
          <p:nvPr/>
        </p:nvSpPr>
        <p:spPr>
          <a:xfrm rot="9636640">
            <a:off x="6554703" y="5260537"/>
            <a:ext cx="1214042" cy="353222"/>
          </a:xfrm>
          <a:prstGeom prst="rightArrow">
            <a:avLst>
              <a:gd name="adj1" fmla="val 55261"/>
              <a:gd name="adj2" fmla="val 50000"/>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右箭头 23"/>
          <p:cNvSpPr/>
          <p:nvPr/>
        </p:nvSpPr>
        <p:spPr>
          <a:xfrm rot="2181018">
            <a:off x="1335659" y="4379591"/>
            <a:ext cx="2399390" cy="355499"/>
          </a:xfrm>
          <a:prstGeom prst="rightArrow">
            <a:avLst>
              <a:gd name="adj1" fmla="val 47232"/>
              <a:gd name="adj2" fmla="val 50000"/>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452398" y="3214686"/>
            <a:ext cx="3307468" cy="595836"/>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n w="12700">
                  <a:solidFill>
                    <a:schemeClr val="tx2">
                      <a:satMod val="155000"/>
                    </a:schemeClr>
                  </a:solidFill>
                  <a:prstDash val="solid"/>
                </a:ln>
                <a:solidFill>
                  <a:schemeClr val="accent5"/>
                </a:solidFill>
                <a:effectLst>
                  <a:outerShdw blurRad="41275" dist="20320" dir="1800000" algn="tl" rotWithShape="0">
                    <a:srgbClr val="000000">
                      <a:alpha val="40000"/>
                    </a:srgbClr>
                  </a:outerShdw>
                </a:effectLst>
                <a:latin typeface="华文琥珀" pitchFamily="2" charset="-122"/>
                <a:ea typeface="华文琥珀" pitchFamily="2" charset="-122"/>
              </a:rPr>
              <a:t>出险职工本人或代理人勾选</a:t>
            </a:r>
          </a:p>
        </p:txBody>
      </p:sp>
    </p:spTree>
    <p:extLst>
      <p:ext uri="{BB962C8B-B14F-4D97-AF65-F5344CB8AC3E}">
        <p14:creationId xmlns="" xmlns:p14="http://schemas.microsoft.com/office/powerpoint/2010/main" val="33306487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9336" y="116632"/>
            <a:ext cx="5333722" cy="720080"/>
          </a:xfrm>
        </p:spPr>
        <p:txBody>
          <a:bodyPr>
            <a:normAutofit/>
          </a:bodyPr>
          <a:lstStyle/>
          <a:p>
            <a:r>
              <a:rPr lang="zh-CN" altLang="en-US" dirty="0" smtClean="0"/>
              <a:t>费用清单：</a:t>
            </a:r>
            <a:endParaRPr lang="zh-CN" altLang="en-US" dirty="0"/>
          </a:p>
        </p:txBody>
      </p:sp>
      <p:pic>
        <p:nvPicPr>
          <p:cNvPr id="4" name="内容占位符 7"/>
          <p:cNvPicPr>
            <a:picLocks noChangeAspect="1"/>
          </p:cNvPicPr>
          <p:nvPr/>
        </p:nvPicPr>
        <p:blipFill rotWithShape="1">
          <a:blip r:embed="rId2" cstate="print">
            <a:extLst>
              <a:ext uri="{28A0092B-C50C-407E-A947-70E740481C1C}">
                <a14:useLocalDpi xmlns="" xmlns:a14="http://schemas.microsoft.com/office/drawing/2010/main" val="0"/>
              </a:ext>
            </a:extLst>
          </a:blip>
          <a:srcRect l="3987" r="8266"/>
          <a:stretch/>
        </p:blipFill>
        <p:spPr>
          <a:xfrm>
            <a:off x="1666844" y="836712"/>
            <a:ext cx="6643734" cy="580699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16935" y="571480"/>
            <a:ext cx="8596668" cy="803176"/>
          </a:xfrm>
        </p:spPr>
        <p:txBody>
          <a:bodyPr/>
          <a:lstStyle/>
          <a:p>
            <a:r>
              <a:rPr lang="zh-CN" altLang="en-US" dirty="0" smtClean="0">
                <a:latin typeface="微软雅黑" pitchFamily="34" charset="-122"/>
                <a:ea typeface="微软雅黑" pitchFamily="34" charset="-122"/>
              </a:rPr>
              <a:t>其他附加申报材料：</a:t>
            </a:r>
            <a:endParaRPr lang="zh-CN" altLang="en-US" dirty="0"/>
          </a:p>
        </p:txBody>
      </p:sp>
      <p:sp>
        <p:nvSpPr>
          <p:cNvPr id="3" name="内容占位符 2"/>
          <p:cNvSpPr>
            <a:spLocks noGrp="1"/>
          </p:cNvSpPr>
          <p:nvPr>
            <p:ph idx="1"/>
          </p:nvPr>
        </p:nvSpPr>
        <p:spPr>
          <a:xfrm>
            <a:off x="677334" y="1785926"/>
            <a:ext cx="9062004" cy="3880773"/>
          </a:xfrm>
        </p:spPr>
        <p:txBody>
          <a:bodyPr>
            <a:normAutofit/>
          </a:bodyPr>
          <a:lstStyle/>
          <a:p>
            <a:pPr marL="0" lvl="0" indent="88900" defTabSz="914400" eaLnBrk="0" fontAlgn="base" hangingPunct="0">
              <a:spcBef>
                <a:spcPct val="0"/>
              </a:spcBef>
              <a:spcAft>
                <a:spcPct val="0"/>
              </a:spcAft>
              <a:buClrTx/>
              <a:buSzTx/>
              <a:buNone/>
            </a:pPr>
            <a:r>
              <a:rPr lang="en-US" altLang="zh-CN" sz="2400" b="1" dirty="0" smtClean="0">
                <a:ln w="17780" cmpd="sng">
                  <a:solidFill>
                    <a:srgbClr val="FFFFFF"/>
                  </a:solidFill>
                  <a:prstDash val="solid"/>
                  <a:miter lim="800000"/>
                </a:ln>
                <a:solidFill>
                  <a:schemeClr val="tx1"/>
                </a:solidFill>
                <a:latin typeface="微软雅黑" pitchFamily="34" charset="-122"/>
                <a:ea typeface="微软雅黑" pitchFamily="34" charset="-122"/>
                <a:cs typeface="Times New Roman" pitchFamily="18" charset="0"/>
              </a:rPr>
              <a:t>1</a:t>
            </a:r>
            <a:r>
              <a:rPr lang="zh-CN" altLang="en-US" sz="2400" b="1" dirty="0" smtClean="0">
                <a:ln w="17780" cmpd="sng">
                  <a:solidFill>
                    <a:srgbClr val="FFFFFF"/>
                  </a:solidFill>
                  <a:prstDash val="solid"/>
                  <a:miter lim="800000"/>
                </a:ln>
                <a:solidFill>
                  <a:schemeClr val="tx1"/>
                </a:solidFill>
                <a:latin typeface="微软雅黑" pitchFamily="34" charset="-122"/>
                <a:ea typeface="微软雅黑" pitchFamily="34" charset="-122"/>
                <a:cs typeface="Times New Roman" pitchFamily="18" charset="0"/>
              </a:rPr>
              <a:t>、</a:t>
            </a:r>
            <a:r>
              <a:rPr lang="zh-CN" altLang="zh-CN" sz="2400" b="1" dirty="0" smtClean="0">
                <a:ln w="17780" cmpd="sng">
                  <a:solidFill>
                    <a:srgbClr val="FFFFFF"/>
                  </a:solidFill>
                  <a:prstDash val="solid"/>
                  <a:miter lim="800000"/>
                </a:ln>
                <a:solidFill>
                  <a:schemeClr val="tx1"/>
                </a:solidFill>
                <a:latin typeface="微软雅黑" pitchFamily="34" charset="-122"/>
                <a:ea typeface="微软雅黑" pitchFamily="34" charset="-122"/>
                <a:cs typeface="Times New Roman" pitchFamily="18" charset="0"/>
              </a:rPr>
              <a:t>对住院期间因病情需要在</a:t>
            </a:r>
            <a:r>
              <a:rPr lang="en-US" altLang="zh-CN" sz="2400" b="1" dirty="0" smtClean="0">
                <a:ln w="17780" cmpd="sng">
                  <a:solidFill>
                    <a:srgbClr val="FFFFFF"/>
                  </a:solidFill>
                  <a:prstDash val="solid"/>
                  <a:miter lim="800000"/>
                </a:ln>
                <a:solidFill>
                  <a:schemeClr val="tx1"/>
                </a:solidFill>
                <a:latin typeface="微软雅黑" pitchFamily="34" charset="-122"/>
                <a:ea typeface="微软雅黑" pitchFamily="34" charset="-122"/>
                <a:cs typeface="Times New Roman" pitchFamily="18" charset="0"/>
              </a:rPr>
              <a:t>24</a:t>
            </a:r>
            <a:r>
              <a:rPr lang="zh-CN" altLang="en-US" sz="2400" b="1" dirty="0" smtClean="0">
                <a:ln w="17780" cmpd="sng">
                  <a:solidFill>
                    <a:srgbClr val="FFFFFF"/>
                  </a:solidFill>
                  <a:prstDash val="solid"/>
                  <a:miter lim="800000"/>
                </a:ln>
                <a:solidFill>
                  <a:schemeClr val="tx1"/>
                </a:solidFill>
                <a:latin typeface="微软雅黑" pitchFamily="34" charset="-122"/>
                <a:ea typeface="微软雅黑" pitchFamily="34" charset="-122"/>
                <a:cs typeface="Times New Roman" pitchFamily="18" charset="0"/>
              </a:rPr>
              <a:t>小时内转诊的，须提供医保正规格式的</a:t>
            </a:r>
            <a:r>
              <a:rPr lang="en-US" altLang="zh-CN" sz="2400" b="1" dirty="0" smtClean="0">
                <a:ln w="17780" cmpd="sng">
                  <a:solidFill>
                    <a:srgbClr val="FFFFFF"/>
                  </a:solidFill>
                  <a:prstDash val="solid"/>
                  <a:miter lim="800000"/>
                </a:ln>
                <a:solidFill>
                  <a:schemeClr val="tx1"/>
                </a:solidFill>
                <a:latin typeface="微软雅黑" pitchFamily="34" charset="-122"/>
                <a:ea typeface="微软雅黑" pitchFamily="34" charset="-122"/>
                <a:cs typeface="Times New Roman" pitchFamily="18" charset="0"/>
              </a:rPr>
              <a:t>《</a:t>
            </a:r>
            <a:r>
              <a:rPr lang="zh-CN" altLang="en-US" sz="2400" b="1" dirty="0" smtClean="0">
                <a:ln w="17780" cmpd="sng">
                  <a:solidFill>
                    <a:srgbClr val="FFFFFF"/>
                  </a:solidFill>
                  <a:prstDash val="solid"/>
                  <a:miter lim="800000"/>
                </a:ln>
                <a:solidFill>
                  <a:schemeClr val="tx1"/>
                </a:solidFill>
                <a:latin typeface="微软雅黑" pitchFamily="34" charset="-122"/>
                <a:ea typeface="微软雅黑" pitchFamily="34" charset="-122"/>
                <a:cs typeface="Times New Roman" pitchFamily="18" charset="0"/>
              </a:rPr>
              <a:t>北京市医疗保险转诊单</a:t>
            </a:r>
            <a:r>
              <a:rPr lang="en-US" altLang="zh-CN" sz="2400" b="1" dirty="0" smtClean="0">
                <a:ln w="17780" cmpd="sng">
                  <a:solidFill>
                    <a:srgbClr val="FFFFFF"/>
                  </a:solidFill>
                  <a:prstDash val="solid"/>
                  <a:miter lim="800000"/>
                </a:ln>
                <a:solidFill>
                  <a:schemeClr val="tx1"/>
                </a:solidFill>
                <a:latin typeface="微软雅黑" pitchFamily="34" charset="-122"/>
                <a:ea typeface="微软雅黑" pitchFamily="34" charset="-122"/>
                <a:cs typeface="Times New Roman" pitchFamily="18" charset="0"/>
              </a:rPr>
              <a:t>》</a:t>
            </a:r>
            <a:r>
              <a:rPr lang="zh-CN" altLang="en-US" sz="2400" b="1" dirty="0" smtClean="0">
                <a:ln w="17780" cmpd="sng">
                  <a:solidFill>
                    <a:srgbClr val="FFFFFF"/>
                  </a:solidFill>
                  <a:prstDash val="solid"/>
                  <a:miter lim="800000"/>
                </a:ln>
                <a:solidFill>
                  <a:schemeClr val="tx1"/>
                </a:solidFill>
                <a:latin typeface="微软雅黑" pitchFamily="34" charset="-122"/>
                <a:ea typeface="微软雅黑" pitchFamily="34" charset="-122"/>
                <a:cs typeface="Times New Roman" pitchFamily="18" charset="0"/>
              </a:rPr>
              <a:t>；</a:t>
            </a:r>
            <a:endParaRPr lang="en-US" altLang="zh-CN" sz="2400" b="1" dirty="0" smtClean="0">
              <a:ln w="17780" cmpd="sng">
                <a:solidFill>
                  <a:srgbClr val="FFFFFF"/>
                </a:solidFill>
                <a:prstDash val="solid"/>
                <a:miter lim="800000"/>
              </a:ln>
              <a:solidFill>
                <a:schemeClr val="tx1"/>
              </a:solidFill>
              <a:latin typeface="微软雅黑" pitchFamily="34" charset="-122"/>
              <a:ea typeface="微软雅黑" pitchFamily="34" charset="-122"/>
              <a:cs typeface="Times New Roman" pitchFamily="18" charset="0"/>
            </a:endParaRPr>
          </a:p>
          <a:p>
            <a:pPr marL="0" lvl="0" indent="88900" defTabSz="914400" eaLnBrk="0" fontAlgn="base" hangingPunct="0">
              <a:spcBef>
                <a:spcPct val="0"/>
              </a:spcBef>
              <a:spcAft>
                <a:spcPct val="0"/>
              </a:spcAft>
              <a:buClrTx/>
              <a:buSzTx/>
              <a:buNone/>
            </a:pPr>
            <a:endParaRPr lang="en-US" altLang="zh-CN" sz="2400" b="1" dirty="0" smtClean="0">
              <a:ln w="17780" cmpd="sng">
                <a:solidFill>
                  <a:srgbClr val="FFFFFF"/>
                </a:solidFill>
                <a:prstDash val="solid"/>
                <a:miter lim="800000"/>
              </a:ln>
              <a:solidFill>
                <a:schemeClr val="tx1"/>
              </a:solidFill>
              <a:latin typeface="微软雅黑" pitchFamily="34" charset="-122"/>
              <a:ea typeface="微软雅黑" pitchFamily="34" charset="-122"/>
              <a:cs typeface="Times New Roman" pitchFamily="18" charset="0"/>
            </a:endParaRPr>
          </a:p>
          <a:p>
            <a:pPr marL="0" indent="88900" defTabSz="914400" eaLnBrk="0" fontAlgn="base" hangingPunct="0">
              <a:spcBef>
                <a:spcPct val="0"/>
              </a:spcBef>
              <a:spcAft>
                <a:spcPct val="0"/>
              </a:spcAft>
              <a:buClrTx/>
              <a:buSzTx/>
              <a:buNone/>
            </a:pPr>
            <a:r>
              <a:rPr lang="en-US" altLang="zh-CN" sz="2400" b="1" dirty="0" smtClean="0">
                <a:ln w="17780" cmpd="sng">
                  <a:solidFill>
                    <a:srgbClr val="FFFFFF"/>
                  </a:solidFill>
                  <a:prstDash val="solid"/>
                  <a:miter lim="800000"/>
                </a:ln>
                <a:solidFill>
                  <a:schemeClr val="tx1"/>
                </a:solidFill>
                <a:latin typeface="微软雅黑" pitchFamily="34" charset="-122"/>
                <a:ea typeface="微软雅黑" pitchFamily="34" charset="-122"/>
                <a:cs typeface="Times New Roman" pitchFamily="18" charset="0"/>
              </a:rPr>
              <a:t>2</a:t>
            </a:r>
            <a:r>
              <a:rPr lang="zh-CN" altLang="en-US" sz="2400" b="1" dirty="0" smtClean="0">
                <a:ln w="17780" cmpd="sng">
                  <a:solidFill>
                    <a:srgbClr val="FFFFFF"/>
                  </a:solidFill>
                  <a:prstDash val="solid"/>
                  <a:miter lim="800000"/>
                </a:ln>
                <a:solidFill>
                  <a:schemeClr val="tx1"/>
                </a:solidFill>
                <a:latin typeface="微软雅黑" pitchFamily="34" charset="-122"/>
                <a:ea typeface="微软雅黑" pitchFamily="34" charset="-122"/>
                <a:cs typeface="Times New Roman" pitchFamily="18" charset="0"/>
              </a:rPr>
              <a:t>、急诊抢救留观并在同一医院收入住院治疗的，须提供经医保核定出具的加注“急诊留观”字样的专用收费收据或</a:t>
            </a:r>
            <a:r>
              <a:rPr lang="en-US" altLang="zh-CN" sz="2400" b="1" dirty="0" smtClean="0">
                <a:ln w="17780" cmpd="sng">
                  <a:solidFill>
                    <a:srgbClr val="FFFFFF"/>
                  </a:solidFill>
                  <a:prstDash val="solid"/>
                  <a:miter lim="800000"/>
                </a:ln>
                <a:solidFill>
                  <a:schemeClr val="tx1"/>
                </a:solidFill>
                <a:latin typeface="微软雅黑" pitchFamily="34" charset="-122"/>
                <a:ea typeface="微软雅黑" pitchFamily="34" charset="-122"/>
                <a:cs typeface="Times New Roman" pitchFamily="18" charset="0"/>
              </a:rPr>
              <a:t>《</a:t>
            </a:r>
            <a:r>
              <a:rPr lang="zh-CN" altLang="en-US" sz="2400" b="1" dirty="0" smtClean="0">
                <a:ln w="17780" cmpd="sng">
                  <a:solidFill>
                    <a:srgbClr val="FFFFFF"/>
                  </a:solidFill>
                  <a:prstDash val="solid"/>
                  <a:miter lim="800000"/>
                </a:ln>
                <a:solidFill>
                  <a:schemeClr val="tx1"/>
                </a:solidFill>
                <a:latin typeface="微软雅黑" pitchFamily="34" charset="-122"/>
                <a:ea typeface="微软雅黑" pitchFamily="34" charset="-122"/>
                <a:cs typeface="Times New Roman" pitchFamily="18" charset="0"/>
              </a:rPr>
              <a:t>北京市医疗保险手工报销费用审批表</a:t>
            </a:r>
            <a:r>
              <a:rPr lang="en-US" altLang="zh-CN" sz="2400" b="1" dirty="0" smtClean="0">
                <a:ln w="17780" cmpd="sng">
                  <a:solidFill>
                    <a:srgbClr val="FFFFFF"/>
                  </a:solidFill>
                  <a:prstDash val="solid"/>
                  <a:miter lim="800000"/>
                </a:ln>
                <a:solidFill>
                  <a:schemeClr val="tx1"/>
                </a:solidFill>
                <a:latin typeface="微软雅黑" pitchFamily="34" charset="-122"/>
                <a:ea typeface="微软雅黑" pitchFamily="34" charset="-122"/>
                <a:cs typeface="Times New Roman" pitchFamily="18" charset="0"/>
              </a:rPr>
              <a:t>》</a:t>
            </a:r>
            <a:r>
              <a:rPr lang="zh-CN" altLang="en-US" sz="2400" b="1" dirty="0" smtClean="0">
                <a:ln w="17780" cmpd="sng">
                  <a:solidFill>
                    <a:srgbClr val="FFFFFF"/>
                  </a:solidFill>
                  <a:prstDash val="solid"/>
                  <a:miter lim="800000"/>
                </a:ln>
                <a:solidFill>
                  <a:schemeClr val="tx1"/>
                </a:solidFill>
                <a:latin typeface="微软雅黑" pitchFamily="34" charset="-122"/>
                <a:ea typeface="微软雅黑" pitchFamily="34" charset="-122"/>
                <a:cs typeface="Times New Roman" pitchFamily="18" charset="0"/>
              </a:rPr>
              <a:t>。</a:t>
            </a:r>
            <a:r>
              <a:rPr lang="zh-CN" altLang="en-US" sz="2400" b="1" dirty="0" smtClean="0">
                <a:ln w="17780" cmpd="sng">
                  <a:solidFill>
                    <a:srgbClr val="FFFFFF"/>
                  </a:solidFill>
                  <a:prstDash val="solid"/>
                  <a:miter lim="800000"/>
                </a:ln>
                <a:solidFill>
                  <a:srgbClr val="FF0000"/>
                </a:solidFill>
                <a:latin typeface="微软雅黑" pitchFamily="34" charset="-122"/>
                <a:ea typeface="微软雅黑" pitchFamily="34" charset="-122"/>
                <a:cs typeface="Times New Roman" pitchFamily="18" charset="0"/>
              </a:rPr>
              <a:t>外地就医人员回到北京也要到所在地社保核</a:t>
            </a:r>
            <a:r>
              <a:rPr lang="en-US" altLang="zh-CN" sz="2400" b="1" dirty="0" smtClean="0">
                <a:ln w="17780" cmpd="sng">
                  <a:solidFill>
                    <a:srgbClr val="FFFFFF"/>
                  </a:solidFill>
                  <a:prstDash val="solid"/>
                  <a:miter lim="800000"/>
                </a:ln>
                <a:solidFill>
                  <a:srgbClr val="FF0000"/>
                </a:solidFill>
                <a:latin typeface="微软雅黑" pitchFamily="34" charset="-122"/>
                <a:ea typeface="微软雅黑" pitchFamily="34" charset="-122"/>
                <a:cs typeface="Times New Roman" pitchFamily="18" charset="0"/>
              </a:rPr>
              <a:t>《</a:t>
            </a:r>
            <a:r>
              <a:rPr lang="zh-CN" altLang="en-US" sz="2400" b="1" dirty="0" smtClean="0">
                <a:ln w="17780" cmpd="sng">
                  <a:solidFill>
                    <a:srgbClr val="FFFFFF"/>
                  </a:solidFill>
                  <a:prstDash val="solid"/>
                  <a:miter lim="800000"/>
                </a:ln>
                <a:solidFill>
                  <a:srgbClr val="FF0000"/>
                </a:solidFill>
                <a:latin typeface="微软雅黑" pitchFamily="34" charset="-122"/>
                <a:ea typeface="微软雅黑" pitchFamily="34" charset="-122"/>
                <a:cs typeface="Times New Roman" pitchFamily="18" charset="0"/>
              </a:rPr>
              <a:t>北京市医疗保险手工报销费用审批表</a:t>
            </a:r>
            <a:r>
              <a:rPr lang="en-US" altLang="zh-CN" sz="2400" b="1" dirty="0" smtClean="0">
                <a:ln w="17780" cmpd="sng">
                  <a:solidFill>
                    <a:srgbClr val="FFFFFF"/>
                  </a:solidFill>
                  <a:prstDash val="solid"/>
                  <a:miter lim="800000"/>
                </a:ln>
                <a:solidFill>
                  <a:srgbClr val="FF0000"/>
                </a:solidFill>
                <a:latin typeface="微软雅黑" pitchFamily="34" charset="-122"/>
                <a:ea typeface="微软雅黑" pitchFamily="34" charset="-122"/>
                <a:cs typeface="Times New Roman" pitchFamily="18" charset="0"/>
              </a:rPr>
              <a:t>》</a:t>
            </a:r>
            <a:r>
              <a:rPr lang="zh-CN" altLang="en-US" sz="2400" b="1" dirty="0" smtClean="0">
                <a:ln w="17780" cmpd="sng">
                  <a:solidFill>
                    <a:srgbClr val="FFFFFF"/>
                  </a:solidFill>
                  <a:prstDash val="solid"/>
                  <a:miter lim="800000"/>
                </a:ln>
                <a:solidFill>
                  <a:srgbClr val="FF0000"/>
                </a:solidFill>
                <a:latin typeface="微软雅黑" pitchFamily="34" charset="-122"/>
                <a:ea typeface="微软雅黑" pitchFamily="34" charset="-122"/>
                <a:cs typeface="Times New Roman" pitchFamily="18" charset="0"/>
              </a:rPr>
              <a:t>。</a:t>
            </a:r>
            <a:endParaRPr lang="en-US" altLang="zh-CN" sz="2400" b="1" dirty="0" smtClean="0">
              <a:ln w="17780" cmpd="sng">
                <a:solidFill>
                  <a:srgbClr val="FFFFFF"/>
                </a:solidFill>
                <a:prstDash val="solid"/>
                <a:miter lim="800000"/>
              </a:ln>
              <a:solidFill>
                <a:srgbClr val="FF0000"/>
              </a:solidFill>
              <a:latin typeface="微软雅黑" pitchFamily="34" charset="-122"/>
              <a:ea typeface="微软雅黑" pitchFamily="34" charset="-122"/>
              <a:cs typeface="Times New Roman" pitchFamily="18" charset="0"/>
            </a:endParaRPr>
          </a:p>
          <a:p>
            <a:pPr marL="0" indent="88900" defTabSz="914400" eaLnBrk="0" fontAlgn="base" hangingPunct="0">
              <a:spcBef>
                <a:spcPct val="0"/>
              </a:spcBef>
              <a:spcAft>
                <a:spcPct val="0"/>
              </a:spcAft>
              <a:buClrTx/>
              <a:buSzTx/>
              <a:buNone/>
            </a:pPr>
            <a:endParaRPr lang="en-US" altLang="zh-CN" sz="2400" b="1" dirty="0" smtClean="0">
              <a:ln w="17780" cmpd="sng">
                <a:solidFill>
                  <a:srgbClr val="FFFFFF"/>
                </a:solidFill>
                <a:prstDash val="solid"/>
                <a:miter lim="800000"/>
              </a:ln>
              <a:solidFill>
                <a:schemeClr val="tx1"/>
              </a:solidFill>
              <a:latin typeface="微软雅黑" pitchFamily="34" charset="-122"/>
              <a:ea typeface="微软雅黑" pitchFamily="34" charset="-122"/>
              <a:cs typeface="Times New Roman" pitchFamily="18" charset="0"/>
            </a:endParaRPr>
          </a:p>
          <a:p>
            <a:pPr marL="0" lvl="0" indent="88900" defTabSz="914400" eaLnBrk="0" fontAlgn="base" hangingPunct="0">
              <a:spcBef>
                <a:spcPct val="0"/>
              </a:spcBef>
              <a:spcAft>
                <a:spcPct val="0"/>
              </a:spcAft>
              <a:buClrTx/>
              <a:buSzTx/>
              <a:buNone/>
            </a:pPr>
            <a:r>
              <a:rPr lang="en-US" altLang="zh-CN" sz="2400" b="1" dirty="0" smtClean="0">
                <a:ln w="17780" cmpd="sng">
                  <a:solidFill>
                    <a:srgbClr val="FFFFFF"/>
                  </a:solidFill>
                  <a:prstDash val="solid"/>
                  <a:miter lim="800000"/>
                </a:ln>
                <a:solidFill>
                  <a:schemeClr val="tx1"/>
                </a:solidFill>
                <a:latin typeface="微软雅黑" pitchFamily="34" charset="-122"/>
                <a:ea typeface="微软雅黑" pitchFamily="34" charset="-122"/>
                <a:cs typeface="Times New Roman" pitchFamily="18" charset="0"/>
              </a:rPr>
              <a:t>3</a:t>
            </a:r>
            <a:r>
              <a:rPr lang="zh-CN" altLang="en-US" sz="2400" b="1" dirty="0" smtClean="0">
                <a:ln w="17780" cmpd="sng">
                  <a:solidFill>
                    <a:srgbClr val="FFFFFF"/>
                  </a:solidFill>
                  <a:prstDash val="solid"/>
                  <a:miter lim="800000"/>
                </a:ln>
                <a:solidFill>
                  <a:schemeClr val="tx1"/>
                </a:solidFill>
                <a:latin typeface="微软雅黑" pitchFamily="34" charset="-122"/>
                <a:ea typeface="微软雅黑" pitchFamily="34" charset="-122"/>
                <a:cs typeface="Times New Roman" pitchFamily="18" charset="0"/>
              </a:rPr>
              <a:t>、退休人员和低保人员须提供相关证明材料。</a:t>
            </a:r>
            <a:endParaRPr lang="zh-CN" altLang="en-US" sz="2400" b="1" dirty="0">
              <a:ln w="17780" cmpd="sng">
                <a:solidFill>
                  <a:srgbClr val="FFFFFF"/>
                </a:solidFill>
                <a:prstDash val="solid"/>
                <a:miter lim="800000"/>
              </a:ln>
              <a:solidFill>
                <a:schemeClr val="tx1"/>
              </a:solidFill>
              <a:latin typeface="微软雅黑" pitchFamily="34" charset="-122"/>
              <a:ea typeface="微软雅黑" pitchFamily="34" charset="-122"/>
            </a:endParaRPr>
          </a:p>
        </p:txBody>
      </p:sp>
    </p:spTree>
    <p:extLst>
      <p:ext uri="{BB962C8B-B14F-4D97-AF65-F5344CB8AC3E}">
        <p14:creationId xmlns="" xmlns:p14="http://schemas.microsoft.com/office/powerpoint/2010/main" val="21084751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9336" y="609600"/>
            <a:ext cx="9154666" cy="659160"/>
          </a:xfrm>
        </p:spPr>
        <p:txBody>
          <a:bodyPr>
            <a:normAutofit fontScale="90000"/>
          </a:bodyPr>
          <a:lstStyle/>
          <a:p>
            <a:r>
              <a:rPr lang="zh-CN" altLang="en-US" b="1" dirty="0" smtClean="0">
                <a:latin typeface="仿宋" pitchFamily="49" charset="-122"/>
                <a:ea typeface="仿宋" pitchFamily="49" charset="-122"/>
              </a:rPr>
              <a:t>二、住院津贴保障活动：</a:t>
            </a:r>
            <a:r>
              <a:rPr lang="en-US" altLang="zh-CN" b="1" dirty="0" smtClean="0">
                <a:latin typeface="仿宋" pitchFamily="49" charset="-122"/>
                <a:ea typeface="仿宋" pitchFamily="49" charset="-122"/>
              </a:rPr>
              <a:t/>
            </a:r>
            <a:br>
              <a:rPr lang="en-US" altLang="zh-CN" b="1" dirty="0" smtClean="0">
                <a:latin typeface="仿宋" pitchFamily="49" charset="-122"/>
                <a:ea typeface="仿宋" pitchFamily="49" charset="-122"/>
              </a:rPr>
            </a:br>
            <a:endParaRPr lang="zh-CN" altLang="en-US" b="1" dirty="0"/>
          </a:p>
        </p:txBody>
      </p:sp>
      <p:sp>
        <p:nvSpPr>
          <p:cNvPr id="3" name="文本占位符 2"/>
          <p:cNvSpPr>
            <a:spLocks noGrp="1"/>
          </p:cNvSpPr>
          <p:nvPr>
            <p:ph type="body" idx="1"/>
          </p:nvPr>
        </p:nvSpPr>
        <p:spPr>
          <a:xfrm>
            <a:off x="479376" y="1642269"/>
            <a:ext cx="4381992" cy="576262"/>
          </a:xfrm>
        </p:spPr>
        <p:txBody>
          <a:bodyPr/>
          <a:lstStyle/>
          <a:p>
            <a:r>
              <a:rPr lang="zh-CN" altLang="en-US" sz="3200" dirty="0" smtClean="0"/>
              <a:t>北京市医疗保险人员</a:t>
            </a:r>
            <a:endParaRPr lang="zh-CN" altLang="en-US" sz="3200" dirty="0"/>
          </a:p>
        </p:txBody>
      </p:sp>
      <p:sp>
        <p:nvSpPr>
          <p:cNvPr id="4" name="内容占位符 3"/>
          <p:cNvSpPr>
            <a:spLocks noGrp="1"/>
          </p:cNvSpPr>
          <p:nvPr>
            <p:ph sz="half" idx="2"/>
          </p:nvPr>
        </p:nvSpPr>
        <p:spPr>
          <a:xfrm>
            <a:off x="479377" y="2492897"/>
            <a:ext cx="4381992" cy="3548466"/>
          </a:xfrm>
        </p:spPr>
        <p:txBody>
          <a:bodyPr>
            <a:normAutofit/>
          </a:bodyPr>
          <a:lstStyle/>
          <a:p>
            <a:r>
              <a:rPr lang="zh-CN" altLang="en-US" sz="2800" b="1" dirty="0" smtClean="0">
                <a:latin typeface="仿宋" pitchFamily="49" charset="-122"/>
                <a:ea typeface="仿宋" pitchFamily="49" charset="-122"/>
              </a:rPr>
              <a:t>互助金申请书</a:t>
            </a:r>
            <a:endParaRPr lang="en-US" altLang="zh-CN" sz="2800" b="1" dirty="0" smtClean="0">
              <a:latin typeface="仿宋" pitchFamily="49" charset="-122"/>
              <a:ea typeface="仿宋" pitchFamily="49" charset="-122"/>
            </a:endParaRPr>
          </a:p>
          <a:p>
            <a:endParaRPr lang="en-US" altLang="zh-CN" sz="1000" b="1" dirty="0" smtClean="0">
              <a:latin typeface="仿宋" pitchFamily="49" charset="-122"/>
              <a:ea typeface="仿宋" pitchFamily="49" charset="-122"/>
            </a:endParaRPr>
          </a:p>
          <a:p>
            <a:r>
              <a:rPr lang="zh-CN" altLang="en-US" sz="2800" b="1" dirty="0" smtClean="0">
                <a:latin typeface="仿宋" pitchFamily="49" charset="-122"/>
                <a:ea typeface="仿宋" pitchFamily="49" charset="-122"/>
              </a:rPr>
              <a:t>住院费用清单</a:t>
            </a:r>
            <a:endParaRPr lang="en-US" altLang="zh-CN" sz="2800" b="1" dirty="0" smtClean="0">
              <a:latin typeface="仿宋" pitchFamily="49" charset="-122"/>
              <a:ea typeface="仿宋" pitchFamily="49" charset="-122"/>
            </a:endParaRPr>
          </a:p>
          <a:p>
            <a:endParaRPr lang="en-US" altLang="zh-CN" sz="1000" b="1" dirty="0" smtClean="0">
              <a:latin typeface="仿宋" pitchFamily="49" charset="-122"/>
              <a:ea typeface="仿宋" pitchFamily="49" charset="-122"/>
            </a:endParaRPr>
          </a:p>
          <a:p>
            <a:r>
              <a:rPr lang="zh-CN" altLang="en-US" sz="2800" b="1" dirty="0" smtClean="0">
                <a:latin typeface="仿宋" pitchFamily="49" charset="-122"/>
                <a:ea typeface="仿宋" pitchFamily="49" charset="-122"/>
              </a:rPr>
              <a:t>社保卡（或身份证）、互助服务卡（或其他银行卡）复印件</a:t>
            </a:r>
            <a:endParaRPr lang="en-US" altLang="zh-CN" sz="2800" b="1" dirty="0" smtClean="0">
              <a:latin typeface="仿宋" pitchFamily="49" charset="-122"/>
              <a:ea typeface="仿宋" pitchFamily="49" charset="-122"/>
            </a:endParaRPr>
          </a:p>
          <a:p>
            <a:endParaRPr lang="zh-CN" altLang="en-US" sz="2400" dirty="0" smtClean="0">
              <a:latin typeface="仿宋" pitchFamily="49" charset="-122"/>
              <a:ea typeface="仿宋" pitchFamily="49" charset="-122"/>
            </a:endParaRPr>
          </a:p>
          <a:p>
            <a:endParaRPr lang="zh-CN" altLang="en-US" dirty="0"/>
          </a:p>
        </p:txBody>
      </p:sp>
      <p:sp>
        <p:nvSpPr>
          <p:cNvPr id="5" name="文本占位符 4"/>
          <p:cNvSpPr>
            <a:spLocks noGrp="1"/>
          </p:cNvSpPr>
          <p:nvPr>
            <p:ph type="body" sz="quarter" idx="3"/>
          </p:nvPr>
        </p:nvSpPr>
        <p:spPr>
          <a:xfrm>
            <a:off x="5088384" y="1699817"/>
            <a:ext cx="4579515" cy="518714"/>
          </a:xfrm>
        </p:spPr>
        <p:txBody>
          <a:bodyPr/>
          <a:lstStyle/>
          <a:p>
            <a:r>
              <a:rPr lang="zh-CN" altLang="en-US" sz="3200" dirty="0" smtClean="0"/>
              <a:t>非北京市医疗保险人员</a:t>
            </a:r>
            <a:endParaRPr lang="zh-CN" altLang="en-US" sz="3200" dirty="0"/>
          </a:p>
        </p:txBody>
      </p:sp>
      <p:sp>
        <p:nvSpPr>
          <p:cNvPr id="6" name="内容占位符 5"/>
          <p:cNvSpPr>
            <a:spLocks noGrp="1"/>
          </p:cNvSpPr>
          <p:nvPr>
            <p:ph sz="quarter" idx="4"/>
          </p:nvPr>
        </p:nvSpPr>
        <p:spPr>
          <a:xfrm>
            <a:off x="5088385" y="2492897"/>
            <a:ext cx="5008143" cy="4150813"/>
          </a:xfrm>
        </p:spPr>
        <p:txBody>
          <a:bodyPr>
            <a:normAutofit fontScale="40000" lnSpcReduction="20000"/>
          </a:bodyPr>
          <a:lstStyle/>
          <a:p>
            <a:r>
              <a:rPr lang="zh-CN" altLang="en-US" sz="5900" b="1" dirty="0" smtClean="0">
                <a:latin typeface="仿宋" pitchFamily="49" charset="-122"/>
                <a:ea typeface="仿宋" pitchFamily="49" charset="-122"/>
              </a:rPr>
              <a:t>互助金申请书</a:t>
            </a:r>
            <a:endParaRPr lang="en-US" altLang="zh-CN" sz="5900" b="1" dirty="0" smtClean="0">
              <a:latin typeface="仿宋" pitchFamily="49" charset="-122"/>
              <a:ea typeface="仿宋" pitchFamily="49" charset="-122"/>
            </a:endParaRPr>
          </a:p>
          <a:p>
            <a:pPr>
              <a:buNone/>
            </a:pPr>
            <a:endParaRPr lang="en-US" altLang="zh-CN" sz="2500" b="1" dirty="0" smtClean="0">
              <a:latin typeface="仿宋" pitchFamily="49" charset="-122"/>
              <a:ea typeface="仿宋" pitchFamily="49" charset="-122"/>
            </a:endParaRPr>
          </a:p>
          <a:p>
            <a:r>
              <a:rPr lang="zh-CN" altLang="en-US" sz="5900" b="1" dirty="0" smtClean="0">
                <a:latin typeface="仿宋" pitchFamily="49" charset="-122"/>
                <a:ea typeface="仿宋" pitchFamily="49" charset="-122"/>
              </a:rPr>
              <a:t>身份证、</a:t>
            </a:r>
            <a:r>
              <a:rPr lang="zh-CN" altLang="en-US" sz="6000" b="1" dirty="0" smtClean="0">
                <a:latin typeface="仿宋" pitchFamily="49" charset="-122"/>
                <a:ea typeface="仿宋" pitchFamily="49" charset="-122"/>
              </a:rPr>
              <a:t>互助服务卡（或其他银行卡）</a:t>
            </a:r>
            <a:r>
              <a:rPr lang="zh-CN" altLang="en-US" sz="5900" b="1" dirty="0" smtClean="0">
                <a:latin typeface="仿宋" pitchFamily="49" charset="-122"/>
                <a:ea typeface="仿宋" pitchFamily="49" charset="-122"/>
              </a:rPr>
              <a:t>正面复印件</a:t>
            </a:r>
            <a:endParaRPr lang="en-US" altLang="zh-CN" sz="5900" b="1" dirty="0" smtClean="0">
              <a:latin typeface="仿宋" pitchFamily="49" charset="-122"/>
              <a:ea typeface="仿宋" pitchFamily="49" charset="-122"/>
            </a:endParaRPr>
          </a:p>
          <a:p>
            <a:pPr>
              <a:buNone/>
            </a:pPr>
            <a:endParaRPr lang="en-US" altLang="zh-CN" sz="2500" b="1" dirty="0" smtClean="0">
              <a:latin typeface="仿宋" pitchFamily="49" charset="-122"/>
              <a:ea typeface="仿宋" pitchFamily="49" charset="-122"/>
            </a:endParaRPr>
          </a:p>
          <a:p>
            <a:r>
              <a:rPr lang="zh-CN" altLang="en-US" sz="5900" b="1" dirty="0" smtClean="0">
                <a:latin typeface="仿宋" pitchFamily="49" charset="-122"/>
                <a:ea typeface="仿宋" pitchFamily="49" charset="-122"/>
              </a:rPr>
              <a:t>北京市医疗住院收费收据复印件</a:t>
            </a:r>
            <a:endParaRPr lang="en-US" altLang="zh-CN" sz="5900" b="1" dirty="0" smtClean="0">
              <a:latin typeface="仿宋" pitchFamily="49" charset="-122"/>
              <a:ea typeface="仿宋" pitchFamily="49" charset="-122"/>
            </a:endParaRPr>
          </a:p>
          <a:p>
            <a:endParaRPr lang="en-US" altLang="zh-CN" sz="2500" b="1" dirty="0" smtClean="0">
              <a:latin typeface="仿宋" pitchFamily="49" charset="-122"/>
              <a:ea typeface="仿宋" pitchFamily="49" charset="-122"/>
            </a:endParaRPr>
          </a:p>
          <a:p>
            <a:r>
              <a:rPr lang="zh-CN" altLang="en-US" sz="5900" b="1" dirty="0" smtClean="0">
                <a:latin typeface="仿宋" pitchFamily="49" charset="-122"/>
                <a:ea typeface="仿宋" pitchFamily="49" charset="-122"/>
              </a:rPr>
              <a:t>本市二级及以上医疗机构出具的住院病案首页复印件（加盖医院病案室复印专用章）</a:t>
            </a:r>
            <a:endParaRPr lang="en-US" altLang="zh-CN" sz="5900" b="1" dirty="0" smtClean="0">
              <a:latin typeface="仿宋" pitchFamily="49" charset="-122"/>
              <a:ea typeface="仿宋" pitchFamily="49" charset="-122"/>
            </a:endParaRPr>
          </a:p>
          <a:p>
            <a:endParaRPr lang="zh-CN" altLang="en-US" sz="2400" dirty="0" smtClean="0">
              <a:latin typeface="仿宋" pitchFamily="49" charset="-122"/>
              <a:ea typeface="仿宋" pitchFamily="49" charset="-122"/>
            </a:endParaRPr>
          </a:p>
          <a:p>
            <a:endParaRPr lang="zh-CN" altLang="en-US" sz="2400" dirty="0">
              <a:latin typeface="仿宋" pitchFamily="49" charset="-122"/>
              <a:ea typeface="仿宋" pitchFamily="49" charset="-122"/>
            </a:endParaRPr>
          </a:p>
        </p:txBody>
      </p:sp>
      <p:cxnSp>
        <p:nvCxnSpPr>
          <p:cNvPr id="8" name="直接连接符 7"/>
          <p:cNvCxnSpPr/>
          <p:nvPr/>
        </p:nvCxnSpPr>
        <p:spPr>
          <a:xfrm>
            <a:off x="4861369" y="1484784"/>
            <a:ext cx="1" cy="537321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4861370" y="1484784"/>
            <a:ext cx="497904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0" y="1484784"/>
            <a:ext cx="4861368"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38084" y="1270000"/>
            <a:ext cx="8596668" cy="1320800"/>
          </a:xfrm>
        </p:spPr>
        <p:txBody>
          <a:bodyPr/>
          <a:lstStyle/>
          <a:p>
            <a:r>
              <a:rPr lang="zh-CN" altLang="en-US" b="1" dirty="0" smtClean="0">
                <a:latin typeface="仿宋" pitchFamily="49" charset="-122"/>
                <a:ea typeface="仿宋" pitchFamily="49" charset="-122"/>
              </a:rPr>
              <a:t>   住院津贴保障活动注意事项：</a:t>
            </a:r>
            <a:r>
              <a:rPr lang="en-US" altLang="zh-CN" b="1" dirty="0" smtClean="0">
                <a:latin typeface="仿宋" pitchFamily="49" charset="-122"/>
                <a:ea typeface="仿宋" pitchFamily="49" charset="-122"/>
              </a:rPr>
              <a:t/>
            </a:r>
            <a:br>
              <a:rPr lang="en-US" altLang="zh-CN" b="1" dirty="0" smtClean="0">
                <a:latin typeface="仿宋" pitchFamily="49" charset="-122"/>
                <a:ea typeface="仿宋" pitchFamily="49" charset="-122"/>
              </a:rPr>
            </a:br>
            <a:endParaRPr lang="zh-CN" altLang="en-US" b="1" dirty="0"/>
          </a:p>
        </p:txBody>
      </p:sp>
      <p:sp>
        <p:nvSpPr>
          <p:cNvPr id="5" name="内容占位符 4"/>
          <p:cNvSpPr>
            <a:spLocks noGrp="1"/>
          </p:cNvSpPr>
          <p:nvPr>
            <p:ph idx="1"/>
          </p:nvPr>
        </p:nvSpPr>
        <p:spPr>
          <a:xfrm>
            <a:off x="380960" y="2160589"/>
            <a:ext cx="10715700" cy="3880773"/>
          </a:xfrm>
        </p:spPr>
        <p:txBody>
          <a:bodyPr>
            <a:normAutofit/>
          </a:bodyPr>
          <a:lstStyle/>
          <a:p>
            <a:pPr>
              <a:buNone/>
            </a:pPr>
            <a:r>
              <a:rPr lang="zh-CN" altLang="en-US" sz="2800" b="1" dirty="0" smtClean="0">
                <a:latin typeface="仿宋" pitchFamily="49" charset="-122"/>
                <a:ea typeface="仿宋" pitchFamily="49" charset="-122"/>
              </a:rPr>
              <a:t>精神类疾病不在“住院津贴互助保障活动” 的保障范围。</a:t>
            </a:r>
          </a:p>
          <a:p>
            <a:endParaRPr lang="zh-CN" altLang="en-US" sz="32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1619" y="127847"/>
            <a:ext cx="8596668" cy="571504"/>
          </a:xfrm>
        </p:spPr>
        <p:txBody>
          <a:bodyPr>
            <a:normAutofit fontScale="90000"/>
          </a:bodyPr>
          <a:lstStyle/>
          <a:p>
            <a:r>
              <a:rPr lang="zh-CN" altLang="en-US" dirty="0" smtClean="0"/>
              <a:t>互助</a:t>
            </a:r>
            <a:r>
              <a:rPr lang="zh-CN" altLang="en-US" dirty="0"/>
              <a:t>金</a:t>
            </a:r>
            <a:r>
              <a:rPr lang="zh-CN" altLang="en-US" dirty="0" smtClean="0"/>
              <a:t>申请书：</a:t>
            </a:r>
            <a:r>
              <a:rPr lang="zh-CN" altLang="en-US" dirty="0"/>
              <a:t/>
            </a:r>
            <a:br>
              <a:rPr lang="zh-CN" altLang="en-US" dirty="0"/>
            </a:br>
            <a:endParaRPr lang="zh-CN" altLang="en-US" dirty="0"/>
          </a:p>
        </p:txBody>
      </p:sp>
      <p:pic>
        <p:nvPicPr>
          <p:cNvPr id="74755" name="Picture 3"/>
          <p:cNvPicPr>
            <a:picLocks noChangeAspect="1" noChangeArrowheads="1"/>
          </p:cNvPicPr>
          <p:nvPr/>
        </p:nvPicPr>
        <p:blipFill>
          <a:blip r:embed="rId3"/>
          <a:srcRect/>
          <a:stretch>
            <a:fillRect/>
          </a:stretch>
        </p:blipFill>
        <p:spPr bwMode="auto">
          <a:xfrm>
            <a:off x="1343473" y="696078"/>
            <a:ext cx="6840760" cy="6161922"/>
          </a:xfrm>
          <a:prstGeom prst="rect">
            <a:avLst/>
          </a:prstGeom>
          <a:solidFill>
            <a:schemeClr val="bg1"/>
          </a:solidFill>
          <a:ln w="9525">
            <a:noFill/>
            <a:miter lim="800000"/>
            <a:headEnd/>
            <a:tailEnd/>
          </a:ln>
        </p:spPr>
      </p:pic>
      <p:sp>
        <p:nvSpPr>
          <p:cNvPr id="19" name="矩形 18"/>
          <p:cNvSpPr/>
          <p:nvPr/>
        </p:nvSpPr>
        <p:spPr>
          <a:xfrm>
            <a:off x="2567608" y="1772816"/>
            <a:ext cx="720080" cy="14401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2927648" y="1997224"/>
            <a:ext cx="1152128" cy="14401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27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6456040" y="1997224"/>
            <a:ext cx="1152128" cy="14401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27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2927648" y="2221632"/>
            <a:ext cx="1152128" cy="14401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27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6600056" y="1772816"/>
            <a:ext cx="1152128" cy="14401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27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7712351" y="5069030"/>
            <a:ext cx="3098557" cy="528593"/>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n w="12700">
                  <a:solidFill>
                    <a:schemeClr val="tx2">
                      <a:satMod val="155000"/>
                    </a:schemeClr>
                  </a:solidFill>
                  <a:prstDash val="solid"/>
                </a:ln>
                <a:solidFill>
                  <a:schemeClr val="accent5"/>
                </a:solidFill>
                <a:effectLst>
                  <a:outerShdw blurRad="41275" dist="20320" dir="1800000" algn="tl" rotWithShape="0">
                    <a:srgbClr val="000000">
                      <a:alpha val="40000"/>
                    </a:srgbClr>
                  </a:outerShdw>
                </a:effectLst>
                <a:latin typeface="华文琥珀" pitchFamily="2" charset="-122"/>
                <a:ea typeface="华文琥珀" pitchFamily="2" charset="-122"/>
              </a:rPr>
              <a:t>出险职工本人或代理人签字</a:t>
            </a:r>
          </a:p>
        </p:txBody>
      </p:sp>
      <p:sp>
        <p:nvSpPr>
          <p:cNvPr id="33" name="矩形 32"/>
          <p:cNvSpPr/>
          <p:nvPr/>
        </p:nvSpPr>
        <p:spPr>
          <a:xfrm>
            <a:off x="5879976" y="5597624"/>
            <a:ext cx="1152128" cy="14401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27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4079776" y="5661248"/>
            <a:ext cx="1152128" cy="14401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27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6744072" y="2365648"/>
            <a:ext cx="1152128" cy="14401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27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8400256" y="1772816"/>
            <a:ext cx="2410652" cy="870366"/>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n w="12700">
                  <a:solidFill>
                    <a:schemeClr val="tx2">
                      <a:satMod val="155000"/>
                    </a:schemeClr>
                  </a:solidFill>
                  <a:prstDash val="solid"/>
                </a:ln>
                <a:solidFill>
                  <a:schemeClr val="accent5"/>
                </a:solidFill>
                <a:effectLst>
                  <a:outerShdw blurRad="41275" dist="20320" dir="1800000" algn="tl" rotWithShape="0">
                    <a:srgbClr val="000000">
                      <a:alpha val="40000"/>
                    </a:srgbClr>
                  </a:outerShdw>
                </a:effectLst>
                <a:latin typeface="华文琥珀" pitchFamily="2" charset="-122"/>
                <a:ea typeface="华文琥珀" pitchFamily="2" charset="-122"/>
              </a:rPr>
              <a:t>代办处上报下载打印单据必须有条形码</a:t>
            </a:r>
            <a:endParaRPr lang="zh-CN" altLang="en-US" b="1" dirty="0">
              <a:ln w="12700">
                <a:solidFill>
                  <a:schemeClr val="tx2">
                    <a:satMod val="155000"/>
                  </a:schemeClr>
                </a:solidFill>
                <a:prstDash val="solid"/>
              </a:ln>
              <a:solidFill>
                <a:schemeClr val="accent5"/>
              </a:solidFill>
              <a:effectLst>
                <a:outerShdw blurRad="41275" dist="20320" dir="1800000" algn="tl" rotWithShape="0">
                  <a:srgbClr val="000000">
                    <a:alpha val="40000"/>
                  </a:srgbClr>
                </a:outerShdw>
              </a:effectLst>
              <a:latin typeface="华文琥珀" pitchFamily="2" charset="-122"/>
              <a:ea typeface="华文琥珀" pitchFamily="2" charset="-122"/>
            </a:endParaRPr>
          </a:p>
        </p:txBody>
      </p:sp>
      <p:sp>
        <p:nvSpPr>
          <p:cNvPr id="51" name="右箭头 50"/>
          <p:cNvSpPr/>
          <p:nvPr/>
        </p:nvSpPr>
        <p:spPr>
          <a:xfrm rot="13569965">
            <a:off x="7732844" y="1297924"/>
            <a:ext cx="902777" cy="441567"/>
          </a:xfrm>
          <a:prstGeom prst="rightArrow">
            <a:avLst>
              <a:gd name="adj1" fmla="val 53321"/>
              <a:gd name="adj2" fmla="val 50000"/>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右箭头 52"/>
          <p:cNvSpPr/>
          <p:nvPr/>
        </p:nvSpPr>
        <p:spPr>
          <a:xfrm rot="9636640">
            <a:off x="6554703" y="5260537"/>
            <a:ext cx="1214042" cy="353222"/>
          </a:xfrm>
          <a:prstGeom prst="rightArrow">
            <a:avLst>
              <a:gd name="adj1" fmla="val 55261"/>
              <a:gd name="adj2" fmla="val 50000"/>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右箭头 23"/>
          <p:cNvSpPr/>
          <p:nvPr/>
        </p:nvSpPr>
        <p:spPr>
          <a:xfrm rot="2181018">
            <a:off x="1335659" y="4379591"/>
            <a:ext cx="2399390" cy="355499"/>
          </a:xfrm>
          <a:prstGeom prst="rightArrow">
            <a:avLst>
              <a:gd name="adj1" fmla="val 47232"/>
              <a:gd name="adj2" fmla="val 50000"/>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270252" y="3214686"/>
            <a:ext cx="3307468" cy="595836"/>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n w="12700">
                  <a:solidFill>
                    <a:schemeClr val="tx2">
                      <a:satMod val="155000"/>
                    </a:schemeClr>
                  </a:solidFill>
                  <a:prstDash val="solid"/>
                </a:ln>
                <a:solidFill>
                  <a:schemeClr val="accent5"/>
                </a:solidFill>
                <a:effectLst>
                  <a:outerShdw blurRad="41275" dist="20320" dir="1800000" algn="tl" rotWithShape="0">
                    <a:srgbClr val="000000">
                      <a:alpha val="40000"/>
                    </a:srgbClr>
                  </a:outerShdw>
                </a:effectLst>
                <a:latin typeface="华文琥珀" pitchFamily="2" charset="-122"/>
                <a:ea typeface="华文琥珀" pitchFamily="2" charset="-122"/>
              </a:rPr>
              <a:t>出险职工本人或代理人勾选</a:t>
            </a:r>
          </a:p>
        </p:txBody>
      </p:sp>
      <p:sp>
        <p:nvSpPr>
          <p:cNvPr id="26" name="矩形 25"/>
          <p:cNvSpPr/>
          <p:nvPr/>
        </p:nvSpPr>
        <p:spPr>
          <a:xfrm>
            <a:off x="4079776" y="1355806"/>
            <a:ext cx="504056" cy="2009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t>津贴</a:t>
            </a:r>
            <a:endParaRPr lang="zh-CN" altLang="en-US" sz="1100" dirty="0"/>
          </a:p>
        </p:txBody>
      </p:sp>
    </p:spTree>
    <p:extLst>
      <p:ext uri="{BB962C8B-B14F-4D97-AF65-F5344CB8AC3E}">
        <p14:creationId xmlns="" xmlns:p14="http://schemas.microsoft.com/office/powerpoint/2010/main" val="3330648722"/>
      </p:ext>
    </p:extLst>
  </p:cSld>
  <p:clrMapOvr>
    <a:masterClrMapping/>
  </p:clrMapOvr>
  <p:timing>
    <p:tnLst>
      <p:par>
        <p:cTn id="1" dur="indefinite" restart="never" nodeType="tmRoot"/>
      </p:par>
    </p:tnLst>
  </p:timing>
</p:sld>
</file>

<file path=ppt/theme/theme1.xml><?xml version="1.0" encoding="utf-8"?>
<a:theme xmlns:a="http://schemas.openxmlformats.org/drawingml/2006/main" name="平面">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CFBC31BA-B70F-4F30-BCAA-4F3011E16C4D}"/>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4837</TotalTime>
  <Words>1066</Words>
  <Application>Microsoft Office PowerPoint</Application>
  <PresentationFormat>自定义</PresentationFormat>
  <Paragraphs>161</Paragraphs>
  <Slides>26</Slides>
  <Notes>3</Notes>
  <HiddenSlides>0</HiddenSlides>
  <MMClips>0</MMClips>
  <ScaleCrop>false</ScaleCrop>
  <HeadingPairs>
    <vt:vector size="4" baseType="variant">
      <vt:variant>
        <vt:lpstr>主题</vt:lpstr>
      </vt:variant>
      <vt:variant>
        <vt:i4>1</vt:i4>
      </vt:variant>
      <vt:variant>
        <vt:lpstr>幻灯片标题</vt:lpstr>
      </vt:variant>
      <vt:variant>
        <vt:i4>26</vt:i4>
      </vt:variant>
    </vt:vector>
  </HeadingPairs>
  <TitlesOfParts>
    <vt:vector size="27" baseType="lpstr">
      <vt:lpstr>平面</vt:lpstr>
      <vt:lpstr>幻灯片 1</vt:lpstr>
      <vt:lpstr>幻灯片 2</vt:lpstr>
      <vt:lpstr>一.住院医疗申请材料: </vt:lpstr>
      <vt:lpstr>互助金申请书： </vt:lpstr>
      <vt:lpstr>费用清单：</vt:lpstr>
      <vt:lpstr>其他附加申报材料：</vt:lpstr>
      <vt:lpstr>二、住院津贴保障活动： </vt:lpstr>
      <vt:lpstr>   住院津贴保障活动注意事项： </vt:lpstr>
      <vt:lpstr>互助金申请书： </vt:lpstr>
      <vt:lpstr>幻灯片 10</vt:lpstr>
      <vt:lpstr>其他附加申报材料：</vt:lpstr>
      <vt:lpstr>幻灯片 12</vt:lpstr>
      <vt:lpstr>申报材料  共性材料：</vt:lpstr>
      <vt:lpstr>互助金申请书： </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秦晶铂</dc:creator>
  <cp:lastModifiedBy>hp</cp:lastModifiedBy>
  <cp:revision>558</cp:revision>
  <dcterms:created xsi:type="dcterms:W3CDTF">2015-04-27T00:24:29Z</dcterms:created>
  <dcterms:modified xsi:type="dcterms:W3CDTF">2018-06-07T07:22:46Z</dcterms:modified>
</cp:coreProperties>
</file>