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sldIdLst>
    <p:sldId id="256" r:id="rId2"/>
    <p:sldId id="912" r:id="rId3"/>
    <p:sldId id="930" r:id="rId4"/>
    <p:sldId id="927" r:id="rId5"/>
    <p:sldId id="920" r:id="rId6"/>
    <p:sldId id="991" r:id="rId7"/>
    <p:sldId id="99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hlink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33"/>
    <a:srgbClr val="CC0000"/>
    <a:srgbClr val="CC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4" autoAdjust="0"/>
    <p:restoredTop sz="93625" autoAdjust="0"/>
  </p:normalViewPr>
  <p:slideViewPr>
    <p:cSldViewPr>
      <p:cViewPr varScale="1">
        <p:scale>
          <a:sx n="85" d="100"/>
          <a:sy n="85" d="100"/>
        </p:scale>
        <p:origin x="1488" y="60"/>
      </p:cViewPr>
      <p:guideLst>
        <p:guide orient="horz" pos="2160"/>
        <p:guide pos="27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8A8E5A-DCB8-4992-B257-B6ABD531F07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A493F-D9E7-42FC-A259-4F233A2852C9}" type="slidenum">
              <a:rPr lang="zh-CN" altLang="en-US" smtClean="0"/>
              <a:t>1</a:t>
            </a:fld>
            <a:endParaRPr lang="en-US" altLang="zh-CN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2016</a:t>
            </a:r>
            <a:r>
              <a:rPr lang="zh-CN" altLang="en-US" dirty="0"/>
              <a:t>年重点工作，精准化服务的一部分</a:t>
            </a:r>
            <a:r>
              <a:rPr lang="en-US" altLang="zh-CN" dirty="0"/>
              <a:t>,</a:t>
            </a:r>
            <a:r>
              <a:rPr lang="zh-CN" altLang="en-US" dirty="0"/>
              <a:t>确保职工正常享受“二次报销”待遇，提供工会影响力和凝聚力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A8E5A-DCB8-4992-B257-B6ABD531F079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058DD-F279-4BF8-856F-33B019199A08}" type="slidenum">
              <a:rPr lang="zh-CN" altLang="en-US" smtClean="0"/>
              <a:t>7</a:t>
            </a:fld>
            <a:endParaRPr lang="en-US" altLang="zh-CN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6611938"/>
            <a:ext cx="9144000" cy="260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0692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71600" y="5867400"/>
            <a:ext cx="6553200" cy="533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370693" name="Rectangle 5"/>
          <p:cNvSpPr>
            <a:spLocks noGrp="1" noChangeArrowheads="1"/>
          </p:cNvSpPr>
          <p:nvPr>
            <p:ph type="ctrTitle" sz="quarter" hasCustomPrompt="1"/>
          </p:nvPr>
        </p:nvSpPr>
        <p:spPr bwMode="gray">
          <a:xfrm>
            <a:off x="0" y="4868863"/>
            <a:ext cx="9144000" cy="720725"/>
          </a:xfr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</a:t>
            </a:r>
            <a:br>
              <a:rPr lang="en-US" altLang="ko-KR"/>
            </a:br>
            <a:r>
              <a:rPr lang="en-US" altLang="ko-KR"/>
              <a:t>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altLang="zh-CN" dirty="0"/>
              <a:t>www.bjzghzbx.com                                                                                                                                                                      </a:t>
            </a:r>
            <a:r>
              <a:rPr lang="zh-CN" altLang="en-US" dirty="0"/>
              <a:t> </a:t>
            </a:r>
            <a:endParaRPr lang="en-US" altLang="zh-CN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www.bjzghzbx.com                                                                                                                                                                      </a:t>
            </a:r>
            <a:fld id="{DAB7EAD8-5F64-4966-9209-2398F567666B}" type="slidenum">
              <a:rPr lang="zh-CN" altLang="en-US" dirty="0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114550" cy="6248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91250" cy="6248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www.bjzghzbx.com                                                                                                                                                                      </a:t>
            </a:r>
            <a:fld id="{9456F67D-CEA8-4E08-9014-9BF76C4F33C5}" type="slidenum">
              <a:rPr lang="zh-CN" altLang="en-US" dirty="0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www.bjzghzbx.com                                                                                                                                                                      </a:t>
            </a:r>
            <a:fld id="{60111870-AA90-490C-A807-CED1C565F592}" type="slidenum">
              <a:rPr lang="zh-CN" altLang="en-US" dirty="0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www.bjzghzbx.com                                                                                                                                                                      </a:t>
            </a:r>
            <a:fld id="{1730240B-D774-4A5B-975F-8FAC8EEF4EF3}" type="slidenum">
              <a:rPr lang="zh-CN" altLang="en-US" dirty="0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525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525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www.bjzghzbx.com                                                                                                                                                                      </a:t>
            </a:r>
            <a:fld id="{6845D308-4927-4C9D-974F-FE7CB13F1AFC}" type="slidenum">
              <a:rPr lang="zh-CN" altLang="en-US" dirty="0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www.bjzghzbx.com                                                                                                                                                                      </a:t>
            </a:r>
            <a:fld id="{44EA8452-4BF2-44B9-8931-95287FC37002}" type="slidenum">
              <a:rPr lang="zh-CN" altLang="en-US" dirty="0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www.bjzghzbx.com                                                                                                                                                                      </a:t>
            </a:r>
            <a:fld id="{776247BC-5F02-4B08-8F4E-836E61035D2D}" type="slidenum">
              <a:rPr lang="zh-CN" altLang="en-US" dirty="0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www.bjzghzbx.com                                                                                                                                                                      </a:t>
            </a:r>
            <a:fld id="{1A7992A9-8956-46EF-A7A8-17D3B862A68F}" type="slidenum">
              <a:rPr lang="zh-CN" altLang="en-US" dirty="0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www.bjzghzbx.com                                                                                                                                                                      </a:t>
            </a:r>
            <a:fld id="{B8BC9CF6-6902-4CE0-9682-1ADE0A649B9F}" type="slidenum">
              <a:rPr lang="zh-CN" altLang="en-US" dirty="0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www.bjzghzbx.com                                                                                                                                                                      </a:t>
            </a:r>
            <a:fld id="{9899E1C8-0E6C-47CB-9C8F-066517D9CE5A}" type="slidenum">
              <a:rPr lang="zh-CN" altLang="en-US" dirty="0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ltGray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2525"/>
            <a:ext cx="8229600" cy="5248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304800" y="152400"/>
            <a:ext cx="8458200" cy="563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69669" name="Text Box 5"/>
          <p:cNvSpPr txBox="1">
            <a:spLocks noChangeArrowheads="1"/>
          </p:cNvSpPr>
          <p:nvPr/>
        </p:nvSpPr>
        <p:spPr bwMode="gray">
          <a:xfrm>
            <a:off x="0" y="6613525"/>
            <a:ext cx="9144000" cy="244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zh-CN" altLang="en-US" sz="100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597650"/>
            <a:ext cx="9109075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solidFill>
                  <a:schemeClr val="bg1"/>
                </a:solidFill>
                <a:latin typeface="+mj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www.bjzghzbx.com                                                                                                                                                                      </a:t>
            </a:r>
            <a:fld id="{393EC639-D994-4716-8FBF-CDE19BF89EBB}" type="slidenum">
              <a:rPr lang="zh-CN" altLang="en-US" dirty="0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971645" y="3288210"/>
            <a:ext cx="7200800" cy="179697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/>
          <a:lstStyle/>
          <a:p>
            <a:r>
              <a:rPr sz="4400" b="1" dirty="0" err="1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职工个人自</a:t>
            </a:r>
            <a:r>
              <a:rPr lang="zh-CN" altLang="en-US" sz="4400" b="1" dirty="0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行核实受益</a:t>
            </a:r>
            <a:r>
              <a:rPr sz="4400" b="1" dirty="0" err="1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信息流程</a:t>
            </a:r>
            <a:r>
              <a:rPr lang="zh-CN" altLang="en-US" sz="4400" b="1" dirty="0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介绍</a:t>
            </a:r>
            <a:endParaRPr sz="4400" b="1" dirty="0"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" y="1415822"/>
            <a:ext cx="9144000" cy="15841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zh-CN" altLang="en-US" sz="4400" dirty="0"/>
              <a:t>中国职工保险互助会北京办事处</a:t>
            </a:r>
            <a:r>
              <a:rPr lang="en-US" altLang="zh-CN" sz="4400" dirty="0"/>
              <a:t/>
            </a:r>
            <a:br>
              <a:rPr lang="en-US" altLang="zh-CN" sz="4400" dirty="0"/>
            </a:br>
            <a:r>
              <a:rPr lang="zh-CN" altLang="en-US" sz="4400" dirty="0"/>
              <a:t>暖</a:t>
            </a:r>
            <a:r>
              <a:rPr lang="zh-CN" altLang="en-US" sz="4400" dirty="0">
                <a:sym typeface="+mn-ea"/>
              </a:rPr>
              <a:t>·</a:t>
            </a:r>
            <a:r>
              <a:rPr lang="zh-CN" altLang="en-US" sz="4400" dirty="0"/>
              <a:t>互助</a:t>
            </a:r>
            <a:r>
              <a:rPr lang="en-US" altLang="zh-CN" sz="4400" dirty="0"/>
              <a:t>”</a:t>
            </a:r>
            <a:r>
              <a:rPr lang="zh-CN" altLang="en-US" sz="4400" dirty="0"/>
              <a:t>二次报销</a:t>
            </a:r>
            <a:r>
              <a:rPr lang="en-US" altLang="zh-CN" sz="4400" dirty="0"/>
              <a:t>”</a:t>
            </a:r>
          </a:p>
        </p:txBody>
      </p:sp>
      <p:pic>
        <p:nvPicPr>
          <p:cNvPr id="4" name="Picture 5" descr="t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65" y="142478"/>
            <a:ext cx="1071570" cy="98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图片包含 文字, 纵横字谜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40" y="5426075"/>
            <a:ext cx="1148080" cy="11480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2910" y="1000108"/>
            <a:ext cx="79296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暖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互助“二次报销”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职工个人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自行核实信息流程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2500306"/>
            <a:ext cx="7572428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为促进职工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自己的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受益信息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，并且能够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适当减轻各级工会的工作量</a:t>
            </a:r>
            <a:r>
              <a:rPr sz="26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北京办事处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</a:t>
            </a:r>
            <a:r>
              <a:rPr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2018年开通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工会会员自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核实功能</a:t>
            </a:r>
            <a:r>
              <a:rPr sz="2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，职工可通过登录“北京工会12351”APP或“北京市职工互助保障”微信公众号进行受益信息核实，具体操作如下：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2910" y="1000108"/>
            <a:ext cx="79296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暖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互助“二次报销”职工个人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自行核实信息流程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182495"/>
            <a:ext cx="78581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kumimoji="0" lang="zh-CN" alt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核实</a:t>
            </a: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00" b="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600" b="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0" cap="none" spc="0" normalizeH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sz="2600" b="0" i="0" u="none" strike="noStrike" kern="0" cap="none" spc="0" normalizeH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kumimoji="0" sz="2600" b="0" i="0" u="none" strike="noStrike" cap="none" spc="0" normalizeH="0" baseline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登录“北京工会12351”APP进行核实：（</a:t>
            </a:r>
            <a:r>
              <a:rPr kumimoji="0" sz="2600" b="0" i="0" u="none" strike="noStrike" cap="none" spc="0" normalizeH="0" baseline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第一次使用的会员需先进行注册</a:t>
            </a:r>
            <a:r>
              <a:rPr kumimoji="0" sz="2600" b="0" i="0" u="none" strike="noStrike" cap="none" spc="0" normalizeH="0" baseline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）→ </a:t>
            </a:r>
            <a:r>
              <a:rPr kumimoji="0" lang="zh-CN" altLang="en-US" sz="2600" b="0" i="0" u="none" strike="noStrike" cap="none" spc="0" normalizeH="0" baseline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kumimoji="0" sz="2600" b="0" i="0" u="none" strike="noStrike" cap="none" spc="0" normalizeH="0" baseline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kumimoji="0" sz="2600" b="0" i="0" u="none" strike="noStrike" cap="none" spc="0" normalizeH="0" baseline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首页”右上侧“医疗互助”蓝色符号</a:t>
            </a:r>
            <a:r>
              <a:rPr kumimoji="0" sz="2600" b="0" i="0" u="none" strike="noStrike" cap="none" spc="0" normalizeH="0" baseline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kumimoji="0" sz="2600" b="0" i="0" u="none" strike="noStrike" cap="none" spc="0" normalizeH="0" baseline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点击右下角“保障活动给付查询</a:t>
            </a:r>
            <a:r>
              <a:rPr kumimoji="0" sz="2600" b="0" i="0" u="none" strike="noStrike" cap="none" spc="0" normalizeH="0" baseline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→  </a:t>
            </a:r>
            <a:r>
              <a:rPr kumimoji="0" sz="2600" b="0" i="0" u="none" strike="noStrike" cap="none" spc="0" normalizeH="0" baseline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kumimoji="0" lang="zh-CN" altLang="en-US" sz="2600" b="0" i="0" u="none" strike="noStrike" cap="none" spc="0" normalizeH="0" baseline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kumimoji="0" sz="2600" b="0" i="0" u="none" strike="noStrike" cap="none" spc="0" normalizeH="0" baseline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查看详情</a:t>
            </a:r>
            <a:r>
              <a:rPr kumimoji="0" sz="2600" b="0" i="0" u="none" strike="noStrike" cap="none" spc="0" normalizeH="0" baseline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进入详情界面，则</a:t>
            </a:r>
            <a:r>
              <a:rPr kumimoji="0" sz="2600" b="0" i="0" u="none" strike="noStrike" cap="none" spc="0" normalizeH="0" baseline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自行核实完毕</a:t>
            </a:r>
            <a:r>
              <a:rPr kumimoji="0" lang="zh-CN" sz="2600" b="0" i="0" u="none" strike="noStrike" cap="none" spc="0" normalizeH="0" baseline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sz="2600" b="0" i="0" u="none" strike="noStrike" cap="none" spc="0" normalizeH="0" baseline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63ca0e83e40f97c8b369a2a2dd7c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25" y="1000125"/>
            <a:ext cx="2393950" cy="518477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4332605" y="2182495"/>
            <a:ext cx="899160" cy="49085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图片 2" descr="a4dd7cdee640c0ec71cbb89ec1f0d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040" y="1000125"/>
            <a:ext cx="2400935" cy="520319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434840" y="5504815"/>
            <a:ext cx="1080135" cy="57594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图片 8" descr="da1d22084978cb09c16456f69f651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040" y="960755"/>
            <a:ext cx="2412365" cy="522414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434840" y="3058160"/>
            <a:ext cx="1080135" cy="48133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5592445" y="1468120"/>
            <a:ext cx="2698115" cy="714375"/>
          </a:xfrm>
          <a:prstGeom prst="wedgeRectCallout">
            <a:avLst>
              <a:gd name="adj1" fmla="val -71416"/>
              <a:gd name="adj2" fmla="val 94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“首页”右上侧“医疗互助”蓝色符号 </a:t>
            </a:r>
            <a:endParaRPr lang="zh-CN" altLang="en-US" sz="1800"/>
          </a:p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5987415" y="4702810"/>
            <a:ext cx="2698115" cy="734695"/>
          </a:xfrm>
          <a:prstGeom prst="wedgeRectCallout">
            <a:avLst>
              <a:gd name="adj1" fmla="val -71416"/>
              <a:gd name="adj2" fmla="val 94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点击右下角“保障活动给付查询”</a:t>
            </a:r>
            <a:endParaRPr lang="zh-CN" altLang="en-US" sz="1800"/>
          </a:p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5707380" y="2499360"/>
            <a:ext cx="2048510" cy="474980"/>
          </a:xfrm>
          <a:prstGeom prst="wedgeRectCallout">
            <a:avLst>
              <a:gd name="adj1" fmla="val -71416"/>
              <a:gd name="adj2" fmla="val 9400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点击“</a:t>
            </a:r>
            <a:r>
              <a:rPr lang="zh-CN"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查看详情</a:t>
            </a:r>
            <a:r>
              <a:rPr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zh-CN" altLang="en-US" sz="1800"/>
          </a:p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图片 18" descr="微信图片_202011060900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025" y="960755"/>
            <a:ext cx="2405380" cy="5346065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7" grpId="1"/>
      <p:bldP spid="13" grpId="0" bldLvl="0" animBg="1"/>
      <p:bldP spid="13" grpId="1" bldLvl="0" animBg="1"/>
      <p:bldP spid="4" grpId="0" bldLvl="0" animBg="1"/>
      <p:bldP spid="4" grpId="1" bldLvl="0" animBg="1"/>
      <p:bldP spid="10" grpId="0" bldLvl="0" animBg="1"/>
      <p:bldP spid="10" grpId="1" animBg="1"/>
      <p:bldP spid="15" grpId="0" bldLvl="0" animBg="1"/>
      <p:bldP spid="15" grpId="1" bldLvl="0" animBg="1"/>
      <p:bldP spid="17" grpId="0" bldLvl="0" animBg="1"/>
      <p:bldP spid="17" grpId="1" bldLvl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2910" y="100010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暖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互助“二次报销”职工个人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核实信息流程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407" y="2179102"/>
            <a:ext cx="73546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kumimoji="0" lang="zh-CN" alt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微信公众号核实</a:t>
            </a: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altLang="zh-CN" sz="2600" b="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00" b="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600" b="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kumimoji="0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kumimoji="0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“北京市职工互助保障”微信公众号进行核实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 → </a:t>
            </a:r>
            <a:r>
              <a:rPr kumimoji="0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kumimoji="0" lang="zh-CN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击</a:t>
            </a:r>
            <a:r>
              <a:rPr kumimoji="0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微服务”  → </a:t>
            </a:r>
            <a:r>
              <a:rPr kumimoji="0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kumimoji="0" lang="zh-CN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击</a:t>
            </a:r>
            <a:r>
              <a:rPr kumimoji="0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理赔查询”→ </a:t>
            </a:r>
            <a:r>
              <a:rPr kumimoji="0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kumimoji="0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查看详情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kumimoji="0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进入详情界面，</a:t>
            </a:r>
            <a:r>
              <a:rPr kumimoji="0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自行核实完毕</a:t>
            </a:r>
            <a:r>
              <a:rPr kumimoji="0" 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3" name="图片 2" descr="d426e125d8ebb0cb3920abefe7b5fe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915" y="1000125"/>
            <a:ext cx="2385695" cy="516699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710940" y="5553710"/>
            <a:ext cx="852170" cy="49085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图片 5" descr="9caf65ca821153189db3d0c6235aed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825" y="1000125"/>
            <a:ext cx="2301875" cy="49911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507740" y="1388110"/>
            <a:ext cx="897890" cy="50863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图片 10" descr="5e3e7858c978c19d5870ccbe33732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135" y="1023620"/>
            <a:ext cx="2361565" cy="511937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4245610" y="3343275"/>
            <a:ext cx="897890" cy="48006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5450205" y="4981575"/>
            <a:ext cx="1636395" cy="488950"/>
          </a:xfrm>
          <a:prstGeom prst="wedgeRectCallout">
            <a:avLst>
              <a:gd name="adj1" fmla="val -99476"/>
              <a:gd name="adj2" fmla="val 94025"/>
            </a:avLst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点击“</a:t>
            </a:r>
            <a:r>
              <a:rPr lang="zh-CN"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微服务</a:t>
            </a:r>
            <a:r>
              <a:rPr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zh-CN" altLang="en-US" sz="1800"/>
          </a:p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矩形标注 1"/>
          <p:cNvSpPr/>
          <p:nvPr/>
        </p:nvSpPr>
        <p:spPr>
          <a:xfrm>
            <a:off x="1001395" y="1975485"/>
            <a:ext cx="2028190" cy="488950"/>
          </a:xfrm>
          <a:prstGeom prst="wedgeRectCallout">
            <a:avLst>
              <a:gd name="adj1" fmla="val 96022"/>
              <a:gd name="adj2" fmla="val -93636"/>
            </a:avLst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点击“</a:t>
            </a:r>
            <a:r>
              <a:rPr lang="zh-CN"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理赔查询</a:t>
            </a:r>
            <a:r>
              <a:rPr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zh-CN" altLang="en-US" sz="1800"/>
          </a:p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5621655" y="2654300"/>
            <a:ext cx="2051050" cy="488950"/>
          </a:xfrm>
          <a:prstGeom prst="wedgeRectCallout">
            <a:avLst>
              <a:gd name="adj1" fmla="val -83095"/>
              <a:gd name="adj2" fmla="val 109870"/>
            </a:avLst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点击“</a:t>
            </a:r>
            <a:r>
              <a:rPr lang="zh-CN"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查看详情</a:t>
            </a:r>
            <a:r>
              <a:rPr sz="18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zh-CN" altLang="en-US" sz="1800"/>
          </a:p>
          <a:p>
            <a:pPr marL="0" marR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图片 9" descr="微信图片_202011060900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8135" y="1023620"/>
            <a:ext cx="2403475" cy="520319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7" grpId="1"/>
      <p:bldP spid="4" grpId="0" bldLvl="0" animBg="1"/>
      <p:bldP spid="4" grpId="1" animBg="1"/>
      <p:bldP spid="9" grpId="0" bldLvl="0" animBg="1"/>
      <p:bldP spid="9" grpId="1" bldLvl="0" animBg="1"/>
      <p:bldP spid="15" grpId="0" bldLvl="0" animBg="1"/>
      <p:bldP spid="15" grpId="1" bldLvl="0" animBg="1"/>
      <p:bldP spid="17" grpId="0" animBg="1"/>
      <p:bldP spid="17" grpId="1" animBg="1"/>
      <p:bldP spid="2" grpId="0" animBg="1"/>
      <p:bldP spid="2" grpId="1" animBg="1"/>
      <p:bldP spid="5" grpId="0" bldLvl="0" animBg="1"/>
      <p:bldP spid="5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2910" y="1000108"/>
            <a:ext cx="79296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暖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互助“二次报销”职工个人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自行核实信息流程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916423"/>
            <a:ext cx="785818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以上操作与业务系统实时对接</a:t>
            </a:r>
            <a:r>
              <a:rPr sz="26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职工自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核实完毕后</a:t>
            </a:r>
            <a:r>
              <a:rPr sz="26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，该职工将不会出现在“未核实+核实失败”的名单中，系统默认该职工已核实完毕。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为避免个人自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核实与各级工会业务系统批量核实的重复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经办人员</a:t>
            </a:r>
            <a:r>
              <a:rPr lang="zh-CN" altLang="en-US" sz="26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在每季度进行核实工作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前，通知所属职工在规定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日期前完成自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核实</a:t>
            </a:r>
            <a:r>
              <a:rPr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经办人员在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该日期后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登录业务系统导出</a:t>
            </a:r>
            <a:r>
              <a:rPr sz="26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“未核实+核实失败”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的名单进行电话核实</a:t>
            </a:r>
            <a:r>
              <a:rPr sz="2600" b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2600" b="0" dirty="0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填写核实结果</a:t>
            </a:r>
            <a:r>
              <a:rPr lang="zh-CN" altLang="en-US"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，最后导入名单</a:t>
            </a:r>
            <a:r>
              <a:rPr sz="2600" b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sz="26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 descr="201403200PP6LNR0R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24201"/>
            <a:ext cx="3803729" cy="354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微信公众号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www.bjzghzbx.com                                                                                                                                                                      </a:t>
            </a:r>
            <a:fld id="{855EBE90-D24A-4987-A1F2-6EC9F11688B3}" type="slidenum">
              <a:rPr lang="zh-CN" altLang="en-US" dirty="0" smtClean="0"/>
              <a:t>6</a:t>
            </a:fld>
            <a:endParaRPr lang="en-US" altLang="zh-CN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5357826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扫一扫，关注我们</a:t>
            </a:r>
          </a:p>
        </p:txBody>
      </p:sp>
      <p:pic>
        <p:nvPicPr>
          <p:cNvPr id="3" name="图片 2" descr="图片包含 文字, 纵横字谜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35" y="1830705"/>
            <a:ext cx="3060700" cy="3060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85852" y="1857364"/>
            <a:ext cx="692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ln w="63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感谢您对职工</a:t>
            </a:r>
            <a:br>
              <a:rPr lang="zh-CN" altLang="en-US" sz="4400" dirty="0">
                <a:ln w="63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zh-CN" altLang="en-US" sz="4400" dirty="0">
                <a:ln w="63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互助保障事业的大力支持！</a:t>
            </a:r>
            <a:endParaRPr lang="zh-CN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93635" y="3714752"/>
            <a:ext cx="192024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>
              <a:spcAft>
                <a:spcPts val="0"/>
              </a:spcAft>
              <a:defRPr/>
            </a:pPr>
            <a:r>
              <a:rPr lang="en-US" altLang="zh-CN" sz="2400" dirty="0">
                <a:ln w="63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400" dirty="0">
                <a:ln w="63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n w="63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dirty="0">
                <a:ln w="635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pic>
        <p:nvPicPr>
          <p:cNvPr id="5" name="Picture 5" descr="t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00042"/>
            <a:ext cx="1071570" cy="98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完美的ppt模板">
  <a:themeElements>
    <a:clrScheme name="完美的ppt模板 1">
      <a:dk1>
        <a:srgbClr val="163794"/>
      </a:dk1>
      <a:lt1>
        <a:srgbClr val="FFFFFF"/>
      </a:lt1>
      <a:dk2>
        <a:srgbClr val="000000"/>
      </a:dk2>
      <a:lt2>
        <a:srgbClr val="C0C0C0"/>
      </a:lt2>
      <a:accent1>
        <a:srgbClr val="009999"/>
      </a:accent1>
      <a:accent2>
        <a:srgbClr val="990000"/>
      </a:accent2>
      <a:accent3>
        <a:srgbClr val="FFFFFF"/>
      </a:accent3>
      <a:accent4>
        <a:srgbClr val="112D7E"/>
      </a:accent4>
      <a:accent5>
        <a:srgbClr val="AACACA"/>
      </a:accent5>
      <a:accent6>
        <a:srgbClr val="8A0000"/>
      </a:accent6>
      <a:hlink>
        <a:srgbClr val="6699FF"/>
      </a:hlink>
      <a:folHlink>
        <a:srgbClr val="969696"/>
      </a:folHlink>
    </a:clrScheme>
    <a:fontScheme name="完美的ppt模板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完美的ppt模板 1">
        <a:dk1>
          <a:srgbClr val="163794"/>
        </a:dk1>
        <a:lt1>
          <a:srgbClr val="FFFFFF"/>
        </a:lt1>
        <a:dk2>
          <a:srgbClr val="000000"/>
        </a:dk2>
        <a:lt2>
          <a:srgbClr val="C0C0C0"/>
        </a:lt2>
        <a:accent1>
          <a:srgbClr val="009999"/>
        </a:accent1>
        <a:accent2>
          <a:srgbClr val="990000"/>
        </a:accent2>
        <a:accent3>
          <a:srgbClr val="FFFFFF"/>
        </a:accent3>
        <a:accent4>
          <a:srgbClr val="112D7E"/>
        </a:accent4>
        <a:accent5>
          <a:srgbClr val="AACACA"/>
        </a:accent5>
        <a:accent6>
          <a:srgbClr val="8A0000"/>
        </a:accent6>
        <a:hlink>
          <a:srgbClr val="66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完美的ppt模板 2">
        <a:dk1>
          <a:srgbClr val="29698D"/>
        </a:dk1>
        <a:lt1>
          <a:srgbClr val="FFFFFF"/>
        </a:lt1>
        <a:dk2>
          <a:srgbClr val="000000"/>
        </a:dk2>
        <a:lt2>
          <a:srgbClr val="A1BABD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完美的ppt模板 3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A000120151030A10PPBG</Template>
  <TotalTime>211</TotalTime>
  <Words>220</Words>
  <Application>Microsoft Office PowerPoint</Application>
  <PresentationFormat>全屏显示(4:3)</PresentationFormat>
  <Paragraphs>30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宋体</vt:lpstr>
      <vt:lpstr>微软雅黑</vt:lpstr>
      <vt:lpstr>Arial</vt:lpstr>
      <vt:lpstr>Verdana</vt:lpstr>
      <vt:lpstr>Wingdings</vt:lpstr>
      <vt:lpstr>完美的ppt模板</vt:lpstr>
      <vt:lpstr>中国职工保险互助会北京办事处 暖·互助”二次报销”</vt:lpstr>
      <vt:lpstr>PowerPoint 演示文稿</vt:lpstr>
      <vt:lpstr>PowerPoint 演示文稿</vt:lpstr>
      <vt:lpstr>PowerPoint 演示文稿</vt:lpstr>
      <vt:lpstr>PowerPoint 演示文稿</vt:lpstr>
      <vt:lpstr>微信公众号</vt:lpstr>
      <vt:lpstr>PowerPoint 演示文稿</vt:lpstr>
    </vt:vector>
  </TitlesOfParts>
  <Company>Capinfo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Lenovo User</dc:creator>
  <cp:lastModifiedBy>22539</cp:lastModifiedBy>
  <cp:revision>2308</cp:revision>
  <dcterms:created xsi:type="dcterms:W3CDTF">2009-03-07T02:35:00Z</dcterms:created>
  <dcterms:modified xsi:type="dcterms:W3CDTF">2020-11-06T05:53:26Z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