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notesMasterIdLst>
    <p:notesMasterId r:id="rId6"/>
  </p:notesMasterIdLst>
  <p:handoutMasterIdLst>
    <p:handoutMasterId r:id="rId23"/>
  </p:handoutMasterIdLst>
  <p:sldIdLst>
    <p:sldId id="535" r:id="rId4"/>
    <p:sldId id="423" r:id="rId5"/>
    <p:sldId id="608" r:id="rId7"/>
    <p:sldId id="602" r:id="rId8"/>
    <p:sldId id="655" r:id="rId9"/>
    <p:sldId id="658" r:id="rId10"/>
    <p:sldId id="659" r:id="rId11"/>
    <p:sldId id="642" r:id="rId12"/>
    <p:sldId id="661" r:id="rId13"/>
    <p:sldId id="643" r:id="rId14"/>
    <p:sldId id="645" r:id="rId15"/>
    <p:sldId id="644" r:id="rId16"/>
    <p:sldId id="646" r:id="rId17"/>
    <p:sldId id="647" r:id="rId18"/>
    <p:sldId id="648" r:id="rId19"/>
    <p:sldId id="628" r:id="rId20"/>
    <p:sldId id="631" r:id="rId21"/>
    <p:sldId id="534" r:id="rId22"/>
  </p:sldIdLst>
  <p:sldSz cx="12192000" cy="6858000"/>
  <p:notesSz cx="6858000" cy="9144000"/>
  <p:defaultTextStyle>
    <a:defPPr>
      <a:defRPr lang="en-US"/>
    </a:defPPr>
    <a:lvl1pPr marL="0" lvl="0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4B43"/>
    <a:srgbClr val="E5F9FF"/>
    <a:srgbClr val="0099CC"/>
    <a:srgbClr val="F9A091"/>
    <a:srgbClr val="F98973"/>
    <a:srgbClr val="F07C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81"/>
    <p:restoredTop sz="93653"/>
  </p:normalViewPr>
  <p:slideViewPr>
    <p:cSldViewPr snapToObjects="1" showGuides="1">
      <p:cViewPr varScale="1">
        <p:scale>
          <a:sx n="63" d="100"/>
          <a:sy n="63" d="100"/>
        </p:scale>
        <p:origin x="744" y="48"/>
      </p:cViewPr>
      <p:guideLst>
        <p:guide orient="horz" pos="2124"/>
        <p:guide pos="382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 showFormatting="0"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handoutMaster" Target="handoutMasters/handoutMaster1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2C8672A-1C6A-4B2B-960E-EBF5533B3DBB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5ADD00E-F8E6-4C85-91D1-4995D36500D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+mn-lt"/>
                <a:ea typeface="+mn-ea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5845" name="备注占位符 4"/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 noProof="1">
                <a:latin typeface="Calibri" panose="020F0502020204030204" pitchFamily="34" charset="0"/>
              </a:defRPr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F3ACFF6-3118-4C18-9BB1-A3ABB707AFA3}" type="slidenum">
              <a:rPr kumimoji="0" altLang="zh-CN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zh-CN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9459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1946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defTabSz="914400" eaLnBrk="1" hangingPunct="1"/>
            <a:fld id="{9A0DB2DC-4C9A-4742-B13C-FB6460FD3503}" type="slidenum">
              <a:rPr lang="en-US" altLang="en-US" sz="1200" dirty="0">
                <a:solidFill>
                  <a:srgbClr val="000000"/>
                </a:solidFill>
              </a:rPr>
            </a:fld>
            <a:endParaRPr lang="en-US" altLang="en-US" sz="1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6713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6713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6713"/>
          </a:xfrm>
          <a:prstGeom prst="rect">
            <a:avLst/>
          </a:prstGeom>
        </p:spPr>
        <p:txBody>
          <a:bodyPr vert="horz" wrap="square" lIns="68580" tIns="34290" rIns="68580" bIns="34290" numCol="1" anchor="ctr" anchorCtr="0" compatLnSpc="1"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4392CCE4-E0A4-481D-9530-92D5BF0EACF2}" type="slidenum">
              <a:rPr kumimoji="0" altLang="en-US" sz="1600" b="0" i="0" u="none" strike="noStrike" kern="1200" cap="none" spc="0" normalizeH="0" baseline="0" noProof="1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slow" advClick="0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标题和竖排文字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6713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6713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6713"/>
          </a:xfrm>
          <a:prstGeom prst="rect">
            <a:avLst/>
          </a:prstGeom>
        </p:spPr>
        <p:txBody>
          <a:bodyPr vert="horz" wrap="square" lIns="68580" tIns="34290" rIns="68580" bIns="34290" numCol="1" anchor="ctr" anchorCtr="0" compatLnSpc="1"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4B5350A9-C5A0-41C2-823D-BE0E3989DF4E}" type="slidenum">
              <a:rPr kumimoji="0" altLang="en-US" sz="1600" b="0" i="0" u="none" strike="noStrike" kern="1200" cap="none" spc="0" normalizeH="0" baseline="0" noProof="1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slow" advClick="0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垂直排列标题与文本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8"/>
            <a:ext cx="2743200" cy="4387851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8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6713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6713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6713"/>
          </a:xfrm>
          <a:prstGeom prst="rect">
            <a:avLst/>
          </a:prstGeom>
        </p:spPr>
        <p:txBody>
          <a:bodyPr vert="horz" wrap="square" lIns="68580" tIns="34290" rIns="68580" bIns="34290" numCol="1" anchor="ctr" anchorCtr="0" compatLnSpc="1"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E042C1-5CF8-4C8E-9F92-6DC17DFA9A97}" type="slidenum">
              <a:rPr kumimoji="0" altLang="en-US" sz="1600" b="0" i="0" u="none" strike="noStrike" kern="1200" cap="none" spc="0" normalizeH="0" baseline="0" noProof="1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slow" advClick="0" advTm="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showMasterSp="0">
  <p:cSld name="2_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6713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717ABE5-CCE0-4350-855C-BAEA91EB5424}" type="datetimeFigureOut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6713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6713"/>
          </a:xfrm>
          <a:prstGeom prst="rect">
            <a:avLst/>
          </a:prstGeom>
        </p:spPr>
        <p:txBody>
          <a:bodyPr vert="horz" wrap="square" lIns="68580" tIns="34290" rIns="68580" bIns="34290" numCol="1" anchor="ctr" anchorCtr="0" compatLnSpc="1"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4F602BEA-942D-4E7D-ACDB-738D1607D09A}" type="slidenum">
              <a:rPr kumimoji="0" altLang="en-US" sz="1600" b="0" i="0" u="none" strike="noStrike" kern="1200" cap="none" spc="0" normalizeH="0" baseline="0" noProof="1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slow" advClick="0" advTm="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A7DA75F-5E29-4FED-8CAF-0DAC4AE9BFCE}" type="slidenum">
              <a:rPr kumimoji="0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slow" advClick="0" advTm="0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A7DA75F-5E29-4FED-8CAF-0DAC4AE9BFCE}" type="slidenum">
              <a:rPr kumimoji="0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slow" advClick="0" advTm="0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A7DA75F-5E29-4FED-8CAF-0DAC4AE9BFCE}" type="slidenum">
              <a:rPr kumimoji="0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slow" advClick="0" advTm="0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A7DA75F-5E29-4FED-8CAF-0DAC4AE9BFCE}" type="slidenum">
              <a:rPr kumimoji="0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slow" advClick="0" advTm="0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A7DA75F-5E29-4FED-8CAF-0DAC4AE9BFCE}" type="slidenum">
              <a:rPr kumimoji="0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slow" advClick="0" advTm="0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A7DA75F-5E29-4FED-8CAF-0DAC4AE9BFCE}" type="slidenum">
              <a:rPr kumimoji="0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slow" advClick="0" advTm="0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A7DA75F-5E29-4FED-8CAF-0DAC4AE9BFCE}" type="slidenum">
              <a:rPr kumimoji="0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slow" advClick="0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88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椭圆 9"/>
          <p:cNvSpPr/>
          <p:nvPr/>
        </p:nvSpPr>
        <p:spPr>
          <a:xfrm>
            <a:off x="481685" y="172512"/>
            <a:ext cx="648675" cy="648672"/>
          </a:xfrm>
          <a:prstGeom prst="ellipse">
            <a:avLst/>
          </a:prstGeom>
          <a:gradFill flip="none" rotWithShape="1">
            <a:gsLst>
              <a:gs pos="55000">
                <a:srgbClr val="E7E7E7"/>
              </a:gs>
              <a:gs pos="0">
                <a:schemeClr val="bg1"/>
              </a:gs>
              <a:gs pos="100000">
                <a:schemeClr val="bg1">
                  <a:lumMod val="7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12700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18900000" scaled="1"/>
              <a:tileRect/>
            </a:gradFill>
          </a:ln>
          <a:effectLst>
            <a:outerShdw blurRad="203200" dist="88900" dir="8100000" sx="102000" sy="102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1335088" y="696913"/>
            <a:ext cx="9899650" cy="0"/>
          </a:xfrm>
          <a:prstGeom prst="line">
            <a:avLst/>
          </a:prstGeom>
          <a:ln w="6350">
            <a:solidFill>
              <a:schemeClr val="tx1">
                <a:lumMod val="85000"/>
                <a:lumOff val="15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椭圆 11"/>
          <p:cNvSpPr/>
          <p:nvPr/>
        </p:nvSpPr>
        <p:spPr>
          <a:xfrm>
            <a:off x="11350625" y="646113"/>
            <a:ext cx="101600" cy="1016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11507788" y="646113"/>
            <a:ext cx="101600" cy="1016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11664950" y="646113"/>
            <a:ext cx="101600" cy="1016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99456" y="286687"/>
            <a:ext cx="3655808" cy="369524"/>
          </a:xfrm>
        </p:spPr>
        <p:txBody>
          <a:bodyPr/>
          <a:lstStyle>
            <a:lvl1pPr algn="l">
              <a:defRPr sz="2135" b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15" name="日期占位符 2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6713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页脚占位符 3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6713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6713"/>
          </a:xfrm>
          <a:prstGeom prst="rect">
            <a:avLst/>
          </a:prstGeom>
        </p:spPr>
        <p:txBody>
          <a:bodyPr vert="horz" wrap="square" lIns="68580" tIns="34290" rIns="68580" bIns="34290" numCol="1" anchor="ctr" anchorCtr="0" compatLnSpc="1"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BB5B555-ECD4-4E27-A819-91CA47D23BB3}" type="slidenum">
              <a:rPr kumimoji="0" altLang="en-US" sz="1600" b="0" i="0" u="none" strike="noStrike" kern="1200" cap="none" spc="0" normalizeH="0" baseline="0" noProof="1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slow" advClick="0" advTm="0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A7DA75F-5E29-4FED-8CAF-0DAC4AE9BFCE}" type="slidenum">
              <a:rPr kumimoji="0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slow" advClick="0" advTm="0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A7DA75F-5E29-4FED-8CAF-0DAC4AE9BFCE}" type="slidenum">
              <a:rPr kumimoji="0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slow" advClick="0" advTm="0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A7DA75F-5E29-4FED-8CAF-0DAC4AE9BFCE}" type="slidenum">
              <a:rPr kumimoji="0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slow" advClick="0" advTm="0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A7DA75F-5E29-4FED-8CAF-0DAC4AE9BFCE}" type="slidenum">
              <a:rPr kumimoji="0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slow" advClick="0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节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五边形 6"/>
          <p:cNvSpPr/>
          <p:nvPr/>
        </p:nvSpPr>
        <p:spPr>
          <a:xfrm>
            <a:off x="263525" y="433388"/>
            <a:ext cx="573088" cy="431800"/>
          </a:xfrm>
          <a:prstGeom prst="homePlate">
            <a:avLst>
              <a:gd name="adj" fmla="val 38242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31763" y="433388"/>
            <a:ext cx="95250" cy="431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0" y="433388"/>
            <a:ext cx="95250" cy="431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83432" y="406323"/>
            <a:ext cx="5040560" cy="504055"/>
          </a:xfrm>
        </p:spPr>
        <p:txBody>
          <a:bodyPr lIns="0" tIns="0" rIns="0" bIns="0" anchor="t"/>
          <a:lstStyle>
            <a:lvl1pPr algn="l">
              <a:defRPr sz="3200" b="0" cap="all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12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6713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6713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6713"/>
          </a:xfrm>
          <a:prstGeom prst="rect">
            <a:avLst/>
          </a:prstGeom>
        </p:spPr>
        <p:txBody>
          <a:bodyPr vert="horz" wrap="square" lIns="68580" tIns="34290" rIns="68580" bIns="34290" numCol="1" anchor="ctr" anchorCtr="0" compatLnSpc="1"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129B4F7-BA17-4604-8B9D-C2AA2B370FED}" type="slidenum">
              <a:rPr kumimoji="0" altLang="en-US" sz="1600" b="0" i="0" u="none" strike="noStrike" kern="1200" cap="none" spc="0" normalizeH="0" baseline="0" noProof="1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slow" advClick="0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4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4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12"/>
          </p:nvPr>
        </p:nvSpPr>
        <p:spPr>
          <a:xfrm>
            <a:off x="609600" y="6356350"/>
            <a:ext cx="2844800" cy="366713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6713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6713"/>
          </a:xfrm>
          <a:prstGeom prst="rect">
            <a:avLst/>
          </a:prstGeom>
        </p:spPr>
        <p:txBody>
          <a:bodyPr vert="horz" wrap="square" lIns="68580" tIns="34290" rIns="68580" bIns="34290" numCol="1" anchor="ctr" anchorCtr="0" compatLnSpc="1"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38985676-7ACF-4A4F-8E6D-E95F7E10E50E}" type="slidenum">
              <a:rPr kumimoji="0" altLang="en-US" sz="1600" b="0" i="0" u="none" strike="noStrike" kern="1200" cap="none" spc="0" normalizeH="0" baseline="0" noProof="1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slow" advClick="0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5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2" y="1535115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12"/>
          </p:nvPr>
        </p:nvSpPr>
        <p:spPr>
          <a:xfrm>
            <a:off x="609600" y="6356350"/>
            <a:ext cx="2844800" cy="366713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13"/>
          </p:nvPr>
        </p:nvSpPr>
        <p:spPr>
          <a:xfrm>
            <a:off x="4165600" y="6356350"/>
            <a:ext cx="3860800" cy="366713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14"/>
          </p:nvPr>
        </p:nvSpPr>
        <p:spPr>
          <a:xfrm>
            <a:off x="8737600" y="6356350"/>
            <a:ext cx="2844800" cy="366713"/>
          </a:xfrm>
          <a:prstGeom prst="rect">
            <a:avLst/>
          </a:prstGeom>
        </p:spPr>
        <p:txBody>
          <a:bodyPr vert="horz" wrap="square" lIns="68580" tIns="34290" rIns="68580" bIns="34290" numCol="1" anchor="ctr" anchorCtr="0" compatLnSpc="1"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4401BB0C-759E-49D3-B211-DCA0BD9516FD}" type="slidenum">
              <a:rPr kumimoji="0" altLang="en-US" sz="1600" b="0" i="0" u="none" strike="noStrike" kern="1200" cap="none" spc="0" normalizeH="0" baseline="0" noProof="1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slow" advClick="0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6713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6713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6713"/>
          </a:xfrm>
          <a:prstGeom prst="rect">
            <a:avLst/>
          </a:prstGeom>
        </p:spPr>
        <p:txBody>
          <a:bodyPr vert="horz" wrap="square" lIns="68580" tIns="34290" rIns="68580" bIns="34290" numCol="1" anchor="ctr" anchorCtr="0" compatLnSpc="1"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1BFD8C8-2E6D-4BE2-A6D2-04DF10E5FD7E}" type="slidenum">
              <a:rPr kumimoji="0" altLang="en-US" sz="1600" b="0" i="0" u="none" strike="noStrike" kern="1200" cap="none" spc="0" normalizeH="0" baseline="0" noProof="1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slow" advClick="0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6713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6713"/>
          </a:xfrm>
          <a:prstGeom prst="rect">
            <a:avLst/>
          </a:prstGeom>
        </p:spPr>
        <p:txBody>
          <a:bodyPr vert="horz" wrap="square" lIns="68580" tIns="34290" rIns="68580" bIns="34290" numCol="1" anchor="ctr" anchorCtr="0" compatLnSpc="1"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4D7809CF-BB83-4E3A-8C0B-A7397A9A3AD7}" type="slidenum">
              <a:rPr kumimoji="0" altLang="en-US" sz="1600" b="0" i="0" u="none" strike="noStrike" kern="1200" cap="none" spc="0" normalizeH="0" baseline="0" noProof="1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页脚占位符 1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6713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 advClick="0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3" y="273051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12"/>
          </p:nvPr>
        </p:nvSpPr>
        <p:spPr>
          <a:xfrm>
            <a:off x="609600" y="6356350"/>
            <a:ext cx="2844800" cy="366713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6713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6713"/>
          </a:xfrm>
          <a:prstGeom prst="rect">
            <a:avLst/>
          </a:prstGeom>
        </p:spPr>
        <p:txBody>
          <a:bodyPr vert="horz" wrap="square" lIns="68580" tIns="34290" rIns="68580" bIns="34290" numCol="1" anchor="ctr" anchorCtr="0" compatLnSpc="1"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2B2BE32-E3D4-432F-B7B0-0E9309C979A3}" type="slidenum">
              <a:rPr kumimoji="0" altLang="en-US" sz="1600" b="0" i="0" u="none" strike="noStrike" kern="1200" cap="none" spc="0" normalizeH="0" baseline="0" noProof="1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slow" advClick="0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3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68580" tIns="34290" rIns="68580" bIns="34290" numCol="1" rtlCol="0" anchor="t" anchorCtr="0" compatLnSpc="1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4265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12"/>
          </p:nvPr>
        </p:nvSpPr>
        <p:spPr>
          <a:xfrm>
            <a:off x="609600" y="6356350"/>
            <a:ext cx="2844800" cy="366713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6713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6713"/>
          </a:xfrm>
          <a:prstGeom prst="rect">
            <a:avLst/>
          </a:prstGeom>
        </p:spPr>
        <p:txBody>
          <a:bodyPr vert="horz" wrap="square" lIns="68580" tIns="34290" rIns="68580" bIns="34290" numCol="1" anchor="ctr" anchorCtr="0" compatLnSpc="1"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7004C97D-A26D-423C-A72B-35C6D95D4845}" type="slidenum">
              <a:rPr kumimoji="0" altLang="en-US" sz="1600" b="0" i="0" u="none" strike="noStrike" kern="1200" cap="none" spc="0" normalizeH="0" baseline="0" noProof="1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slow" advClick="0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4.png"/><Relationship Id="rId13" Type="http://schemas.openxmlformats.org/officeDocument/2006/relationships/image" Target="../media/image1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ctr" anchorCtr="0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6713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6713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6713"/>
          </a:xfrm>
          <a:prstGeom prst="rect">
            <a:avLst/>
          </a:prstGeom>
        </p:spPr>
        <p:txBody>
          <a:bodyPr vert="horz" wrap="square" lIns="68580" tIns="34290" rIns="68580" bIns="3429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600" noProof="1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AA68E1C-66ED-42C1-8FEE-8FFCEAA6D747}" type="slidenum">
              <a:rPr kumimoji="0" altLang="en-US" sz="1600" b="0" i="0" u="none" strike="noStrike" kern="1200" cap="none" spc="0" normalizeH="0" baseline="0" noProof="1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031" name="图片 6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矩形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5000"/>
                </a:schemeClr>
              </a:gs>
              <a:gs pos="71000">
                <a:schemeClr val="bg1">
                  <a:lumMod val="95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20" tIns="60960" rIns="121920" bIns="6096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 advClick="0" advTm="0">
    <p:fade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609600" algn="ctr" rtl="0" fontAlgn="base"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1219200" algn="ctr" rtl="0" fontAlgn="base"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828800" algn="ctr" rtl="0" fontAlgn="base"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2438400" algn="ctr" rtl="0" fontAlgn="base"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454025" indent="-45402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987425" indent="-37782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0825" indent="-30162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0425" indent="-30162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740025" indent="-30162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051" name="文本占位符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 noProof="1">
                <a:solidFill>
                  <a:srgbClr val="898989"/>
                </a:solidFill>
              </a:defRPr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A7DA75F-5E29-4FED-8CAF-0DAC4AE9BFCE}" type="slidenum">
              <a:rPr kumimoji="0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 spd="slow" advClick="0" advTm="0">
    <p:fade/>
  </p:transition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7330" indent="-22733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530" indent="-22733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730" indent="-22733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930" indent="-22733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130" indent="-22733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1.jpeg"/><Relationship Id="rId1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组合 1"/>
          <p:cNvGrpSpPr/>
          <p:nvPr/>
        </p:nvGrpSpPr>
        <p:grpSpPr>
          <a:xfrm>
            <a:off x="0" y="0"/>
            <a:ext cx="12192000" cy="7100888"/>
            <a:chOff x="0" y="0"/>
            <a:chExt cx="12192000" cy="7109267"/>
          </a:xfrm>
        </p:grpSpPr>
        <p:pic>
          <p:nvPicPr>
            <p:cNvPr id="17415" name="图片 1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3" name="矩形 12"/>
            <p:cNvSpPr/>
            <p:nvPr/>
          </p:nvSpPr>
          <p:spPr>
            <a:xfrm rot="2700000">
              <a:off x="5622832" y="1957488"/>
              <a:ext cx="4549730" cy="5753827"/>
            </a:xfrm>
            <a:prstGeom prst="rect">
              <a:avLst/>
            </a:prstGeom>
            <a:gradFill>
              <a:gsLst>
                <a:gs pos="0">
                  <a:srgbClr val="79111D">
                    <a:alpha val="75000"/>
                  </a:srgbClr>
                </a:gs>
                <a:gs pos="100000">
                  <a:srgbClr val="D52833">
                    <a:alpha val="0"/>
                  </a:srgbClr>
                </a:gs>
              </a:gsLst>
              <a:lin ang="0" scaled="0"/>
            </a:gra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5678488" y="2967038"/>
            <a:ext cx="185738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653223" y="2109153"/>
            <a:ext cx="8702675" cy="110680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/>
              </a:rPr>
              <a:t>关于清理业务系统滞留信息的通知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3359785" y="5060633"/>
            <a:ext cx="5472113" cy="11525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414" name="文本框 3"/>
          <p:cNvSpPr txBox="1"/>
          <p:nvPr/>
        </p:nvSpPr>
        <p:spPr>
          <a:xfrm>
            <a:off x="4094798" y="5371783"/>
            <a:ext cx="3856037" cy="706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zh-CN" altLang="en-US" sz="2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中国职工保险互助会北京办事处</a:t>
            </a:r>
            <a:endParaRPr lang="en-US" altLang="zh-CN" sz="20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r>
              <a:rPr lang="en-US" altLang="zh-CN" sz="2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2020</a:t>
            </a:r>
            <a:r>
              <a:rPr lang="zh-CN" altLang="en-US" sz="2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</a:t>
            </a:r>
            <a:r>
              <a:rPr lang="en-US" altLang="zh-CN" sz="2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11</a:t>
            </a:r>
            <a:r>
              <a:rPr lang="zh-CN" altLang="en-US" sz="2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月</a:t>
            </a:r>
            <a:endParaRPr lang="zh-CN" altLang="en-US" sz="20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图文框 1"/>
          <p:cNvSpPr/>
          <p:nvPr/>
        </p:nvSpPr>
        <p:spPr bwMode="auto">
          <a:xfrm>
            <a:off x="335360" y="272939"/>
            <a:ext cx="2174031" cy="795878"/>
          </a:xfrm>
          <a:prstGeom prst="frame">
            <a:avLst/>
          </a:prstGeom>
          <a:gradFill flip="none" rotWithShape="1">
            <a:gsLst>
              <a:gs pos="100000">
                <a:schemeClr val="bg1">
                  <a:lumMod val="95000"/>
                </a:schemeClr>
              </a:gs>
              <a:gs pos="0">
                <a:srgbClr val="D3D3D3"/>
              </a:gs>
            </a:gsLst>
            <a:lin ang="2700000" scaled="1"/>
            <a:tileRect/>
          </a:gradFill>
          <a:ln w="19050">
            <a:gradFill flip="none" rotWithShape="1">
              <a:gsLst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2700000" scaled="1"/>
              <a:tileRect/>
            </a:gradFill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txBody>
          <a:bodyPr lIns="68580" tIns="34290" rIns="68580" bIns="34290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509" name="矩形 2"/>
          <p:cNvSpPr/>
          <p:nvPr/>
        </p:nvSpPr>
        <p:spPr>
          <a:xfrm>
            <a:off x="514033" y="379095"/>
            <a:ext cx="181610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defTabSz="914400"/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工作内容</a:t>
            </a:r>
            <a:endParaRPr lang="en-US" altLang="zh-CN" sz="32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1146175" y="1868170"/>
            <a:ext cx="10068560" cy="23069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406400"/>
            <a:endParaRPr lang="zh-CN" sz="1600">
              <a:ea typeface="宋体" panose="02010600030101010101" pitchFamily="2" charset="-122"/>
            </a:endParaRPr>
          </a:p>
          <a:p>
            <a:pPr marL="457200" indent="-457200">
              <a:buFont typeface="Wingdings" panose="05000000000000000000" charset="0"/>
              <a:buChar char="Ø"/>
            </a:pPr>
            <a:r>
              <a:rPr lang="zh-CN" sz="3200">
                <a:solidFill>
                  <a:srgbClr val="002060"/>
                </a:solidFill>
                <a:ea typeface="宋体" panose="02010600030101010101" pitchFamily="2" charset="-122"/>
              </a:rPr>
              <a:t>未逾期的业务电子单保留其当前状态；</a:t>
            </a:r>
            <a:endParaRPr lang="zh-CN" sz="3200">
              <a:solidFill>
                <a:srgbClr val="002060"/>
              </a:solidFill>
              <a:ea typeface="宋体" panose="02010600030101010101" pitchFamily="2" charset="-122"/>
            </a:endParaRPr>
          </a:p>
          <a:p>
            <a:pPr marL="457200" indent="-457200">
              <a:buFont typeface="Wingdings" panose="05000000000000000000" charset="0"/>
              <a:buChar char="Ø"/>
            </a:pPr>
            <a:endParaRPr lang="zh-CN" sz="3200">
              <a:solidFill>
                <a:srgbClr val="002060"/>
              </a:solidFill>
              <a:ea typeface="宋体" panose="02010600030101010101" pitchFamily="2" charset="-122"/>
            </a:endParaRPr>
          </a:p>
          <a:p>
            <a:pPr marL="457200" indent="-457200">
              <a:buFont typeface="Wingdings" panose="05000000000000000000" charset="0"/>
              <a:buChar char="Ø"/>
            </a:pPr>
            <a:r>
              <a:rPr lang="zh-CN" sz="3200">
                <a:solidFill>
                  <a:srgbClr val="002060"/>
                </a:solidFill>
                <a:ea typeface="宋体" panose="02010600030101010101" pitchFamily="2" charset="-122"/>
              </a:rPr>
              <a:t>逾期的应由代办处、基层单位及时处理，</a:t>
            </a:r>
            <a:endParaRPr lang="zh-CN" sz="3200">
              <a:solidFill>
                <a:srgbClr val="002060"/>
              </a:solidFill>
              <a:ea typeface="宋体" panose="02010600030101010101" pitchFamily="2" charset="-122"/>
            </a:endParaRPr>
          </a:p>
          <a:p>
            <a:pPr>
              <a:buFont typeface="Wingdings" panose="05000000000000000000" charset="0"/>
            </a:pPr>
            <a:r>
              <a:rPr lang="zh-CN" sz="3200">
                <a:solidFill>
                  <a:srgbClr val="002060"/>
                </a:solidFill>
                <a:ea typeface="宋体" panose="02010600030101010101" pitchFamily="2" charset="-122"/>
              </a:rPr>
              <a:t>未处理的，办事处将统一进行清理。</a:t>
            </a:r>
            <a:endParaRPr lang="zh-CN" sz="3200">
              <a:solidFill>
                <a:srgbClr val="002060"/>
              </a:solidFill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800985" y="455930"/>
            <a:ext cx="2868295" cy="4305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规范流程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0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图文框 1"/>
          <p:cNvSpPr/>
          <p:nvPr/>
        </p:nvSpPr>
        <p:spPr bwMode="auto">
          <a:xfrm>
            <a:off x="335360" y="272939"/>
            <a:ext cx="2174031" cy="795878"/>
          </a:xfrm>
          <a:prstGeom prst="frame">
            <a:avLst/>
          </a:prstGeom>
          <a:gradFill flip="none" rotWithShape="1">
            <a:gsLst>
              <a:gs pos="100000">
                <a:schemeClr val="bg1">
                  <a:lumMod val="95000"/>
                </a:schemeClr>
              </a:gs>
              <a:gs pos="0">
                <a:srgbClr val="D3D3D3"/>
              </a:gs>
            </a:gsLst>
            <a:lin ang="2700000" scaled="1"/>
            <a:tileRect/>
          </a:gradFill>
          <a:ln w="19050">
            <a:gradFill flip="none" rotWithShape="1">
              <a:gsLst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2700000" scaled="1"/>
              <a:tileRect/>
            </a:gradFill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txBody>
          <a:bodyPr lIns="68580" tIns="34290" rIns="68580" bIns="34290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509" name="矩形 2"/>
          <p:cNvSpPr/>
          <p:nvPr/>
        </p:nvSpPr>
        <p:spPr>
          <a:xfrm>
            <a:off x="509588" y="377825"/>
            <a:ext cx="181610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defTabSz="914400"/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工作内容</a:t>
            </a:r>
            <a:endParaRPr lang="en-US" altLang="zh-CN" sz="32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694940" y="455930"/>
            <a:ext cx="3731260" cy="4305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滞留信息处理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4" name="表格 3"/>
          <p:cNvGraphicFramePr/>
          <p:nvPr/>
        </p:nvGraphicFramePr>
        <p:xfrm>
          <a:off x="665480" y="1397635"/>
          <a:ext cx="10700385" cy="41440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2595"/>
                <a:gridCol w="7717790"/>
              </a:tblGrid>
              <a:tr h="149225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2400" b="0">
                          <a:solidFill>
                            <a:srgbClr val="00206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已确认放弃申报的，滞留在新建、上报、待受理状态的电子单</a:t>
                      </a:r>
                      <a:endParaRPr lang="zh-CN" altLang="en-US" sz="2400" b="0">
                        <a:solidFill>
                          <a:srgbClr val="00206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2400" b="0">
                          <a:solidFill>
                            <a:srgbClr val="00206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经代办处确认后，打回到基层单位予以删除。</a:t>
                      </a:r>
                      <a:endParaRPr lang="zh-CN" altLang="en-US" sz="2400" b="0">
                        <a:solidFill>
                          <a:srgbClr val="00206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1740"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2400" b="0">
                          <a:solidFill>
                            <a:srgbClr val="00206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“打回”状态的</a:t>
                      </a:r>
                      <a:endParaRPr lang="zh-CN" sz="2400" b="0">
                        <a:solidFill>
                          <a:srgbClr val="00206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sz="2400" b="0">
                          <a:solidFill>
                            <a:srgbClr val="00206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业务信息</a:t>
                      </a:r>
                      <a:endParaRPr lang="zh-CN" altLang="en-US" sz="2400" b="0">
                        <a:solidFill>
                          <a:srgbClr val="00206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2400" b="0">
                          <a:solidFill>
                            <a:srgbClr val="00206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符合理赔条件的：</a:t>
                      </a:r>
                      <a:endParaRPr lang="zh-CN" sz="2400" b="0">
                        <a:solidFill>
                          <a:srgbClr val="00206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zh-CN" sz="2400" b="0">
                          <a:solidFill>
                            <a:srgbClr val="00206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（</a:t>
                      </a:r>
                      <a:r>
                        <a:rPr lang="en-US" altLang="zh-CN" sz="2400" b="0">
                          <a:solidFill>
                            <a:srgbClr val="00206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</a:t>
                      </a:r>
                      <a:r>
                        <a:rPr lang="zh-CN" altLang="en-US" sz="2400" b="0">
                          <a:solidFill>
                            <a:srgbClr val="00206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）</a:t>
                      </a:r>
                      <a:r>
                        <a:rPr lang="zh-CN" sz="2400" b="0">
                          <a:solidFill>
                            <a:srgbClr val="00206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需要重新上报的，代办处、基层单位应及时处理重新上报；</a:t>
                      </a:r>
                      <a:endParaRPr lang="zh-CN" sz="2400" b="0">
                        <a:solidFill>
                          <a:srgbClr val="00206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zh-CN" sz="2400" b="0">
                          <a:solidFill>
                            <a:srgbClr val="00206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（</a:t>
                      </a:r>
                      <a:r>
                        <a:rPr lang="en-US" altLang="zh-CN" sz="2400" b="0">
                          <a:solidFill>
                            <a:srgbClr val="00206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</a:t>
                      </a:r>
                      <a:r>
                        <a:rPr lang="zh-CN" altLang="en-US" sz="2400" b="0">
                          <a:solidFill>
                            <a:srgbClr val="00206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）</a:t>
                      </a:r>
                      <a:r>
                        <a:rPr lang="zh-CN" sz="2400" b="0">
                          <a:solidFill>
                            <a:srgbClr val="00206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若无法重新上报并放弃申报的，经代办处确认后，打回到基层单位予以删除。</a:t>
                      </a:r>
                      <a:endParaRPr lang="zh-CN" altLang="en-US" sz="2400" b="0">
                        <a:solidFill>
                          <a:srgbClr val="00206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030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2400" b="0">
                          <a:solidFill>
                            <a:srgbClr val="00206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不符合理赔条件的：</a:t>
                      </a:r>
                      <a:endParaRPr lang="zh-CN" sz="2400" b="0">
                        <a:solidFill>
                          <a:srgbClr val="00206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zh-CN" sz="2400" b="0">
                          <a:solidFill>
                            <a:srgbClr val="00206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经代办处确认后，打回到基层单位予以删除。</a:t>
                      </a:r>
                      <a:endParaRPr lang="zh-CN" altLang="en-US" sz="2400" b="0">
                        <a:solidFill>
                          <a:srgbClr val="00206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Click="0" advTm="0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图文框 1"/>
          <p:cNvSpPr/>
          <p:nvPr/>
        </p:nvSpPr>
        <p:spPr bwMode="auto">
          <a:xfrm>
            <a:off x="335360" y="272939"/>
            <a:ext cx="2174031" cy="795878"/>
          </a:xfrm>
          <a:prstGeom prst="frame">
            <a:avLst/>
          </a:prstGeom>
          <a:gradFill flip="none" rotWithShape="1">
            <a:gsLst>
              <a:gs pos="100000">
                <a:schemeClr val="bg1">
                  <a:lumMod val="95000"/>
                </a:schemeClr>
              </a:gs>
              <a:gs pos="0">
                <a:srgbClr val="D3D3D3"/>
              </a:gs>
            </a:gsLst>
            <a:lin ang="2700000" scaled="1"/>
            <a:tileRect/>
          </a:gradFill>
          <a:ln w="19050">
            <a:gradFill flip="none" rotWithShape="1">
              <a:gsLst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2700000" scaled="1"/>
              <a:tileRect/>
            </a:gradFill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txBody>
          <a:bodyPr lIns="68580" tIns="34290" rIns="68580" bIns="34290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509" name="矩形 2"/>
          <p:cNvSpPr/>
          <p:nvPr/>
        </p:nvSpPr>
        <p:spPr>
          <a:xfrm>
            <a:off x="509588" y="377825"/>
            <a:ext cx="181610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defTabSz="914400"/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相关说明</a:t>
            </a:r>
            <a:endParaRPr lang="zh-CN" altLang="en-US" sz="32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602230" y="455930"/>
            <a:ext cx="3954145" cy="4305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打款失败信息核实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表格 4"/>
          <p:cNvGraphicFramePr/>
          <p:nvPr/>
        </p:nvGraphicFramePr>
        <p:xfrm>
          <a:off x="897255" y="1375410"/>
          <a:ext cx="10166985" cy="3103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4805"/>
                <a:gridCol w="7282180"/>
              </a:tblGrid>
              <a:tr h="1310005">
                <a:tc rowSpan="2"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2400" b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 </a:t>
                      </a:r>
                      <a:r>
                        <a:rPr lang="zh-CN" sz="2400" b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会费型保障活动、</a:t>
                      </a:r>
                      <a:endParaRPr lang="zh-CN" sz="2400" b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indent="0" algn="l">
                        <a:buNone/>
                      </a:pPr>
                      <a:r>
                        <a:rPr lang="zh-CN" sz="2400" b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 非工伤综合计划</a:t>
                      </a:r>
                      <a:endParaRPr lang="zh-CN" altLang="en-US" sz="2400" b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2400" b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（1）发送短信提示。</a:t>
                      </a:r>
                      <a:endParaRPr lang="zh-CN" sz="2400" b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zh-CN" sz="2400" b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办事处将于每月底向代办处经办人员及会员本人发送短信提示，连续提醒三个月（即累计发送三次短信）。</a:t>
                      </a:r>
                      <a:endParaRPr lang="zh-CN" altLang="en-US" sz="2400" b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40815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2400" b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（2）官网发布通知。</a:t>
                      </a:r>
                      <a:endParaRPr lang="zh-CN" sz="2400" b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zh-CN" sz="2400" b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对于前述三次短信提示后仍未处理的，办事处将于每季度在办事处官网“通知公告”栏目中发布打款失败信息核实的通知并附名单督促办理。</a:t>
                      </a:r>
                      <a:endParaRPr lang="zh-CN" altLang="en-US" sz="2400" b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0" name="文本框 99"/>
          <p:cNvSpPr txBox="1"/>
          <p:nvPr/>
        </p:nvSpPr>
        <p:spPr>
          <a:xfrm>
            <a:off x="897255" y="4561205"/>
            <a:ext cx="10166985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406400"/>
            <a:r>
              <a:rPr lang="en-US" altLang="zh-CN" sz="2400">
                <a:ea typeface="宋体" panose="02010600030101010101" pitchFamily="2" charset="-122"/>
              </a:rPr>
              <a:t>  </a:t>
            </a:r>
            <a:r>
              <a:rPr lang="zh-CN" sz="2400">
                <a:solidFill>
                  <a:srgbClr val="002060"/>
                </a:solidFill>
                <a:ea typeface="宋体" panose="02010600030101010101" pitchFamily="2" charset="-122"/>
              </a:rPr>
              <a:t>对于未按要求核实的打款失败信息，超过两年业务申报时限的，原则上视为自动放弃，办事处将定期进行统一清理，出现任何问题由代办处、基层单位自行解决。</a:t>
            </a:r>
            <a:endParaRPr lang="zh-CN" altLang="en-US" sz="2400">
              <a:solidFill>
                <a:srgbClr val="002060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 advClick="0" advTm="0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图文框 1"/>
          <p:cNvSpPr/>
          <p:nvPr/>
        </p:nvSpPr>
        <p:spPr bwMode="auto">
          <a:xfrm>
            <a:off x="335360" y="272939"/>
            <a:ext cx="2174031" cy="795878"/>
          </a:xfrm>
          <a:prstGeom prst="frame">
            <a:avLst/>
          </a:prstGeom>
          <a:gradFill flip="none" rotWithShape="1">
            <a:gsLst>
              <a:gs pos="100000">
                <a:schemeClr val="bg1">
                  <a:lumMod val="95000"/>
                </a:schemeClr>
              </a:gs>
              <a:gs pos="0">
                <a:srgbClr val="D3D3D3"/>
              </a:gs>
            </a:gsLst>
            <a:lin ang="2700000" scaled="1"/>
            <a:tileRect/>
          </a:gradFill>
          <a:ln w="19050">
            <a:gradFill flip="none" rotWithShape="1">
              <a:gsLst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2700000" scaled="1"/>
              <a:tileRect/>
            </a:gradFill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txBody>
          <a:bodyPr lIns="68580" tIns="34290" rIns="68580" bIns="34290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509" name="矩形 2"/>
          <p:cNvSpPr/>
          <p:nvPr/>
        </p:nvSpPr>
        <p:spPr>
          <a:xfrm>
            <a:off x="509588" y="377825"/>
            <a:ext cx="181610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defTabSz="914400"/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相关说明</a:t>
            </a:r>
            <a:endParaRPr lang="zh-CN" altLang="en-US" sz="32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727960" y="454025"/>
            <a:ext cx="5146040" cy="4305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打款失败信息核实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表格 4"/>
          <p:cNvGraphicFramePr/>
          <p:nvPr/>
        </p:nvGraphicFramePr>
        <p:xfrm>
          <a:off x="603568" y="1725930"/>
          <a:ext cx="10143490" cy="32848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4405"/>
                <a:gridCol w="7919085"/>
              </a:tblGrid>
              <a:tr h="1562100"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2400" b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暖·互助</a:t>
                      </a:r>
                      <a:endParaRPr lang="zh-CN" sz="2400" b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sz="2400" b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“二次报销”</a:t>
                      </a:r>
                      <a:endParaRPr lang="zh-CN" altLang="en-US" sz="2400" b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2400" b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每季度打款后，办事处将打款失败信息核实的通知及名单发布在办事处官网“通知公告”栏目和市总工会三级服务体系平台上，并向代办处经办人员发送短信提示。</a:t>
                      </a:r>
                      <a:endParaRPr lang="zh-CN" altLang="en-US" sz="2400" b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22755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2400" b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若在规定时间内未予核实处理，则在暖·互助“二次报销”每一医疗年度最后一次打款结束后，办事处将统一进行清理，出现任何问题由代办处、基层单位自行解决。</a:t>
                      </a:r>
                      <a:endParaRPr lang="zh-CN" altLang="en-US" sz="2400" b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Click="0" advTm="0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图文框 1"/>
          <p:cNvSpPr/>
          <p:nvPr/>
        </p:nvSpPr>
        <p:spPr bwMode="auto">
          <a:xfrm>
            <a:off x="335360" y="272939"/>
            <a:ext cx="2174031" cy="795878"/>
          </a:xfrm>
          <a:prstGeom prst="frame">
            <a:avLst/>
          </a:prstGeom>
          <a:gradFill flip="none" rotWithShape="1">
            <a:gsLst>
              <a:gs pos="100000">
                <a:schemeClr val="bg1">
                  <a:lumMod val="95000"/>
                </a:schemeClr>
              </a:gs>
              <a:gs pos="0">
                <a:srgbClr val="D3D3D3"/>
              </a:gs>
            </a:gsLst>
            <a:lin ang="2700000" scaled="1"/>
            <a:tileRect/>
          </a:gradFill>
          <a:ln w="19050">
            <a:gradFill flip="none" rotWithShape="1">
              <a:gsLst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2700000" scaled="1"/>
              <a:tileRect/>
            </a:gradFill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txBody>
          <a:bodyPr lIns="68580" tIns="34290" rIns="68580" bIns="34290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509" name="矩形 2"/>
          <p:cNvSpPr/>
          <p:nvPr/>
        </p:nvSpPr>
        <p:spPr>
          <a:xfrm>
            <a:off x="509588" y="377825"/>
            <a:ext cx="181610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defTabSz="914400"/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相关说明</a:t>
            </a:r>
            <a:endParaRPr lang="zh-CN" altLang="en-US" sz="32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694305" y="454025"/>
            <a:ext cx="5146040" cy="4305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打款失败信息核实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表格 4"/>
          <p:cNvGraphicFramePr/>
          <p:nvPr/>
        </p:nvGraphicFramePr>
        <p:xfrm>
          <a:off x="509905" y="1423670"/>
          <a:ext cx="11024870" cy="45021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125"/>
                <a:gridCol w="9008745"/>
              </a:tblGrid>
              <a:tr h="1604645">
                <a:tc row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2400" b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年度互助互济</a:t>
                      </a:r>
                      <a:endParaRPr lang="zh-CN" sz="2400" b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sz="2400" b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救助慰问活动</a:t>
                      </a:r>
                      <a:endParaRPr lang="zh-CN" altLang="en-US" sz="2400" b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2400" b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（1）办事处将打款失败信息打回至申报单位，并向代办处经办人员发送短信提示，督促尽快处理，同时在办事处官网“通知公告”栏目发布打款失败信息核实通知及名单。</a:t>
                      </a:r>
                      <a:endParaRPr lang="zh-CN" altLang="en-US" sz="2400" b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0401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2400" b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（2）在通知规定的信息核实截止时间后，进行第二次打款，对二次打款失败信息打回至申报单位，并向代办处经办人员发送短信提示告知最后一次重新申报信息时间。</a:t>
                      </a:r>
                      <a:endParaRPr lang="zh-CN" altLang="en-US" sz="2400" b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93495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2400" b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（3）对于最后一次打款（即第三次）仍然失败的，视为自动放弃。办事处将统一清理，出现任何问题由代办处、基层单位自行解决。</a:t>
                      </a:r>
                      <a:endParaRPr lang="zh-CN" altLang="en-US" sz="2400" b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Click="0" advTm="0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图文框 1"/>
          <p:cNvSpPr/>
          <p:nvPr/>
        </p:nvSpPr>
        <p:spPr bwMode="auto">
          <a:xfrm>
            <a:off x="335360" y="272939"/>
            <a:ext cx="2174031" cy="795878"/>
          </a:xfrm>
          <a:prstGeom prst="frame">
            <a:avLst/>
          </a:prstGeom>
          <a:gradFill flip="none" rotWithShape="1">
            <a:gsLst>
              <a:gs pos="100000">
                <a:schemeClr val="bg1">
                  <a:lumMod val="95000"/>
                </a:schemeClr>
              </a:gs>
              <a:gs pos="0">
                <a:srgbClr val="D3D3D3"/>
              </a:gs>
            </a:gsLst>
            <a:lin ang="2700000" scaled="1"/>
            <a:tileRect/>
          </a:gradFill>
          <a:ln w="19050">
            <a:gradFill flip="none" rotWithShape="1">
              <a:gsLst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2700000" scaled="1"/>
              <a:tileRect/>
            </a:gradFill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txBody>
          <a:bodyPr lIns="68580" tIns="34290" rIns="68580" bIns="34290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509" name="矩形 2"/>
          <p:cNvSpPr/>
          <p:nvPr/>
        </p:nvSpPr>
        <p:spPr>
          <a:xfrm>
            <a:off x="509588" y="377825"/>
            <a:ext cx="181610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defTabSz="914400"/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相关说明</a:t>
            </a:r>
            <a:endParaRPr lang="zh-CN" altLang="en-US" sz="32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736850" y="454025"/>
            <a:ext cx="5146040" cy="4305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滞留信息清理时间</a:t>
            </a:r>
            <a:endParaRPr lang="zh-CN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4" name="表格 3"/>
          <p:cNvGraphicFramePr/>
          <p:nvPr/>
        </p:nvGraphicFramePr>
        <p:xfrm>
          <a:off x="509905" y="1658620"/>
          <a:ext cx="10645775" cy="39338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1175"/>
                <a:gridCol w="7594600"/>
              </a:tblGrid>
              <a:tr h="204152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2400" b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   </a:t>
                      </a:r>
                      <a:r>
                        <a:rPr lang="zh-CN" sz="2400" b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会费型保障活动、</a:t>
                      </a:r>
                      <a:endParaRPr lang="zh-CN" sz="2400" b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sz="2400" b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非工伤综合计划</a:t>
                      </a:r>
                      <a:endParaRPr lang="zh-CN" altLang="en-US" sz="2400" b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2400" b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办事处将于</a:t>
                      </a:r>
                      <a:r>
                        <a:rPr lang="zh-CN" sz="2400" b="1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每年1月31日</a:t>
                      </a:r>
                      <a:r>
                        <a:rPr lang="zh-CN" sz="2400" b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对会费型保障活动承保、理赔业务、非工伤综合计划理赔业务流程中的新建、上报、待受理、打回、打款失败等状态中的滞留信息进行清理。</a:t>
                      </a:r>
                      <a:endParaRPr lang="zh-CN" altLang="en-US" sz="2400" b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309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2400" b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暖·互助“二次报销”</a:t>
                      </a:r>
                      <a:endParaRPr lang="zh-CN" altLang="en-US" sz="2400" b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2400" b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办事处将于</a:t>
                      </a:r>
                      <a:r>
                        <a:rPr lang="zh-CN" sz="2400" b="1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每一医疗年度的最后一次打款结束后</a:t>
                      </a:r>
                      <a:r>
                        <a:rPr lang="zh-CN" sz="2400" b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，对滞留信息进行清理。</a:t>
                      </a:r>
                      <a:endParaRPr lang="zh-CN" altLang="en-US" sz="2400" b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0236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2400" b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年度互助互济</a:t>
                      </a:r>
                      <a:endParaRPr lang="zh-CN" sz="2400" b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sz="2400" b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救助慰问活动</a:t>
                      </a:r>
                      <a:endParaRPr lang="zh-CN" altLang="en-US" sz="2400" b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2400" b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办事处将于</a:t>
                      </a:r>
                      <a:r>
                        <a:rPr lang="zh-CN" sz="2400" b="1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每年度互助互济救助慰问活动最后一次打款结束后</a:t>
                      </a:r>
                      <a:r>
                        <a:rPr lang="zh-CN" sz="2400" b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，对滞留信息进行清理。</a:t>
                      </a:r>
                      <a:endParaRPr lang="zh-CN" altLang="en-US" sz="2400" b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Click="0" advTm="0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图文框 3"/>
          <p:cNvSpPr/>
          <p:nvPr/>
        </p:nvSpPr>
        <p:spPr bwMode="auto">
          <a:xfrm>
            <a:off x="335360" y="272939"/>
            <a:ext cx="2174031" cy="795878"/>
          </a:xfrm>
          <a:prstGeom prst="frame">
            <a:avLst/>
          </a:prstGeom>
          <a:gradFill flip="none" rotWithShape="1">
            <a:gsLst>
              <a:gs pos="100000">
                <a:schemeClr val="bg1">
                  <a:lumMod val="95000"/>
                </a:schemeClr>
              </a:gs>
              <a:gs pos="0">
                <a:srgbClr val="D3D3D3"/>
              </a:gs>
            </a:gsLst>
            <a:lin ang="2700000" scaled="1"/>
            <a:tileRect/>
          </a:gradFill>
          <a:ln w="19050">
            <a:gradFill flip="none" rotWithShape="1">
              <a:gsLst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2700000" scaled="1"/>
              <a:tileRect/>
            </a:gradFill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txBody>
          <a:bodyPr lIns="68580" tIns="34290" rIns="68580" bIns="34290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2561" name="矩形 4"/>
          <p:cNvSpPr/>
          <p:nvPr/>
        </p:nvSpPr>
        <p:spPr>
          <a:xfrm>
            <a:off x="509588" y="377825"/>
            <a:ext cx="181610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defTabSz="914400"/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工作要求</a:t>
            </a:r>
            <a:endParaRPr lang="zh-CN" altLang="en-US" sz="32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1537335" y="1656715"/>
            <a:ext cx="8159750" cy="25533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buFont typeface="Wingdings" panose="05000000000000000000" charset="0"/>
              <a:buChar char="Ø"/>
            </a:pPr>
            <a:r>
              <a:rPr lang="zh-CN" sz="3200">
                <a:solidFill>
                  <a:srgbClr val="002060"/>
                </a:solidFill>
                <a:ea typeface="宋体" panose="02010600030101010101" pitchFamily="2" charset="-122"/>
              </a:rPr>
              <a:t>高度重视，强化落实。</a:t>
            </a:r>
            <a:endParaRPr lang="zh-CN" sz="3200">
              <a:solidFill>
                <a:srgbClr val="002060"/>
              </a:solidFill>
              <a:ea typeface="宋体" panose="02010600030101010101" pitchFamily="2" charset="-122"/>
            </a:endParaRPr>
          </a:p>
          <a:p>
            <a:pPr>
              <a:buFont typeface="Wingdings" panose="05000000000000000000" charset="0"/>
              <a:buChar char="Ø"/>
            </a:pPr>
            <a:endParaRPr lang="zh-CN" sz="3200">
              <a:solidFill>
                <a:srgbClr val="002060"/>
              </a:solidFill>
              <a:ea typeface="宋体" panose="02010600030101010101" pitchFamily="2" charset="-122"/>
            </a:endParaRPr>
          </a:p>
          <a:p>
            <a:pPr>
              <a:buFont typeface="Wingdings" panose="05000000000000000000" charset="0"/>
              <a:buChar char="Ø"/>
            </a:pPr>
            <a:r>
              <a:rPr lang="zh-CN" sz="3200">
                <a:solidFill>
                  <a:srgbClr val="002060"/>
                </a:solidFill>
                <a:ea typeface="宋体" panose="02010600030101010101" pitchFamily="2" charset="-122"/>
              </a:rPr>
              <a:t>明确工作时限，加强业务指导。</a:t>
            </a:r>
            <a:endParaRPr lang="zh-CN" sz="3200">
              <a:solidFill>
                <a:srgbClr val="002060"/>
              </a:solidFill>
              <a:ea typeface="宋体" panose="02010600030101010101" pitchFamily="2" charset="-122"/>
            </a:endParaRPr>
          </a:p>
          <a:p>
            <a:pPr>
              <a:buFont typeface="Wingdings" panose="05000000000000000000" charset="0"/>
              <a:buChar char="Ø"/>
            </a:pPr>
            <a:endParaRPr lang="zh-CN" sz="3200">
              <a:solidFill>
                <a:srgbClr val="002060"/>
              </a:solidFill>
              <a:ea typeface="宋体" panose="02010600030101010101" pitchFamily="2" charset="-122"/>
            </a:endParaRPr>
          </a:p>
          <a:p>
            <a:pPr>
              <a:buFont typeface="Wingdings" panose="05000000000000000000" charset="0"/>
              <a:buChar char="Ø"/>
            </a:pPr>
            <a:r>
              <a:rPr lang="zh-CN" sz="3200">
                <a:solidFill>
                  <a:srgbClr val="002060"/>
                </a:solidFill>
                <a:ea typeface="宋体" panose="02010600030101010101" pitchFamily="2" charset="-122"/>
              </a:rPr>
              <a:t>加强考核，确保实效。</a:t>
            </a:r>
            <a:endParaRPr lang="zh-CN" altLang="en-US" sz="3200">
              <a:solidFill>
                <a:srgbClr val="002060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 advClick="0" advTm="0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文框 6"/>
          <p:cNvSpPr/>
          <p:nvPr/>
        </p:nvSpPr>
        <p:spPr bwMode="auto">
          <a:xfrm>
            <a:off x="335280" y="250190"/>
            <a:ext cx="2195830" cy="839470"/>
          </a:xfrm>
          <a:prstGeom prst="frame">
            <a:avLst/>
          </a:prstGeom>
          <a:gradFill flip="none" rotWithShape="1">
            <a:gsLst>
              <a:gs pos="100000">
                <a:schemeClr val="bg1">
                  <a:lumMod val="95000"/>
                </a:schemeClr>
              </a:gs>
              <a:gs pos="0">
                <a:srgbClr val="D3D3D3"/>
              </a:gs>
            </a:gsLst>
            <a:lin ang="2700000" scaled="1"/>
            <a:tileRect/>
          </a:gradFill>
          <a:ln w="19050">
            <a:gradFill flip="none" rotWithShape="1">
              <a:gsLst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2700000" scaled="1"/>
              <a:tileRect/>
            </a:gradFill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txBody>
          <a:bodyPr lIns="68580" tIns="34290" rIns="68580" bIns="34290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3558" name="矩形 7"/>
          <p:cNvSpPr/>
          <p:nvPr/>
        </p:nvSpPr>
        <p:spPr>
          <a:xfrm>
            <a:off x="509588" y="377825"/>
            <a:ext cx="181610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 defTabSz="914400"/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联系方式</a:t>
            </a:r>
            <a:endParaRPr lang="zh-CN" altLang="en-US" sz="32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389380" y="1342390"/>
            <a:ext cx="8665210" cy="3538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406400"/>
            <a:r>
              <a:rPr lang="zh-CN" sz="3200">
                <a:solidFill>
                  <a:srgbClr val="00206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业</a:t>
            </a:r>
            <a:r>
              <a:rPr lang="en-US" sz="3200">
                <a:solidFill>
                  <a:srgbClr val="00206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zh-CN" sz="3200">
                <a:solidFill>
                  <a:srgbClr val="00206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务</a:t>
            </a:r>
            <a:r>
              <a:rPr lang="en-US" sz="3200">
                <a:solidFill>
                  <a:srgbClr val="00206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zh-CN" sz="3200">
                <a:solidFill>
                  <a:srgbClr val="00206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部</a:t>
            </a:r>
            <a:r>
              <a:rPr lang="en-US" sz="3200">
                <a:solidFill>
                  <a:srgbClr val="00206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zh-CN" sz="3200">
                <a:solidFill>
                  <a:srgbClr val="00206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徐晓靓</a:t>
            </a:r>
            <a:r>
              <a:rPr lang="en-US" sz="3200">
                <a:solidFill>
                  <a:srgbClr val="00206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6765.8865 </a:t>
            </a:r>
            <a:endParaRPr lang="zh-CN" sz="3200">
              <a:solidFill>
                <a:srgbClr val="00206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indent="406400"/>
            <a:r>
              <a:rPr lang="zh-CN" sz="3200">
                <a:solidFill>
                  <a:srgbClr val="00206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  </a:t>
            </a:r>
            <a:endParaRPr lang="zh-CN" sz="3200">
              <a:solidFill>
                <a:srgbClr val="00206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indent="406400"/>
            <a:r>
              <a:rPr lang="zh-CN" sz="3200">
                <a:solidFill>
                  <a:srgbClr val="00206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审</a:t>
            </a:r>
            <a:r>
              <a:rPr lang="en-US" sz="3200">
                <a:solidFill>
                  <a:srgbClr val="00206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zh-CN" sz="3200">
                <a:solidFill>
                  <a:srgbClr val="00206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核</a:t>
            </a:r>
            <a:r>
              <a:rPr lang="en-US" sz="3200">
                <a:solidFill>
                  <a:srgbClr val="00206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zh-CN" sz="3200">
                <a:solidFill>
                  <a:srgbClr val="00206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部</a:t>
            </a:r>
            <a:r>
              <a:rPr lang="en-US" sz="3200">
                <a:solidFill>
                  <a:srgbClr val="00206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zh-CN" sz="3200">
                <a:solidFill>
                  <a:srgbClr val="00206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巩</a:t>
            </a:r>
            <a:r>
              <a:rPr lang="en-US" sz="3200">
                <a:solidFill>
                  <a:srgbClr val="00206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zh-CN" sz="3200">
                <a:solidFill>
                  <a:srgbClr val="00206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楠</a:t>
            </a:r>
            <a:r>
              <a:rPr lang="en-US" sz="3200">
                <a:solidFill>
                  <a:srgbClr val="00206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8357.0346</a:t>
            </a:r>
            <a:endParaRPr lang="zh-CN" sz="3200">
              <a:solidFill>
                <a:srgbClr val="00206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indent="406400"/>
            <a:r>
              <a:rPr lang="zh-CN" sz="3200">
                <a:solidFill>
                  <a:srgbClr val="00206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  </a:t>
            </a:r>
            <a:endParaRPr lang="zh-CN" sz="3200">
              <a:solidFill>
                <a:srgbClr val="00206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indent="406400"/>
            <a:r>
              <a:rPr lang="zh-CN" sz="3200">
                <a:solidFill>
                  <a:srgbClr val="00206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公</a:t>
            </a:r>
            <a:r>
              <a:rPr lang="en-US" sz="3200">
                <a:solidFill>
                  <a:srgbClr val="00206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zh-CN" sz="3200">
                <a:solidFill>
                  <a:srgbClr val="00206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益</a:t>
            </a:r>
            <a:r>
              <a:rPr lang="en-US" sz="3200">
                <a:solidFill>
                  <a:srgbClr val="00206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zh-CN" sz="3200">
                <a:solidFill>
                  <a:srgbClr val="00206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部</a:t>
            </a:r>
            <a:r>
              <a:rPr lang="en-US" sz="3200">
                <a:solidFill>
                  <a:srgbClr val="00206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zh-CN" sz="3200">
                <a:solidFill>
                  <a:srgbClr val="00206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陈</a:t>
            </a:r>
            <a:r>
              <a:rPr lang="en-US" sz="3200">
                <a:solidFill>
                  <a:srgbClr val="00206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zh-CN" sz="3200">
                <a:solidFill>
                  <a:srgbClr val="00206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征</a:t>
            </a:r>
            <a:r>
              <a:rPr lang="en-US" sz="3200">
                <a:solidFill>
                  <a:srgbClr val="00206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6768.2932</a:t>
            </a:r>
            <a:endParaRPr lang="zh-CN" sz="3200">
              <a:solidFill>
                <a:srgbClr val="00206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indent="406400"/>
            <a:r>
              <a:rPr lang="zh-CN" sz="3200">
                <a:solidFill>
                  <a:srgbClr val="00206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  </a:t>
            </a:r>
            <a:endParaRPr lang="zh-CN" sz="3200">
              <a:solidFill>
                <a:srgbClr val="00206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indent="406400"/>
            <a:r>
              <a:rPr lang="zh-CN" sz="3200">
                <a:solidFill>
                  <a:srgbClr val="00206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会员服务部</a:t>
            </a:r>
            <a:r>
              <a:rPr lang="en-US" sz="3200">
                <a:solidFill>
                  <a:srgbClr val="00206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zh-CN" sz="3200">
                <a:solidFill>
                  <a:srgbClr val="00206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陈子田</a:t>
            </a:r>
            <a:r>
              <a:rPr lang="en-US" sz="3200">
                <a:solidFill>
                  <a:srgbClr val="00206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8357.0167</a:t>
            </a:r>
            <a:endParaRPr lang="en-US" altLang="en-US" sz="3200">
              <a:solidFill>
                <a:srgbClr val="00206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ransition spd="slow" advClick="0" advTm="0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标题 1"/>
          <p:cNvSpPr>
            <a:spLocks noGrp="1"/>
          </p:cNvSpPr>
          <p:nvPr>
            <p:ph type="title"/>
          </p:nvPr>
        </p:nvSpPr>
        <p:spPr/>
        <p:txBody>
          <a:bodyPr vert="horz" wrap="square" lIns="68580" tIns="34290" rIns="68580" bIns="34290" anchor="ctr" anchorCtr="0"/>
          <a:lstStyle/>
          <a:p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33795" name="内容占位符 2"/>
          <p:cNvSpPr>
            <a:spLocks noGrp="1"/>
          </p:cNvSpPr>
          <p:nvPr>
            <p:ph idx="1"/>
          </p:nvPr>
        </p:nvSpPr>
        <p:spPr/>
        <p:txBody>
          <a:bodyPr vert="horz" wrap="square" lIns="68580" tIns="34290" rIns="68580" bIns="34290" anchor="t" anchorCtr="0"/>
          <a:lstStyle/>
          <a:p>
            <a:endParaRPr lang="zh-CN" altLang="en-US" dirty="0">
              <a:ea typeface="宋体" panose="02010600030101010101" pitchFamily="2" charset="-122"/>
            </a:endParaRPr>
          </a:p>
        </p:txBody>
      </p:sp>
      <p:grpSp>
        <p:nvGrpSpPr>
          <p:cNvPr id="33796" name="组合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3798" name="图片 8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3799" name="文本框 46"/>
            <p:cNvSpPr txBox="1"/>
            <p:nvPr/>
          </p:nvSpPr>
          <p:spPr>
            <a:xfrm>
              <a:off x="911424" y="2204864"/>
              <a:ext cx="10226675" cy="1938992"/>
            </a:xfrm>
            <a:prstGeom prst="rect">
              <a:avLst/>
            </a:prstGeom>
            <a:solidFill>
              <a:srgbClr val="DB5355"/>
            </a:solidFill>
            <a:ln w="9525">
              <a:noFill/>
            </a:ln>
          </p:spPr>
          <p:txBody>
            <a:bodyPr>
              <a:spAutoFit/>
            </a:bodyPr>
            <a:lstStyle/>
            <a:p>
              <a:pPr marL="285750" indent="-285750" algn="ctr" eaLnBrk="1" hangingPunct="1">
                <a:buFont typeface="Wingdings" panose="05000000000000000000" pitchFamily="2" charset="2"/>
              </a:pPr>
              <a:r>
                <a:rPr lang="zh-CN" altLang="en-US" sz="6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感谢您</a:t>
              </a:r>
              <a:endParaRPr lang="en-US" altLang="zh-CN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285750" indent="-285750" algn="ctr" eaLnBrk="1" hangingPunct="1">
                <a:buFont typeface="Wingdings" panose="05000000000000000000" pitchFamily="2" charset="2"/>
              </a:pPr>
              <a:r>
                <a:rPr lang="zh-CN" altLang="en-US" sz="6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对互助保障工作的大力支持！</a:t>
              </a:r>
              <a:endPara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33800" name="Picture 6" descr="C:\Users\Administrator\Desktop\保障中心微信公众号“北京市职工互助保障”二维码\二维码（30cm）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40474" y="4429745"/>
              <a:ext cx="2290321" cy="2088232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ransition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250825" y="2041525"/>
            <a:ext cx="735013" cy="2413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35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sym typeface="+mn-ea"/>
              </a:rPr>
              <a:t>PPT</a:t>
            </a:r>
            <a:r>
              <a:rPr kumimoji="0" lang="zh-CN" altLang="en-US" sz="135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sym typeface="+mn-ea"/>
              </a:rPr>
              <a:t>模板：</a:t>
            </a:r>
            <a:r>
              <a:rPr kumimoji="0" lang="en-US" altLang="zh-CN" sz="135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sym typeface="+mn-ea"/>
              </a:rPr>
              <a:t>www.1ppt.com/moban/                  PPT</a:t>
            </a:r>
            <a:r>
              <a:rPr kumimoji="0" lang="zh-CN" altLang="en-US" sz="135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sym typeface="+mn-ea"/>
              </a:rPr>
              <a:t>素材：</a:t>
            </a:r>
            <a:r>
              <a:rPr kumimoji="0" lang="en-US" altLang="zh-CN" sz="135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sym typeface="+mn-ea"/>
              </a:rPr>
              <a:t>www.1ppt.com/sucai/</a:t>
            </a:r>
            <a:endParaRPr kumimoji="0" lang="en-US" altLang="zh-CN" sz="135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35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sym typeface="+mn-ea"/>
              </a:rPr>
              <a:t>PPT</a:t>
            </a:r>
            <a:r>
              <a:rPr kumimoji="0" lang="zh-CN" altLang="en-US" sz="135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sym typeface="+mn-ea"/>
              </a:rPr>
              <a:t>背景：</a:t>
            </a:r>
            <a:r>
              <a:rPr kumimoji="0" lang="en-US" altLang="zh-CN" sz="135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sym typeface="+mn-ea"/>
              </a:rPr>
              <a:t>www.1ppt.com/beijing/                   PPT</a:t>
            </a:r>
            <a:r>
              <a:rPr kumimoji="0" lang="zh-CN" altLang="en-US" sz="135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sym typeface="+mn-ea"/>
              </a:rPr>
              <a:t>图表：</a:t>
            </a:r>
            <a:r>
              <a:rPr kumimoji="0" lang="en-US" altLang="zh-CN" sz="135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sym typeface="+mn-ea"/>
              </a:rPr>
              <a:t>www.1ppt.com/tubiao/      </a:t>
            </a:r>
            <a:endParaRPr kumimoji="0" lang="en-US" altLang="zh-CN" sz="135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35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sym typeface="+mn-ea"/>
              </a:rPr>
              <a:t>PPT</a:t>
            </a:r>
            <a:r>
              <a:rPr kumimoji="0" lang="zh-CN" altLang="en-US" sz="135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sym typeface="+mn-ea"/>
              </a:rPr>
              <a:t>下载：</a:t>
            </a:r>
            <a:r>
              <a:rPr kumimoji="0" lang="en-US" altLang="zh-CN" sz="135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sym typeface="+mn-ea"/>
              </a:rPr>
              <a:t>www.1ppt.com/xiazai/                     PPT</a:t>
            </a:r>
            <a:r>
              <a:rPr kumimoji="0" lang="zh-CN" altLang="en-US" sz="135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sym typeface="+mn-ea"/>
              </a:rPr>
              <a:t>教程： </a:t>
            </a:r>
            <a:r>
              <a:rPr kumimoji="0" lang="en-US" altLang="zh-CN" sz="135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sym typeface="+mn-ea"/>
              </a:rPr>
              <a:t>www.1ppt.com/powerpoint/      </a:t>
            </a:r>
            <a:endParaRPr kumimoji="0" lang="en-US" altLang="zh-CN" sz="135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5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sym typeface="+mn-ea"/>
              </a:rPr>
              <a:t>资料下载：</a:t>
            </a:r>
            <a:r>
              <a:rPr kumimoji="0" lang="en-US" altLang="zh-CN" sz="135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sym typeface="+mn-ea"/>
              </a:rPr>
              <a:t>www.1ppt.com/ziliao/                   </a:t>
            </a:r>
            <a:r>
              <a:rPr kumimoji="0" lang="zh-CN" altLang="en-US" sz="135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sym typeface="+mn-ea"/>
              </a:rPr>
              <a:t>范文下载：</a:t>
            </a:r>
            <a:r>
              <a:rPr kumimoji="0" lang="en-US" altLang="zh-CN" sz="135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sym typeface="+mn-ea"/>
              </a:rPr>
              <a:t>www.1ppt.com/fanwen/             </a:t>
            </a:r>
            <a:endParaRPr kumimoji="0" lang="en-US" altLang="zh-CN" sz="135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5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sym typeface="+mn-ea"/>
              </a:rPr>
              <a:t>试卷下载：</a:t>
            </a:r>
            <a:r>
              <a:rPr kumimoji="0" lang="en-US" altLang="zh-CN" sz="135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sym typeface="+mn-ea"/>
              </a:rPr>
              <a:t>www.1ppt.com/shiti/                     </a:t>
            </a:r>
            <a:r>
              <a:rPr kumimoji="0" lang="zh-CN" altLang="en-US" sz="135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sym typeface="+mn-ea"/>
              </a:rPr>
              <a:t>教案下载：</a:t>
            </a:r>
            <a:r>
              <a:rPr kumimoji="0" lang="en-US" altLang="zh-CN" sz="135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sym typeface="+mn-ea"/>
              </a:rPr>
              <a:t>www.1ppt.com/jiaoan/               </a:t>
            </a:r>
            <a:endParaRPr kumimoji="0" lang="en-US" altLang="zh-CN" sz="135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35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sym typeface="+mn-ea"/>
              </a:rPr>
              <a:t>PPT</a:t>
            </a:r>
            <a:r>
              <a:rPr kumimoji="0" lang="zh-CN" altLang="en-US" sz="135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sym typeface="+mn-ea"/>
              </a:rPr>
              <a:t>论坛：</a:t>
            </a:r>
            <a:r>
              <a:rPr kumimoji="0" lang="en-US" altLang="zh-CN" sz="135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sym typeface="+mn-ea"/>
              </a:rPr>
              <a:t>www.1ppt.cn                                     PPT</a:t>
            </a:r>
            <a:r>
              <a:rPr kumimoji="0" lang="zh-CN" altLang="en-US" sz="135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sym typeface="+mn-ea"/>
              </a:rPr>
              <a:t>课件：</a:t>
            </a:r>
            <a:r>
              <a:rPr kumimoji="0" lang="en-US" altLang="zh-CN" sz="135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sym typeface="+mn-ea"/>
              </a:rPr>
              <a:t>www.1ppt.com/kejian/ </a:t>
            </a:r>
            <a:endParaRPr kumimoji="0" lang="en-US" altLang="zh-CN" sz="135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5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sym typeface="+mn-ea"/>
              </a:rPr>
              <a:t>语文课件：</a:t>
            </a:r>
            <a:r>
              <a:rPr kumimoji="0" lang="en-US" altLang="zh-CN" sz="135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sym typeface="+mn-ea"/>
              </a:rPr>
              <a:t>www.1ppt.com/kejian/yuwen/    </a:t>
            </a:r>
            <a:r>
              <a:rPr kumimoji="0" lang="zh-CN" altLang="en-US" sz="135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sym typeface="+mn-ea"/>
              </a:rPr>
              <a:t>数学课件：</a:t>
            </a:r>
            <a:r>
              <a:rPr kumimoji="0" lang="en-US" altLang="zh-CN" sz="135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sym typeface="+mn-ea"/>
              </a:rPr>
              <a:t>www.1ppt.com/kejian/shuxue/ </a:t>
            </a:r>
            <a:endParaRPr kumimoji="0" lang="en-US" altLang="zh-CN" sz="135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5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sym typeface="+mn-ea"/>
              </a:rPr>
              <a:t>英语课件：</a:t>
            </a:r>
            <a:r>
              <a:rPr kumimoji="0" lang="en-US" altLang="zh-CN" sz="135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sym typeface="+mn-ea"/>
              </a:rPr>
              <a:t>www.1ppt.com/kejian/yingyu/    </a:t>
            </a:r>
            <a:r>
              <a:rPr kumimoji="0" lang="zh-CN" altLang="en-US" sz="135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sym typeface="+mn-ea"/>
              </a:rPr>
              <a:t>美术课件：</a:t>
            </a:r>
            <a:r>
              <a:rPr kumimoji="0" lang="en-US" altLang="zh-CN" sz="135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sym typeface="+mn-ea"/>
              </a:rPr>
              <a:t>www.1ppt.com/kejian/meishu/ </a:t>
            </a:r>
            <a:endParaRPr kumimoji="0" lang="en-US" altLang="zh-CN" sz="135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5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sym typeface="+mn-ea"/>
              </a:rPr>
              <a:t>科学课件：</a:t>
            </a:r>
            <a:r>
              <a:rPr kumimoji="0" lang="en-US" altLang="zh-CN" sz="135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sym typeface="+mn-ea"/>
              </a:rPr>
              <a:t>www.1ppt.com/kejian/kexue/     </a:t>
            </a:r>
            <a:r>
              <a:rPr kumimoji="0" lang="zh-CN" altLang="en-US" sz="135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sym typeface="+mn-ea"/>
              </a:rPr>
              <a:t>物理课件：</a:t>
            </a:r>
            <a:r>
              <a:rPr kumimoji="0" lang="en-US" altLang="zh-CN" sz="135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sym typeface="+mn-ea"/>
              </a:rPr>
              <a:t>www.1ppt.com/kejian/wuli/ </a:t>
            </a:r>
            <a:endParaRPr kumimoji="0" lang="en-US" altLang="zh-CN" sz="135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5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sym typeface="+mn-ea"/>
              </a:rPr>
              <a:t>化学课件：</a:t>
            </a:r>
            <a:r>
              <a:rPr kumimoji="0" lang="en-US" altLang="zh-CN" sz="135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sym typeface="+mn-ea"/>
              </a:rPr>
              <a:t>www.1ppt.com/kejian/huaxue/  </a:t>
            </a:r>
            <a:r>
              <a:rPr kumimoji="0" lang="zh-CN" altLang="en-US" sz="135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sym typeface="+mn-ea"/>
              </a:rPr>
              <a:t>生物课件：</a:t>
            </a:r>
            <a:r>
              <a:rPr kumimoji="0" lang="en-US" altLang="zh-CN" sz="135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sym typeface="+mn-ea"/>
              </a:rPr>
              <a:t>www.1ppt.com/kejian/shengwu/ </a:t>
            </a:r>
            <a:endParaRPr kumimoji="0" lang="en-US" altLang="zh-CN" sz="135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5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sym typeface="+mn-ea"/>
              </a:rPr>
              <a:t>地理课件：</a:t>
            </a:r>
            <a:r>
              <a:rPr kumimoji="0" lang="en-US" altLang="zh-CN" sz="135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sym typeface="+mn-ea"/>
              </a:rPr>
              <a:t>www.1ppt.com/kejian/dili/          </a:t>
            </a:r>
            <a:r>
              <a:rPr kumimoji="0" lang="zh-CN" altLang="en-US" sz="135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sym typeface="+mn-ea"/>
              </a:rPr>
              <a:t>历史课件：</a:t>
            </a:r>
            <a:r>
              <a:rPr kumimoji="0" lang="en-US" altLang="zh-CN" sz="135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sym typeface="+mn-ea"/>
              </a:rPr>
              <a:t>www.1ppt.com/kejian/lishi/        </a:t>
            </a:r>
            <a:endParaRPr kumimoji="0" lang="en-US" altLang="zh-CN" sz="135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  <a:sym typeface="+mn-ea"/>
            </a:endParaRPr>
          </a:p>
        </p:txBody>
      </p:sp>
      <p:pic>
        <p:nvPicPr>
          <p:cNvPr id="18435" name="图片 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050" y="-40322"/>
            <a:ext cx="12192000" cy="68881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6" name="矩形 3"/>
          <p:cNvSpPr/>
          <p:nvPr/>
        </p:nvSpPr>
        <p:spPr>
          <a:xfrm>
            <a:off x="19050" y="-20637"/>
            <a:ext cx="2928938" cy="6848475"/>
          </a:xfrm>
          <a:prstGeom prst="rect">
            <a:avLst/>
          </a:prstGeom>
          <a:solidFill>
            <a:srgbClr val="FFFFFF">
              <a:alpha val="50195"/>
            </a:srgbClr>
          </a:solidFill>
          <a:ln w="9525">
            <a:noFill/>
          </a:ln>
        </p:spPr>
        <p:txBody>
          <a:bodyPr anchor="ctr" anchorCtr="0"/>
          <a:lstStyle/>
          <a:p>
            <a:pPr algn="ctr" defTabSz="913130" eaLnBrk="1" hangingPunct="1"/>
            <a:endParaRPr lang="zh-CN" altLang="zh-CN" dirty="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100" name="TextBox 6"/>
          <p:cNvSpPr>
            <a:spLocks noChangeArrowheads="1"/>
          </p:cNvSpPr>
          <p:nvPr/>
        </p:nvSpPr>
        <p:spPr bwMode="auto">
          <a:xfrm>
            <a:off x="471488" y="2825750"/>
            <a:ext cx="1687513" cy="995363"/>
          </a:xfrm>
          <a:prstGeom prst="rect">
            <a:avLst/>
          </a:prstGeom>
          <a:solidFill>
            <a:srgbClr val="FF5D58"/>
          </a:solidFill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586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目录</a:t>
            </a:r>
            <a:endParaRPr kumimoji="0" lang="zh-CN" altLang="en-US" sz="5865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11" name="椭圆 12"/>
          <p:cNvSpPr>
            <a:spLocks noChangeArrowheads="1"/>
          </p:cNvSpPr>
          <p:nvPr/>
        </p:nvSpPr>
        <p:spPr bwMode="auto">
          <a:xfrm>
            <a:off x="3410585" y="2507298"/>
            <a:ext cx="330200" cy="3286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13" name="矩形 13"/>
          <p:cNvSpPr>
            <a:spLocks noChangeArrowheads="1"/>
          </p:cNvSpPr>
          <p:nvPr/>
        </p:nvSpPr>
        <p:spPr bwMode="auto">
          <a:xfrm>
            <a:off x="3923030" y="2461578"/>
            <a:ext cx="7504430" cy="420370"/>
          </a:xfrm>
          <a:prstGeom prst="rect">
            <a:avLst/>
          </a:prstGeom>
          <a:solidFill>
            <a:srgbClr val="FFFFFF">
              <a:alpha val="50195"/>
            </a:srgbClr>
          </a:solidFill>
          <a:ln w="9525">
            <a:noFill/>
            <a:miter lim="800000"/>
          </a:ln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accent4">
                      <a:lumMod val="20000"/>
                      <a:lumOff val="80000"/>
                    </a:scheme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Calibri" panose="020F0502020204030204" pitchFamily="34" charset="0"/>
              </a:rPr>
              <a:t>.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50800" dir="5400000" algn="ctr" rotWithShape="0">
                    <a:schemeClr val="accent4">
                      <a:lumMod val="20000"/>
                      <a:lumOff val="80000"/>
                    </a:scheme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Calibri" panose="020F0502020204030204" pitchFamily="34" charset="0"/>
              </a:rPr>
              <a:t>相关说明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50800" dist="50800" dir="5400000" algn="ctr" rotWithShape="0">
                  <a:schemeClr val="accent4">
                    <a:lumMod val="20000"/>
                    <a:lumOff val="80000"/>
                  </a:schemeClr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14" name="椭圆 12"/>
          <p:cNvSpPr>
            <a:spLocks noChangeArrowheads="1"/>
          </p:cNvSpPr>
          <p:nvPr/>
        </p:nvSpPr>
        <p:spPr bwMode="auto">
          <a:xfrm>
            <a:off x="3399155" y="1203960"/>
            <a:ext cx="330200" cy="3286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15" name="矩形 13"/>
          <p:cNvSpPr>
            <a:spLocks noChangeArrowheads="1"/>
          </p:cNvSpPr>
          <p:nvPr/>
        </p:nvSpPr>
        <p:spPr bwMode="auto">
          <a:xfrm>
            <a:off x="3923030" y="1128395"/>
            <a:ext cx="7505700" cy="480695"/>
          </a:xfrm>
          <a:prstGeom prst="rect">
            <a:avLst/>
          </a:prstGeom>
          <a:solidFill>
            <a:srgbClr val="FFFFFF">
              <a:alpha val="50195"/>
            </a:srgbClr>
          </a:solidFill>
          <a:ln w="9525">
            <a:noFill/>
            <a:miter lim="800000"/>
          </a:ln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accent4">
                      <a:lumMod val="20000"/>
                      <a:lumOff val="80000"/>
                    </a:scheme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Calibri" panose="020F0502020204030204" pitchFamily="34" charset="0"/>
              </a:rPr>
              <a:t>.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50800" dir="5400000" algn="ctr" rotWithShape="0">
                    <a:schemeClr val="accent4">
                      <a:lumMod val="20000"/>
                      <a:lumOff val="80000"/>
                    </a:scheme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Calibri" panose="020F0502020204030204" pitchFamily="34" charset="0"/>
              </a:rPr>
              <a:t>业务范围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50800" dist="50800" dir="5400000" algn="ctr" rotWithShape="0">
                  <a:schemeClr val="accent4">
                    <a:lumMod val="20000"/>
                    <a:lumOff val="80000"/>
                  </a:schemeClr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16" name="矩形 13"/>
          <p:cNvSpPr>
            <a:spLocks noChangeArrowheads="1"/>
          </p:cNvSpPr>
          <p:nvPr/>
        </p:nvSpPr>
        <p:spPr bwMode="auto">
          <a:xfrm>
            <a:off x="3943806" y="5174298"/>
            <a:ext cx="7505700" cy="418465"/>
          </a:xfrm>
          <a:prstGeom prst="rect">
            <a:avLst/>
          </a:prstGeom>
          <a:solidFill>
            <a:srgbClr val="FFFFFF">
              <a:alpha val="50195"/>
            </a:srgbClr>
          </a:solidFill>
          <a:ln w="9525">
            <a:noFill/>
            <a:miter lim="800000"/>
          </a:ln>
        </p:spPr>
        <p:txBody>
          <a:bodyPr anchor="ctr"/>
          <a:lstStyle/>
          <a:p>
            <a:pPr marL="0" marR="0" lvl="0" algn="l" defTabSz="914400" rtl="0" eaLnBrk="1" fontAlgn="base" latinLnBrk="0" hangingPunct="1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accent4">
                      <a:lumMod val="20000"/>
                      <a:lumOff val="80000"/>
                    </a:scheme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Calibri" panose="020F0502020204030204" pitchFamily="34" charset="0"/>
              </a:rPr>
              <a:t>.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50800" dir="5400000" algn="ctr" rotWithShape="0">
                    <a:schemeClr val="accent4">
                      <a:lumMod val="20000"/>
                      <a:lumOff val="80000"/>
                    </a:scheme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Calibri" panose="020F0502020204030204" pitchFamily="34" charset="0"/>
              </a:rPr>
              <a:t>工作要求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50800" dist="50800" dir="5400000" algn="ctr" rotWithShape="0">
                  <a:schemeClr val="accent4">
                    <a:lumMod val="20000"/>
                    <a:lumOff val="80000"/>
                  </a:schemeClr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17" name="椭圆 12"/>
          <p:cNvSpPr>
            <a:spLocks noChangeArrowheads="1"/>
          </p:cNvSpPr>
          <p:nvPr/>
        </p:nvSpPr>
        <p:spPr bwMode="auto">
          <a:xfrm>
            <a:off x="3386331" y="3800793"/>
            <a:ext cx="330200" cy="3286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18" name="矩形 13"/>
          <p:cNvSpPr>
            <a:spLocks noChangeArrowheads="1"/>
          </p:cNvSpPr>
          <p:nvPr/>
        </p:nvSpPr>
        <p:spPr bwMode="auto">
          <a:xfrm>
            <a:off x="3897506" y="3750310"/>
            <a:ext cx="7505700" cy="431165"/>
          </a:xfrm>
          <a:prstGeom prst="rect">
            <a:avLst/>
          </a:prstGeom>
          <a:solidFill>
            <a:srgbClr val="FFFFFF">
              <a:alpha val="50195"/>
            </a:srgbClr>
          </a:solidFill>
          <a:ln w="9525">
            <a:noFill/>
            <a:miter lim="800000"/>
          </a:ln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accent4">
                      <a:lumMod val="20000"/>
                      <a:lumOff val="80000"/>
                    </a:scheme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Calibri" panose="020F0502020204030204" pitchFamily="34" charset="0"/>
              </a:rPr>
              <a:t>.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50800" dir="5400000" algn="ctr" rotWithShape="0">
                    <a:schemeClr val="accent4">
                      <a:lumMod val="20000"/>
                      <a:lumOff val="80000"/>
                    </a:scheme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Calibri" panose="020F0502020204030204" pitchFamily="34" charset="0"/>
              </a:rPr>
              <a:t>工作内容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50800" dist="50800" dir="5400000" algn="ctr" rotWithShape="0">
                  <a:schemeClr val="accent4">
                    <a:lumMod val="20000"/>
                    <a:lumOff val="80000"/>
                  </a:schemeClr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19" name="椭圆 12"/>
          <p:cNvSpPr>
            <a:spLocks noChangeArrowheads="1"/>
          </p:cNvSpPr>
          <p:nvPr/>
        </p:nvSpPr>
        <p:spPr bwMode="auto">
          <a:xfrm>
            <a:off x="3430409" y="5263833"/>
            <a:ext cx="330200" cy="3286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</p:spTree>
  </p:cSld>
  <p:clrMapOvr>
    <a:masterClrMapping/>
  </p:clrMapOvr>
  <p:transition spd="slow" advClick="0" advTm="0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文框 6"/>
          <p:cNvSpPr/>
          <p:nvPr/>
        </p:nvSpPr>
        <p:spPr bwMode="auto">
          <a:xfrm>
            <a:off x="335360" y="272939"/>
            <a:ext cx="2174031" cy="795878"/>
          </a:xfrm>
          <a:prstGeom prst="frame">
            <a:avLst/>
          </a:prstGeom>
          <a:gradFill flip="none" rotWithShape="1">
            <a:gsLst>
              <a:gs pos="100000">
                <a:schemeClr val="bg1">
                  <a:lumMod val="95000"/>
                </a:schemeClr>
              </a:gs>
              <a:gs pos="0">
                <a:srgbClr val="D3D3D3"/>
              </a:gs>
            </a:gsLst>
            <a:lin ang="2700000" scaled="1"/>
            <a:tileRect/>
          </a:gradFill>
          <a:ln w="19050">
            <a:gradFill flip="none" rotWithShape="1">
              <a:gsLst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2700000" scaled="1"/>
              <a:tileRect/>
            </a:gradFill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txBody>
          <a:bodyPr lIns="68580" tIns="34290" rIns="68580" bIns="34290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487" name="矩形 2"/>
          <p:cNvSpPr/>
          <p:nvPr/>
        </p:nvSpPr>
        <p:spPr>
          <a:xfrm>
            <a:off x="509588" y="377825"/>
            <a:ext cx="181610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defTabSz="914400"/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业务范围</a:t>
            </a:r>
            <a:endParaRPr lang="zh-CN" altLang="en-US" sz="32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3" name="表格 2"/>
          <p:cNvGraphicFramePr/>
          <p:nvPr/>
        </p:nvGraphicFramePr>
        <p:xfrm>
          <a:off x="2068195" y="2346960"/>
          <a:ext cx="6832600" cy="2992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32600"/>
              </a:tblGrid>
              <a:tr h="1155700">
                <a:tc>
                  <a:txBody>
                    <a:bodyPr/>
                    <a:lstStyle/>
                    <a:p>
                      <a:pPr marL="457200" indent="-457200">
                        <a:buFont typeface="Wingdings" panose="05000000000000000000" charset="0"/>
                        <a:buChar char="Ø"/>
                      </a:pPr>
                      <a:r>
                        <a:rPr lang="zh-CN" sz="32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保险</a:t>
                      </a:r>
                      <a:r>
                        <a:rPr lang="zh-CN" sz="3200" b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业务系统</a:t>
                      </a:r>
                      <a:endParaRPr lang="zh-CN" sz="32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457200" indent="-457200">
                        <a:buFont typeface="Wingdings" panose="05000000000000000000" charset="0"/>
                        <a:buChar char="Ø"/>
                      </a:pPr>
                      <a:endParaRPr lang="zh-CN" altLang="en-US" sz="32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2640">
                <a:tc>
                  <a:txBody>
                    <a:bodyPr/>
                    <a:lstStyle/>
                    <a:p>
                      <a:pPr marL="457200" indent="-457200">
                        <a:buFont typeface="Wingdings" panose="05000000000000000000" charset="0"/>
                        <a:buChar char="Ø"/>
                      </a:pPr>
                      <a:r>
                        <a:rPr lang="zh-CN" sz="32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超封顶线申报系统</a:t>
                      </a:r>
                      <a:endParaRPr lang="zh-CN" sz="32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457200" indent="-457200">
                        <a:buFont typeface="Wingdings" panose="05000000000000000000" charset="0"/>
                        <a:buChar char="Ø"/>
                      </a:pPr>
                      <a:endParaRPr lang="zh-CN" altLang="en-US" sz="32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2640">
                <a:tc>
                  <a:txBody>
                    <a:bodyPr/>
                    <a:lstStyle/>
                    <a:p>
                      <a:pPr marL="457200" indent="-457200">
                        <a:buFont typeface="Wingdings" panose="05000000000000000000" charset="0"/>
                        <a:buChar char="Ø"/>
                      </a:pPr>
                      <a:r>
                        <a:rPr lang="zh-CN" sz="32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互助互济救助慰问系统</a:t>
                      </a:r>
                      <a:endParaRPr lang="zh-CN" altLang="en-US" sz="32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0" name="文本框 99"/>
          <p:cNvSpPr txBox="1"/>
          <p:nvPr/>
        </p:nvSpPr>
        <p:spPr>
          <a:xfrm>
            <a:off x="1539240" y="1517650"/>
            <a:ext cx="591947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406400"/>
            <a:r>
              <a:rPr lang="zh-CN" sz="3200">
                <a:solidFill>
                  <a:srgbClr val="002060"/>
                </a:solidFill>
                <a:ea typeface="宋体" panose="02010600030101010101" pitchFamily="2" charset="-122"/>
              </a:rPr>
              <a:t>搭载在以下系统的各类业务。</a:t>
            </a:r>
            <a:endParaRPr lang="zh-CN" altLang="en-US" sz="3200">
              <a:solidFill>
                <a:srgbClr val="002060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 advClick="0" advTm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图文框 1"/>
          <p:cNvSpPr/>
          <p:nvPr/>
        </p:nvSpPr>
        <p:spPr bwMode="auto">
          <a:xfrm>
            <a:off x="335360" y="272939"/>
            <a:ext cx="2174031" cy="795878"/>
          </a:xfrm>
          <a:prstGeom prst="frame">
            <a:avLst/>
          </a:prstGeom>
          <a:gradFill flip="none" rotWithShape="1">
            <a:gsLst>
              <a:gs pos="100000">
                <a:schemeClr val="bg1">
                  <a:lumMod val="95000"/>
                </a:schemeClr>
              </a:gs>
              <a:gs pos="0">
                <a:srgbClr val="D3D3D3"/>
              </a:gs>
            </a:gsLst>
            <a:lin ang="2700000" scaled="1"/>
            <a:tileRect/>
          </a:gradFill>
          <a:ln w="19050">
            <a:gradFill flip="none" rotWithShape="1">
              <a:gsLst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2700000" scaled="1"/>
              <a:tileRect/>
            </a:gradFill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txBody>
          <a:bodyPr lIns="68580" tIns="34290" rIns="68580" bIns="34290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509" name="矩形 2"/>
          <p:cNvSpPr/>
          <p:nvPr/>
        </p:nvSpPr>
        <p:spPr>
          <a:xfrm>
            <a:off x="509588" y="377825"/>
            <a:ext cx="181610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defTabSz="914400"/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相关说明</a:t>
            </a:r>
            <a:endParaRPr lang="zh-CN" altLang="en-US" sz="32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1155700" y="1802765"/>
            <a:ext cx="9584690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406400"/>
            <a:r>
              <a:rPr lang="zh-CN" sz="3200" dirty="0">
                <a:solidFill>
                  <a:srgbClr val="002060"/>
                </a:solidFill>
                <a:ea typeface="宋体" panose="02010600030101010101" pitchFamily="2" charset="-122"/>
              </a:rPr>
              <a:t>根据互助保障活动（计划）条款和其他有关规定，在业务系统中的参保、理赔、救助慰问业务流程的全部状态下，</a:t>
            </a:r>
            <a:r>
              <a:rPr lang="zh-CN" sz="32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逾期未办结的业务信息</a:t>
            </a:r>
            <a:r>
              <a:rPr lang="zh-CN" sz="3200" dirty="0">
                <a:solidFill>
                  <a:srgbClr val="002060"/>
                </a:solidFill>
                <a:ea typeface="宋体" panose="02010600030101010101" pitchFamily="2" charset="-122"/>
              </a:rPr>
              <a:t>。</a:t>
            </a:r>
            <a:endParaRPr lang="zh-CN" sz="3200" dirty="0">
              <a:solidFill>
                <a:srgbClr val="002060"/>
              </a:solidFill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906395" y="424815"/>
            <a:ext cx="2868295" cy="4921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3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滞留信息</a:t>
            </a:r>
            <a:endParaRPr lang="zh-CN" altLang="en-US" sz="3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图文框 1"/>
          <p:cNvSpPr/>
          <p:nvPr/>
        </p:nvSpPr>
        <p:spPr bwMode="auto">
          <a:xfrm>
            <a:off x="335360" y="272939"/>
            <a:ext cx="2174031" cy="795878"/>
          </a:xfrm>
          <a:prstGeom prst="frame">
            <a:avLst/>
          </a:prstGeom>
          <a:gradFill flip="none" rotWithShape="1">
            <a:gsLst>
              <a:gs pos="100000">
                <a:schemeClr val="bg1">
                  <a:lumMod val="95000"/>
                </a:schemeClr>
              </a:gs>
              <a:gs pos="0">
                <a:srgbClr val="D3D3D3"/>
              </a:gs>
            </a:gsLst>
            <a:lin ang="2700000" scaled="1"/>
            <a:tileRect/>
          </a:gradFill>
          <a:ln w="19050">
            <a:gradFill flip="none" rotWithShape="1">
              <a:gsLst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2700000" scaled="1"/>
              <a:tileRect/>
            </a:gradFill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txBody>
          <a:bodyPr lIns="68580" tIns="34290" rIns="68580" bIns="34290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4" name="图片 3" descr="业务滞留信息清理-3_副本_副本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5280" y="1184275"/>
            <a:ext cx="11522710" cy="543496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871220" y="486410"/>
            <a:ext cx="1102360" cy="36893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2400" b="1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示例图</a:t>
            </a:r>
            <a:r>
              <a:rPr lang="en-US" altLang="zh-CN" sz="2400" b="1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en-US" altLang="zh-CN" sz="2400" b="1" dirty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0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业务滞留信息清理-2_副本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5280" y="1162050"/>
            <a:ext cx="11674475" cy="5499100"/>
          </a:xfrm>
          <a:prstGeom prst="rect">
            <a:avLst/>
          </a:prstGeom>
        </p:spPr>
      </p:pic>
      <p:sp>
        <p:nvSpPr>
          <p:cNvPr id="4" name="图文框 3"/>
          <p:cNvSpPr/>
          <p:nvPr/>
        </p:nvSpPr>
        <p:spPr bwMode="auto">
          <a:xfrm>
            <a:off x="335360" y="272939"/>
            <a:ext cx="2174031" cy="795878"/>
          </a:xfrm>
          <a:prstGeom prst="frame">
            <a:avLst/>
          </a:prstGeom>
          <a:gradFill flip="none" rotWithShape="1">
            <a:gsLst>
              <a:gs pos="100000">
                <a:schemeClr val="bg1">
                  <a:lumMod val="95000"/>
                </a:schemeClr>
              </a:gs>
              <a:gs pos="0">
                <a:srgbClr val="D3D3D3"/>
              </a:gs>
            </a:gsLst>
            <a:lin ang="2700000" scaled="1"/>
            <a:tileRect/>
          </a:gradFill>
          <a:ln w="19050">
            <a:gradFill flip="none" rotWithShape="1">
              <a:gsLst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2700000" scaled="1"/>
              <a:tileRect/>
            </a:gradFill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txBody>
          <a:bodyPr lIns="68580" tIns="34290" rIns="68580" bIns="34290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71220" y="486410"/>
            <a:ext cx="1102360" cy="36893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2400" b="1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示例图</a:t>
            </a:r>
            <a:r>
              <a:rPr lang="en-US" altLang="zh-CN" sz="2400" b="1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en-US" altLang="zh-CN" sz="2400" b="1" dirty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0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业务滞留信息清理-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5280" y="1199515"/>
            <a:ext cx="11522710" cy="5327650"/>
          </a:xfrm>
          <a:prstGeom prst="rect">
            <a:avLst/>
          </a:prstGeom>
        </p:spPr>
      </p:pic>
      <p:sp>
        <p:nvSpPr>
          <p:cNvPr id="4" name="图文框 3"/>
          <p:cNvSpPr/>
          <p:nvPr/>
        </p:nvSpPr>
        <p:spPr bwMode="auto">
          <a:xfrm>
            <a:off x="335360" y="272939"/>
            <a:ext cx="2174031" cy="795878"/>
          </a:xfrm>
          <a:prstGeom prst="frame">
            <a:avLst/>
          </a:prstGeom>
          <a:gradFill flip="none" rotWithShape="1">
            <a:gsLst>
              <a:gs pos="100000">
                <a:schemeClr val="bg1">
                  <a:lumMod val="95000"/>
                </a:schemeClr>
              </a:gs>
              <a:gs pos="0">
                <a:srgbClr val="D3D3D3"/>
              </a:gs>
            </a:gsLst>
            <a:lin ang="2700000" scaled="1"/>
            <a:tileRect/>
          </a:gradFill>
          <a:ln w="19050">
            <a:gradFill flip="none" rotWithShape="1">
              <a:gsLst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2700000" scaled="1"/>
              <a:tileRect/>
            </a:gradFill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txBody>
          <a:bodyPr lIns="68580" tIns="34290" rIns="68580" bIns="34290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71220" y="486410"/>
            <a:ext cx="1102360" cy="36893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2400" b="1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示例图</a:t>
            </a:r>
            <a:r>
              <a:rPr lang="en-US" altLang="zh-CN" sz="2400" b="1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en-US" altLang="zh-CN" sz="2400" b="1" dirty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0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图文框 1"/>
          <p:cNvSpPr/>
          <p:nvPr/>
        </p:nvSpPr>
        <p:spPr bwMode="auto">
          <a:xfrm>
            <a:off x="335360" y="272939"/>
            <a:ext cx="2174031" cy="795878"/>
          </a:xfrm>
          <a:prstGeom prst="frame">
            <a:avLst/>
          </a:prstGeom>
          <a:gradFill flip="none" rotWithShape="1">
            <a:gsLst>
              <a:gs pos="100000">
                <a:schemeClr val="bg1">
                  <a:lumMod val="95000"/>
                </a:schemeClr>
              </a:gs>
              <a:gs pos="0">
                <a:srgbClr val="D3D3D3"/>
              </a:gs>
            </a:gsLst>
            <a:lin ang="2700000" scaled="1"/>
            <a:tileRect/>
          </a:gradFill>
          <a:ln w="19050">
            <a:gradFill flip="none" rotWithShape="1">
              <a:gsLst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2700000" scaled="1"/>
              <a:tileRect/>
            </a:gradFill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txBody>
          <a:bodyPr lIns="68580" tIns="34290" rIns="68580" bIns="34290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509" name="矩形 2"/>
          <p:cNvSpPr/>
          <p:nvPr/>
        </p:nvSpPr>
        <p:spPr>
          <a:xfrm>
            <a:off x="509588" y="377825"/>
            <a:ext cx="181610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defTabSz="914400"/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相关说明</a:t>
            </a:r>
            <a:endParaRPr lang="zh-CN" altLang="en-US" sz="32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763520" y="454025"/>
            <a:ext cx="7484110" cy="4305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判断是否为“滞留信息”的业务申报时限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表格 4"/>
          <p:cNvGraphicFramePr/>
          <p:nvPr/>
        </p:nvGraphicFramePr>
        <p:xfrm>
          <a:off x="615315" y="1595755"/>
          <a:ext cx="10722610" cy="45129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1230"/>
                <a:gridCol w="7231380"/>
              </a:tblGrid>
              <a:tr h="48514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2800" b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业务内容</a:t>
                      </a:r>
                      <a:endParaRPr lang="zh-CN" altLang="zh-CN" sz="2800" b="1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2800" b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申报时限</a:t>
                      </a:r>
                      <a:endParaRPr lang="zh-CN" altLang="en-US" sz="2800" b="1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12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2400" b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承保</a:t>
                      </a:r>
                      <a:endParaRPr lang="zh-CN" altLang="en-US" sz="2400" b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2400" b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按照电子保单创建时间，承保业务申报时限为</a:t>
                      </a:r>
                      <a:r>
                        <a:rPr lang="zh-CN" sz="2400" b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两年</a:t>
                      </a:r>
                      <a:r>
                        <a:rPr lang="zh-CN" sz="2400" b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。</a:t>
                      </a:r>
                      <a:endParaRPr lang="zh-CN" altLang="en-US" sz="2400" b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362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2400" b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会费型保障活动、</a:t>
                      </a:r>
                      <a:endParaRPr lang="zh-CN" sz="2400" b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sz="2400" b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非工伤综合计划理赔</a:t>
                      </a:r>
                      <a:endParaRPr lang="zh-CN" altLang="en-US" sz="2400" b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2400" b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按照电子理赔单创建时间，理赔业务申报时限为</a:t>
                      </a:r>
                      <a:r>
                        <a:rPr lang="zh-CN" sz="2400" b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两年</a:t>
                      </a:r>
                      <a:r>
                        <a:rPr lang="zh-CN" sz="2400" b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。</a:t>
                      </a:r>
                      <a:endParaRPr lang="zh-CN" altLang="en-US" sz="2400" b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456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2400" b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暖·互助“二次报销”</a:t>
                      </a:r>
                      <a:endParaRPr lang="zh-CN" altLang="en-US" sz="2400" b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2400" b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业务申报时限为</a:t>
                      </a:r>
                      <a:r>
                        <a:rPr lang="zh-CN" sz="2400" b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每一医疗年度的最后一次打款时间</a:t>
                      </a:r>
                      <a:r>
                        <a:rPr lang="zh-CN" sz="2400" b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（具体时间以办事处通知为准）。</a:t>
                      </a:r>
                      <a:endParaRPr lang="zh-CN" altLang="en-US" sz="2400" b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2049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2400" b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互助互济救助慰问</a:t>
                      </a:r>
                      <a:endParaRPr lang="zh-CN" altLang="en-US" sz="2400" b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2400" b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业务</a:t>
                      </a:r>
                      <a:r>
                        <a:rPr lang="zh-CN" sz="24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申报时限为</a:t>
                      </a:r>
                      <a:r>
                        <a:rPr lang="zh-CN" sz="2400" b="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每年度最后一次打款时间</a:t>
                      </a:r>
                      <a:r>
                        <a:rPr lang="zh-CN" sz="24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（具体时间以办事处通知为准）。</a:t>
                      </a:r>
                      <a:endParaRPr lang="zh-CN" altLang="en-US" sz="2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Click="0" advTm="0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图文框 1"/>
          <p:cNvSpPr/>
          <p:nvPr/>
        </p:nvSpPr>
        <p:spPr bwMode="auto">
          <a:xfrm>
            <a:off x="335360" y="272939"/>
            <a:ext cx="2174031" cy="795878"/>
          </a:xfrm>
          <a:prstGeom prst="frame">
            <a:avLst/>
          </a:prstGeom>
          <a:gradFill flip="none" rotWithShape="1">
            <a:gsLst>
              <a:gs pos="100000">
                <a:schemeClr val="bg1">
                  <a:lumMod val="95000"/>
                </a:schemeClr>
              </a:gs>
              <a:gs pos="0">
                <a:srgbClr val="D3D3D3"/>
              </a:gs>
            </a:gsLst>
            <a:lin ang="2700000" scaled="1"/>
            <a:tileRect/>
          </a:gradFill>
          <a:ln w="19050">
            <a:gradFill flip="none" rotWithShape="1">
              <a:gsLst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2700000" scaled="1"/>
              <a:tileRect/>
            </a:gradFill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txBody>
          <a:bodyPr lIns="68580" tIns="34290" rIns="68580" bIns="34290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509" name="矩形 2"/>
          <p:cNvSpPr/>
          <p:nvPr/>
        </p:nvSpPr>
        <p:spPr>
          <a:xfrm>
            <a:off x="514033" y="379095"/>
            <a:ext cx="181610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defTabSz="914400"/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工作内容</a:t>
            </a:r>
            <a:endParaRPr lang="en-US" altLang="zh-CN" sz="32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79855" y="1704340"/>
            <a:ext cx="5504180" cy="31076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Wingdings" panose="05000000000000000000" charset="0"/>
              <a:buChar char="Ø"/>
            </a:pPr>
            <a:r>
              <a:rPr lang="zh-CN" sz="2800">
                <a:solidFill>
                  <a:schemeClr val="accent6">
                    <a:lumMod val="50000"/>
                  </a:schemeClr>
                </a:solidFill>
                <a:sym typeface="+mn-ea"/>
              </a:rPr>
              <a:t>规范业务流程管理</a:t>
            </a:r>
            <a:endParaRPr lang="zh-CN" sz="2800">
              <a:solidFill>
                <a:schemeClr val="accent6">
                  <a:lumMod val="50000"/>
                </a:schemeClr>
              </a:solidFill>
              <a:sym typeface="+mn-ea"/>
            </a:endParaRPr>
          </a:p>
          <a:p>
            <a:pPr marL="342900" indent="-342900" algn="l">
              <a:buFont typeface="Wingdings" panose="05000000000000000000" charset="0"/>
              <a:buChar char="Ø"/>
            </a:pPr>
            <a:endParaRPr lang="zh-CN" sz="2800">
              <a:solidFill>
                <a:schemeClr val="accent6">
                  <a:lumMod val="50000"/>
                </a:schemeClr>
              </a:solidFill>
              <a:sym typeface="+mn-ea"/>
            </a:endParaRPr>
          </a:p>
          <a:p>
            <a:pPr marL="342900" indent="-342900" algn="l">
              <a:buFont typeface="Wingdings" panose="05000000000000000000" charset="0"/>
              <a:buChar char="Ø"/>
            </a:pPr>
            <a:r>
              <a:rPr lang="zh-CN" sz="2800">
                <a:solidFill>
                  <a:schemeClr val="accent6">
                    <a:lumMod val="50000"/>
                  </a:schemeClr>
                </a:solidFill>
                <a:sym typeface="+mn-ea"/>
              </a:rPr>
              <a:t>定期处理滞留信息</a:t>
            </a:r>
            <a:endParaRPr lang="zh-CN" sz="2800">
              <a:solidFill>
                <a:schemeClr val="accent6">
                  <a:lumMod val="50000"/>
                </a:schemeClr>
              </a:solidFill>
              <a:sym typeface="+mn-ea"/>
            </a:endParaRPr>
          </a:p>
          <a:p>
            <a:pPr marL="342900" indent="-342900" algn="l">
              <a:buFont typeface="Wingdings" panose="05000000000000000000" charset="0"/>
              <a:buChar char="Ø"/>
            </a:pPr>
            <a:endParaRPr lang="zh-CN" sz="2800">
              <a:solidFill>
                <a:schemeClr val="accent6">
                  <a:lumMod val="50000"/>
                </a:schemeClr>
              </a:solidFill>
              <a:sym typeface="+mn-ea"/>
            </a:endParaRPr>
          </a:p>
          <a:p>
            <a:pPr marL="342900" indent="-342900" algn="l">
              <a:buFont typeface="Wingdings" panose="05000000000000000000" charset="0"/>
              <a:buChar char="Ø"/>
            </a:pPr>
            <a:r>
              <a:rPr lang="zh-CN" sz="2800">
                <a:solidFill>
                  <a:schemeClr val="accent6">
                    <a:lumMod val="50000"/>
                  </a:schemeClr>
                </a:solidFill>
                <a:sym typeface="+mn-ea"/>
              </a:rPr>
              <a:t>及时完成打款失败信息核实工作</a:t>
            </a:r>
            <a:endParaRPr lang="zh-CN" sz="2800">
              <a:solidFill>
                <a:schemeClr val="accent6">
                  <a:lumMod val="50000"/>
                </a:schemeClr>
              </a:solidFill>
              <a:sym typeface="+mn-ea"/>
            </a:endParaRPr>
          </a:p>
          <a:p>
            <a:pPr marL="342900" indent="-342900" algn="l">
              <a:buFont typeface="Wingdings" panose="05000000000000000000" charset="0"/>
              <a:buChar char="Ø"/>
            </a:pPr>
            <a:endParaRPr lang="zh-CN" sz="2800">
              <a:solidFill>
                <a:schemeClr val="accent6">
                  <a:lumMod val="50000"/>
                </a:schemeClr>
              </a:solidFill>
              <a:sym typeface="+mn-ea"/>
            </a:endParaRPr>
          </a:p>
          <a:p>
            <a:pPr marL="342900" indent="-342900" algn="l">
              <a:buFont typeface="Wingdings" panose="05000000000000000000" charset="0"/>
              <a:buChar char="Ø"/>
            </a:pPr>
            <a:r>
              <a:rPr lang="zh-CN" sz="2800">
                <a:solidFill>
                  <a:schemeClr val="accent6">
                    <a:lumMod val="50000"/>
                  </a:schemeClr>
                </a:solidFill>
                <a:sym typeface="+mn-ea"/>
              </a:rPr>
              <a:t>滞留信息清理时间</a:t>
            </a:r>
            <a:endParaRPr lang="zh-CN" altLang="en-US" sz="2800" b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ransition spd="slow" advClick="0" advTm="0">
    <p:fade/>
  </p:transition>
</p:sld>
</file>

<file path=ppt/theme/theme1.xml><?xml version="1.0" encoding="utf-8"?>
<a:theme xmlns:a="http://schemas.openxmlformats.org/drawingml/2006/main" name="Office 主题​​">
  <a:themeElements>
    <a:clrScheme name="自定义 1">
      <a:dk1>
        <a:sysClr val="windowText" lastClr="000000"/>
      </a:dk1>
      <a:lt1>
        <a:sysClr val="window" lastClr="FFFFFF"/>
      </a:lt1>
      <a:dk2>
        <a:srgbClr val="FFFFFF"/>
      </a:dk2>
      <a:lt2>
        <a:srgbClr val="18B4C3"/>
      </a:lt2>
      <a:accent1>
        <a:srgbClr val="BD0000"/>
      </a:accent1>
      <a:accent2>
        <a:srgbClr val="FFC000"/>
      </a:accent2>
      <a:accent3>
        <a:srgbClr val="40464A"/>
      </a:accent3>
      <a:accent4>
        <a:srgbClr val="9CC35D"/>
      </a:accent4>
      <a:accent5>
        <a:srgbClr val="FFFFFF"/>
      </a:accent5>
      <a:accent6>
        <a:srgbClr val="FF6600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 flip="none" rotWithShape="1">
          <a:gsLst>
            <a:gs pos="100000">
              <a:schemeClr val="bg1">
                <a:lumMod val="95000"/>
              </a:schemeClr>
            </a:gs>
            <a:gs pos="0">
              <a:srgbClr val="D3D3D3"/>
            </a:gs>
          </a:gsLst>
          <a:lin ang="2700000" scaled="1"/>
          <a:tileRect/>
        </a:gradFill>
        <a:ln w="19050">
          <a:gradFill flip="none" rotWithShape="1">
            <a:gsLst>
              <a:gs pos="100000">
                <a:schemeClr val="bg1">
                  <a:lumMod val="75000"/>
                </a:schemeClr>
              </a:gs>
              <a:gs pos="0">
                <a:schemeClr val="bg1"/>
              </a:gs>
            </a:gsLst>
            <a:lin ang="2700000" scaled="1"/>
            <a:tileRect/>
          </a:gradFill>
        </a:ln>
        <a:effectLst>
          <a:outerShdw blurRad="127000" dist="50800" dir="2700000" algn="tl" rotWithShape="0">
            <a:prstClr val="black">
              <a:alpha val="40000"/>
            </a:prstClr>
          </a:outerShdw>
        </a:effectLst>
      </a:spPr>
      <a:bodyPr vert="horz" wrap="square" lIns="68580" tIns="34290" rIns="68580" bIns="34290" numCol="1" anchor="t" anchorCtr="0" compatLnSpc="1">
        <a:noAutofit/>
      </a:bodyPr>
      <a:lstStyle>
        <a:defPPr>
          <a:defRPr>
            <a:solidFill>
              <a:prstClr val="black"/>
            </a:solidFill>
          </a:defRPr>
        </a:defPPr>
      </a:lstStyle>
    </a:spDef>
    <a:txDef>
      <a:spPr>
        <a:noFill/>
      </a:spPr>
      <a:bodyPr wrap="none" lIns="0" tIns="0" rIns="0" bIns="0" rtlCol="0">
        <a:spAutoFit/>
      </a:bodyPr>
      <a:lstStyle>
        <a:defPPr>
          <a:defRPr sz="1600" b="1" dirty="0" smtClean="0">
            <a:solidFill>
              <a:schemeClr val="accent6"/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模板网-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Facet_16x9</Template>
  <TotalTime>0</TotalTime>
  <Words>2534</Words>
  <Application>WPS 演示</Application>
  <PresentationFormat>宽屏</PresentationFormat>
  <Paragraphs>206</Paragraphs>
  <Slides>18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18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Calibri</vt:lpstr>
      <vt:lpstr>Calibri Light</vt:lpstr>
      <vt:lpstr>Arial</vt:lpstr>
      <vt:lpstr>黑体</vt:lpstr>
      <vt:lpstr>Calibri</vt:lpstr>
      <vt:lpstr>Wingdings</vt:lpstr>
      <vt:lpstr>Arial Unicode MS</vt:lpstr>
      <vt:lpstr>Office 主题​​</vt:lpstr>
      <vt:lpstr>第一PPT模板网-WWW.1PPT.COM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秦晶铂</dc:creator>
  <cp:lastModifiedBy>nice</cp:lastModifiedBy>
  <cp:revision>1405</cp:revision>
  <dcterms:created xsi:type="dcterms:W3CDTF">2015-04-27T00:24:00Z</dcterms:created>
  <dcterms:modified xsi:type="dcterms:W3CDTF">2020-11-13T03:02:24Z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2052-11.8.2.8411</vt:lpwstr>
  </property>
</Properties>
</file>