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36"/>
  </p:handoutMasterIdLst>
  <p:sldIdLst>
    <p:sldId id="535" r:id="rId4"/>
    <p:sldId id="423" r:id="rId5"/>
    <p:sldId id="639" r:id="rId7"/>
    <p:sldId id="602" r:id="rId8"/>
    <p:sldId id="590" r:id="rId9"/>
    <p:sldId id="2533" r:id="rId10"/>
    <p:sldId id="624" r:id="rId11"/>
    <p:sldId id="626" r:id="rId12"/>
    <p:sldId id="625" r:id="rId13"/>
    <p:sldId id="2554" r:id="rId14"/>
    <p:sldId id="2555" r:id="rId15"/>
    <p:sldId id="2556" r:id="rId16"/>
    <p:sldId id="2557" r:id="rId17"/>
    <p:sldId id="2558" r:id="rId18"/>
    <p:sldId id="2559" r:id="rId19"/>
    <p:sldId id="2560" r:id="rId20"/>
    <p:sldId id="2561" r:id="rId21"/>
    <p:sldId id="2562" r:id="rId22"/>
    <p:sldId id="2563" r:id="rId23"/>
    <p:sldId id="2564" r:id="rId24"/>
    <p:sldId id="627" r:id="rId25"/>
    <p:sldId id="591" r:id="rId26"/>
    <p:sldId id="628" r:id="rId27"/>
    <p:sldId id="2545" r:id="rId28"/>
    <p:sldId id="2546" r:id="rId29"/>
    <p:sldId id="631" r:id="rId30"/>
    <p:sldId id="632" r:id="rId31"/>
    <p:sldId id="634" r:id="rId32"/>
    <p:sldId id="638" r:id="rId33"/>
    <p:sldId id="635" r:id="rId34"/>
    <p:sldId id="534" r:id="rId35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B43"/>
    <a:srgbClr val="E5F9FF"/>
    <a:srgbClr val="0099CC"/>
    <a:srgbClr val="F9A091"/>
    <a:srgbClr val="F98973"/>
    <a:srgbClr val="F07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1"/>
    <p:restoredTop sz="93653"/>
  </p:normalViewPr>
  <p:slideViewPr>
    <p:cSldViewPr snapToObjects="1" showGuides="1">
      <p:cViewPr varScale="1">
        <p:scale>
          <a:sx n="63" d="100"/>
          <a:sy n="63" d="100"/>
        </p:scale>
        <p:origin x="744" y="48"/>
      </p:cViewPr>
      <p:guideLst>
        <p:guide orient="horz" pos="2094"/>
        <p:guide pos="3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8672A-1C6A-4B2B-960E-EBF5533B3D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DD00E-F8E6-4C85-91D1-4995D36500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3ACFF6-3118-4C18-9BB1-A3ABB707AFA3}" type="slidenum">
              <a:rPr kumimoji="0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C0AF788B-052B-467F-9DF3-CA2374FDE991}" type="slidenum">
              <a:rPr lang="en-GB" altLang="zh-CN" sz="1200">
                <a:solidFill>
                  <a:schemeClr val="tx1"/>
                </a:solidFill>
                <a:latin typeface="Calibri" panose="020F0502020204030204" pitchFamily="34" charset="0"/>
              </a:rPr>
            </a:fld>
            <a:endParaRPr lang="en-GB" altLang="zh-CN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0D20D1B3-FEEC-47F4-9B2D-B45B3DF0C99D}" type="slidenum">
              <a:rPr lang="en-GB" altLang="zh-CN" sz="1200">
                <a:solidFill>
                  <a:schemeClr val="tx1"/>
                </a:solidFill>
                <a:latin typeface="Calibri" panose="020F0502020204030204" pitchFamily="34" charset="0"/>
              </a:rPr>
            </a:fld>
            <a:endParaRPr lang="en-GB" altLang="zh-CN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/>
              <a:t>通过开展这些保障活动，提高了工会组织服务职工的水平和工作实效，把党和政府保障和改善民生、关心爱护职工特别是困难职工的政策进一步落到了实处，增强了工会组织的影响力和凝聚力，为职工筑起了一道排忧解难、化解风险、减少忧患的坚强防线。</a:t>
            </a:r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08DFA4BD-1B38-4BB9-A086-D4BBA42D00CB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92CCE4-E0A4-481D-9530-92D5BF0EACF2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5350A9-C5A0-41C2-823D-BE0E3989DF4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E042C1-5CF8-4C8E-9F92-6DC17DFA9A9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7ABE5-CCE0-4350-855C-BAEA91EB5424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602BEA-942D-4E7D-ACDB-738D1607D09A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566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4D94525-F2A6-4D9F-A328-3A97D3618DC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481685" y="172512"/>
            <a:ext cx="648675" cy="648672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5088" y="696913"/>
            <a:ext cx="98996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1350625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507788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64950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86687"/>
            <a:ext cx="3655808" cy="369524"/>
          </a:xfrm>
        </p:spPr>
        <p:txBody>
          <a:bodyPr/>
          <a:lstStyle>
            <a:lvl1pPr algn="l">
              <a:defRPr sz="213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B5B555-ECD4-4E27-A819-91CA47D23BB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6"/>
          <p:cNvSpPr/>
          <p:nvPr/>
        </p:nvSpPr>
        <p:spPr>
          <a:xfrm>
            <a:off x="263525" y="433388"/>
            <a:ext cx="573088" cy="431800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763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23"/>
            <a:ext cx="5040560" cy="504055"/>
          </a:xfrm>
        </p:spPr>
        <p:txBody>
          <a:bodyPr lIns="0" tIns="0" rIns="0" bIns="0" anchor="t"/>
          <a:lstStyle>
            <a:lvl1pPr algn="l">
              <a:defRPr sz="32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29B4F7-BA17-4604-8B9D-C2AA2B370FE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985676-7ACF-4A4F-8E6D-E95F7E10E50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01BB0C-759E-49D3-B211-DCA0BD9516F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FD8C8-2E6D-4BE2-A6D2-04DF10E5FD7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7809CF-BB83-4E3A-8C0B-A7397A9A3AD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1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B2BE32-E3D4-432F-B7B0-0E9309C979A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04C97D-A26D-423C-A72B-35C6D95D4845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A68E1C-66ED-42C1-8FEE-8FFCEAA6D74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0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>
          <a:xfrm>
            <a:off x="0" y="0"/>
            <a:ext cx="12192000" cy="7100888"/>
            <a:chOff x="0" y="0"/>
            <a:chExt cx="12192000" cy="7109267"/>
          </a:xfrm>
        </p:grpSpPr>
        <p:pic>
          <p:nvPicPr>
            <p:cNvPr id="17415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 rot="2700000">
              <a:off x="5622832" y="1957488"/>
              <a:ext cx="4549730" cy="5753827"/>
            </a:xfrm>
            <a:prstGeom prst="rect">
              <a:avLst/>
            </a:prstGeom>
            <a:gradFill>
              <a:gsLst>
                <a:gs pos="0">
                  <a:srgbClr val="79111D">
                    <a:alpha val="75000"/>
                  </a:srgbClr>
                </a:gs>
                <a:gs pos="100000">
                  <a:srgbClr val="D52833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678488" y="2967038"/>
            <a:ext cx="185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7828" y="1927543"/>
            <a:ext cx="8702675" cy="21228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关于规范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医疗类保障活动理赔申报的通知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21075" y="5278438"/>
            <a:ext cx="5472113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文本框 3"/>
          <p:cNvSpPr txBox="1"/>
          <p:nvPr/>
        </p:nvSpPr>
        <p:spPr>
          <a:xfrm>
            <a:off x="4256088" y="5589588"/>
            <a:ext cx="38560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中国职工保险互助会北京办事处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2020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16463" y="301625"/>
            <a:ext cx="2337435" cy="43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25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APP</a:t>
            </a:r>
            <a:r>
              <a:rPr lang="zh-CN" altLang="en-US" sz="225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个人申报流程</a:t>
            </a:r>
            <a:endParaRPr lang="zh-CN" altLang="en-US" sz="225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81189" y="908050"/>
            <a:ext cx="781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1"/>
          <p:cNvGrpSpPr/>
          <p:nvPr/>
        </p:nvGrpSpPr>
        <p:grpSpPr>
          <a:xfrm>
            <a:off x="8832305" y="59230"/>
            <a:ext cx="703027" cy="848820"/>
            <a:chOff x="1751482" y="2957524"/>
            <a:chExt cx="1247775" cy="1506538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459507" y="2957524"/>
              <a:ext cx="339725" cy="336550"/>
            </a:xfrm>
            <a:custGeom>
              <a:avLst/>
              <a:gdLst>
                <a:gd name="T0" fmla="*/ 90 w 90"/>
                <a:gd name="T1" fmla="*/ 45 h 89"/>
                <a:gd name="T2" fmla="*/ 45 w 90"/>
                <a:gd name="T3" fmla="*/ 89 h 89"/>
                <a:gd name="T4" fmla="*/ 0 w 90"/>
                <a:gd name="T5" fmla="*/ 45 h 89"/>
                <a:gd name="T6" fmla="*/ 45 w 90"/>
                <a:gd name="T7" fmla="*/ 0 h 89"/>
                <a:gd name="T8" fmla="*/ 90 w 90"/>
                <a:gd name="T9" fmla="*/ 45 h 89"/>
                <a:gd name="T10" fmla="*/ 90 w 90"/>
                <a:gd name="T11" fmla="*/ 45 h 89"/>
                <a:gd name="T12" fmla="*/ 90 w 90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9">
                  <a:moveTo>
                    <a:pt x="90" y="45"/>
                  </a:moveTo>
                  <a:cubicBezTo>
                    <a:pt x="90" y="69"/>
                    <a:pt x="70" y="89"/>
                    <a:pt x="45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lose/>
                  <a:moveTo>
                    <a:pt x="90" y="45"/>
                  </a:moveTo>
                  <a:cubicBezTo>
                    <a:pt x="90" y="45"/>
                    <a:pt x="90" y="45"/>
                    <a:pt x="90" y="45"/>
                  </a:cubicBezTo>
                </a:path>
              </a:pathLst>
            </a:custGeom>
            <a:grpFill/>
            <a:ln>
              <a:noFill/>
            </a:ln>
          </p:spPr>
          <p:txBody>
            <a:bodyPr lIns="68572" tIns="34287" rIns="68572" bIns="34287"/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endParaRPr lang="en-GB" sz="675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751482" y="3271849"/>
              <a:ext cx="1247775" cy="1192213"/>
            </a:xfrm>
            <a:custGeom>
              <a:avLst/>
              <a:gdLst>
                <a:gd name="T0" fmla="*/ 299 w 330"/>
                <a:gd name="T1" fmla="*/ 45 h 316"/>
                <a:gd name="T2" fmla="*/ 237 w 330"/>
                <a:gd name="T3" fmla="*/ 32 h 316"/>
                <a:gd name="T4" fmla="*/ 218 w 330"/>
                <a:gd name="T5" fmla="*/ 8 h 316"/>
                <a:gd name="T6" fmla="*/ 209 w 330"/>
                <a:gd name="T7" fmla="*/ 3 h 316"/>
                <a:gd name="T8" fmla="*/ 198 w 330"/>
                <a:gd name="T9" fmla="*/ 1 h 316"/>
                <a:gd name="T10" fmla="*/ 124 w 330"/>
                <a:gd name="T11" fmla="*/ 18 h 316"/>
                <a:gd name="T12" fmla="*/ 76 w 330"/>
                <a:gd name="T13" fmla="*/ 75 h 316"/>
                <a:gd name="T14" fmla="*/ 67 w 330"/>
                <a:gd name="T15" fmla="*/ 81 h 316"/>
                <a:gd name="T16" fmla="*/ 0 w 330"/>
                <a:gd name="T17" fmla="*/ 107 h 316"/>
                <a:gd name="T18" fmla="*/ 110 w 330"/>
                <a:gd name="T19" fmla="*/ 127 h 316"/>
                <a:gd name="T20" fmla="*/ 96 w 330"/>
                <a:gd name="T21" fmla="*/ 103 h 316"/>
                <a:gd name="T22" fmla="*/ 110 w 330"/>
                <a:gd name="T23" fmla="*/ 83 h 316"/>
                <a:gd name="T24" fmla="*/ 152 w 330"/>
                <a:gd name="T25" fmla="*/ 43 h 316"/>
                <a:gd name="T26" fmla="*/ 127 w 330"/>
                <a:gd name="T27" fmla="*/ 132 h 316"/>
                <a:gd name="T28" fmla="*/ 57 w 330"/>
                <a:gd name="T29" fmla="*/ 180 h 316"/>
                <a:gd name="T30" fmla="*/ 58 w 330"/>
                <a:gd name="T31" fmla="*/ 221 h 316"/>
                <a:gd name="T32" fmla="*/ 126 w 330"/>
                <a:gd name="T33" fmla="*/ 217 h 316"/>
                <a:gd name="T34" fmla="*/ 159 w 330"/>
                <a:gd name="T35" fmla="*/ 165 h 316"/>
                <a:gd name="T36" fmla="*/ 191 w 330"/>
                <a:gd name="T37" fmla="*/ 205 h 316"/>
                <a:gd name="T38" fmla="*/ 182 w 330"/>
                <a:gd name="T39" fmla="*/ 316 h 316"/>
                <a:gd name="T40" fmla="*/ 208 w 330"/>
                <a:gd name="T41" fmla="*/ 301 h 316"/>
                <a:gd name="T42" fmla="*/ 230 w 330"/>
                <a:gd name="T43" fmla="*/ 189 h 316"/>
                <a:gd name="T44" fmla="*/ 206 w 330"/>
                <a:gd name="T45" fmla="*/ 144 h 316"/>
                <a:gd name="T46" fmla="*/ 251 w 330"/>
                <a:gd name="T47" fmla="*/ 84 h 316"/>
                <a:gd name="T48" fmla="*/ 322 w 330"/>
                <a:gd name="T49" fmla="*/ 72 h 316"/>
                <a:gd name="T50" fmla="*/ 93 w 330"/>
                <a:gd name="T51" fmla="*/ 100 h 316"/>
                <a:gd name="T52" fmla="*/ 70 w 330"/>
                <a:gd name="T53" fmla="*/ 84 h 316"/>
                <a:gd name="T54" fmla="*/ 76 w 330"/>
                <a:gd name="T55" fmla="*/ 80 h 316"/>
                <a:gd name="T56" fmla="*/ 89 w 330"/>
                <a:gd name="T57" fmla="*/ 96 h 316"/>
                <a:gd name="T58" fmla="*/ 91 w 330"/>
                <a:gd name="T59" fmla="*/ 96 h 316"/>
                <a:gd name="T60" fmla="*/ 93 w 330"/>
                <a:gd name="T61" fmla="*/ 100 h 316"/>
                <a:gd name="T62" fmla="*/ 93 w 330"/>
                <a:gd name="T63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16">
                  <a:moveTo>
                    <a:pt x="324" y="47"/>
                  </a:moveTo>
                  <a:cubicBezTo>
                    <a:pt x="317" y="40"/>
                    <a:pt x="306" y="39"/>
                    <a:pt x="299" y="45"/>
                  </a:cubicBezTo>
                  <a:cubicBezTo>
                    <a:pt x="291" y="52"/>
                    <a:pt x="275" y="54"/>
                    <a:pt x="261" y="50"/>
                  </a:cubicBezTo>
                  <a:cubicBezTo>
                    <a:pt x="249" y="47"/>
                    <a:pt x="240" y="40"/>
                    <a:pt x="237" y="32"/>
                  </a:cubicBezTo>
                  <a:cubicBezTo>
                    <a:pt x="237" y="32"/>
                    <a:pt x="237" y="31"/>
                    <a:pt x="237" y="30"/>
                  </a:cubicBezTo>
                  <a:cubicBezTo>
                    <a:pt x="234" y="21"/>
                    <a:pt x="226" y="13"/>
                    <a:pt x="218" y="8"/>
                  </a:cubicBezTo>
                  <a:cubicBezTo>
                    <a:pt x="217" y="6"/>
                    <a:pt x="214" y="5"/>
                    <a:pt x="212" y="4"/>
                  </a:cubicBezTo>
                  <a:cubicBezTo>
                    <a:pt x="211" y="4"/>
                    <a:pt x="210" y="3"/>
                    <a:pt x="209" y="3"/>
                  </a:cubicBezTo>
                  <a:cubicBezTo>
                    <a:pt x="204" y="1"/>
                    <a:pt x="199" y="1"/>
                    <a:pt x="199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70" y="0"/>
                    <a:pt x="145" y="6"/>
                    <a:pt x="124" y="18"/>
                  </a:cubicBezTo>
                  <a:cubicBezTo>
                    <a:pt x="100" y="32"/>
                    <a:pt x="83" y="52"/>
                    <a:pt x="77" y="74"/>
                  </a:cubicBezTo>
                  <a:cubicBezTo>
                    <a:pt x="77" y="75"/>
                    <a:pt x="77" y="75"/>
                    <a:pt x="76" y="75"/>
                  </a:cubicBezTo>
                  <a:cubicBezTo>
                    <a:pt x="75" y="75"/>
                    <a:pt x="73" y="75"/>
                    <a:pt x="71" y="7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1"/>
                    <a:pt x="98" y="98"/>
                    <a:pt x="97" y="96"/>
                  </a:cubicBezTo>
                  <a:cubicBezTo>
                    <a:pt x="103" y="95"/>
                    <a:pt x="109" y="90"/>
                    <a:pt x="110" y="83"/>
                  </a:cubicBezTo>
                  <a:cubicBezTo>
                    <a:pt x="114" y="70"/>
                    <a:pt x="125" y="58"/>
                    <a:pt x="141" y="48"/>
                  </a:cubicBezTo>
                  <a:cubicBezTo>
                    <a:pt x="145" y="46"/>
                    <a:pt x="148" y="45"/>
                    <a:pt x="152" y="43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7" y="123"/>
                    <a:pt x="126" y="128"/>
                    <a:pt x="127" y="132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46" y="180"/>
                    <a:pt x="37" y="190"/>
                    <a:pt x="38" y="201"/>
                  </a:cubicBezTo>
                  <a:cubicBezTo>
                    <a:pt x="38" y="212"/>
                    <a:pt x="47" y="221"/>
                    <a:pt x="58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34" y="217"/>
                    <a:pt x="141" y="212"/>
                    <a:pt x="144" y="20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60" y="165"/>
                    <a:pt x="162" y="166"/>
                    <a:pt x="164" y="166"/>
                  </a:cubicBezTo>
                  <a:cubicBezTo>
                    <a:pt x="191" y="205"/>
                    <a:pt x="191" y="205"/>
                    <a:pt x="191" y="205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65" y="301"/>
                    <a:pt x="171" y="313"/>
                    <a:pt x="182" y="316"/>
                  </a:cubicBezTo>
                  <a:cubicBezTo>
                    <a:pt x="184" y="316"/>
                    <a:pt x="186" y="316"/>
                    <a:pt x="188" y="316"/>
                  </a:cubicBezTo>
                  <a:cubicBezTo>
                    <a:pt x="197" y="316"/>
                    <a:pt x="205" y="310"/>
                    <a:pt x="208" y="301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5" y="200"/>
                    <a:pt x="234" y="194"/>
                    <a:pt x="230" y="189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5" y="148"/>
                    <a:pt x="206" y="146"/>
                    <a:pt x="206" y="14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35" y="78"/>
                    <a:pt x="243" y="81"/>
                    <a:pt x="251" y="84"/>
                  </a:cubicBezTo>
                  <a:cubicBezTo>
                    <a:pt x="259" y="86"/>
                    <a:pt x="267" y="87"/>
                    <a:pt x="275" y="87"/>
                  </a:cubicBezTo>
                  <a:cubicBezTo>
                    <a:pt x="293" y="87"/>
                    <a:pt x="310" y="82"/>
                    <a:pt x="322" y="72"/>
                  </a:cubicBezTo>
                  <a:cubicBezTo>
                    <a:pt x="329" y="65"/>
                    <a:pt x="330" y="54"/>
                    <a:pt x="324" y="47"/>
                  </a:cubicBezTo>
                  <a:close/>
                  <a:moveTo>
                    <a:pt x="93" y="100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80"/>
                    <a:pt x="75" y="80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8"/>
                    <a:pt x="82" y="94"/>
                    <a:pt x="89" y="96"/>
                  </a:cubicBezTo>
                  <a:cubicBezTo>
                    <a:pt x="89" y="96"/>
                    <a:pt x="90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100"/>
                  </a:cubicBezTo>
                  <a:close/>
                  <a:moveTo>
                    <a:pt x="93" y="100"/>
                  </a:moveTo>
                  <a:cubicBezTo>
                    <a:pt x="93" y="100"/>
                    <a:pt x="93" y="100"/>
                    <a:pt x="93" y="100"/>
                  </a:cubicBezTo>
                </a:path>
              </a:pathLst>
            </a:custGeom>
            <a:grpFill/>
            <a:ln>
              <a:noFill/>
            </a:ln>
          </p:spPr>
          <p:txBody>
            <a:bodyPr lIns="68572" tIns="34287" rIns="68572" bIns="34287"/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endParaRPr lang="en-GB" sz="675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任意多边形 5"/>
          <p:cNvSpPr/>
          <p:nvPr>
            <p:custDataLst>
              <p:tags r:id="rId1"/>
            </p:custDataLst>
          </p:nvPr>
        </p:nvSpPr>
        <p:spPr>
          <a:xfrm>
            <a:off x="1524000" y="466726"/>
            <a:ext cx="554038" cy="441325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2C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solidFill>
                <a:srgbClr val="7EC234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13318" name="标题 1"/>
          <p:cNvSpPr txBox="1">
            <a:spLocks noChangeArrowheads="1"/>
          </p:cNvSpPr>
          <p:nvPr/>
        </p:nvSpPr>
        <p:spPr bwMode="auto">
          <a:xfrm>
            <a:off x="2078039" y="1022351"/>
            <a:ext cx="621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100"/>
              <a:t>1.</a:t>
            </a:r>
            <a:r>
              <a:rPr lang="zh-CN" altLang="en-US" sz="2100"/>
              <a:t>北京工会</a:t>
            </a:r>
            <a:r>
              <a:rPr lang="en-US" altLang="zh-CN" sz="2100"/>
              <a:t>12351APP</a:t>
            </a:r>
            <a:r>
              <a:rPr lang="zh-CN" altLang="en-US" sz="2100"/>
              <a:t>下载</a:t>
            </a:r>
            <a:endParaRPr lang="zh-CN" altLang="en-US" sz="2100"/>
          </a:p>
        </p:txBody>
      </p:sp>
      <p:sp>
        <p:nvSpPr>
          <p:cNvPr id="13319" name="矩形 9"/>
          <p:cNvSpPr>
            <a:spLocks noChangeArrowheads="1"/>
          </p:cNvSpPr>
          <p:nvPr/>
        </p:nvSpPr>
        <p:spPr bwMode="auto">
          <a:xfrm>
            <a:off x="2370139" y="1970088"/>
            <a:ext cx="64404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12351APP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有两种下载方式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通过手机应用商店搜索“北京工会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”下载安装北京工会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手机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APP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通过扫描下方的二维码下载安装北京工会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手机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APP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3320" name="图片 6" descr="图片包含 游戏机&#10;&#10;描述已自动生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3851275"/>
            <a:ext cx="240347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1881188" y="3357564"/>
            <a:ext cx="250666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000">
                <a:solidFill>
                  <a:srgbClr val="0066CC"/>
                </a:solidFill>
              </a:rPr>
              <a:t>2.</a:t>
            </a:r>
            <a:r>
              <a:rPr lang="zh-CN" altLang="en-US" sz="2000">
                <a:solidFill>
                  <a:srgbClr val="0066CC"/>
                </a:solidFill>
              </a:rPr>
              <a:t>通过手机下载北京工会</a:t>
            </a:r>
            <a:r>
              <a:rPr lang="en-US" altLang="zh-CN" sz="2000">
                <a:solidFill>
                  <a:srgbClr val="0066CC"/>
                </a:solidFill>
              </a:rPr>
              <a:t>12351APP,</a:t>
            </a:r>
            <a:r>
              <a:rPr lang="zh-CN" altLang="en-US" sz="2000">
                <a:solidFill>
                  <a:srgbClr val="0066CC"/>
                </a:solidFill>
              </a:rPr>
              <a:t>完成实名注册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en-US" altLang="zh-CN" sz="2000">
                <a:solidFill>
                  <a:srgbClr val="0066CC"/>
                </a:solidFill>
              </a:rPr>
              <a:t>3.</a:t>
            </a:r>
            <a:r>
              <a:rPr lang="zh-CN" altLang="en-US" sz="2000">
                <a:solidFill>
                  <a:srgbClr val="0066CC"/>
                </a:solidFill>
              </a:rPr>
              <a:t>点击图一“我的”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en-US" altLang="zh-CN" sz="2000">
                <a:solidFill>
                  <a:srgbClr val="0066CC"/>
                </a:solidFill>
              </a:rPr>
              <a:t>4.</a:t>
            </a:r>
            <a:r>
              <a:rPr lang="zh-CN" altLang="en-US" sz="2000">
                <a:solidFill>
                  <a:srgbClr val="0066CC"/>
                </a:solidFill>
              </a:rPr>
              <a:t>点击图二“个人理赔”，进入理赔申报界面</a:t>
            </a:r>
            <a:endParaRPr lang="en-US" altLang="zh-CN" sz="2000">
              <a:solidFill>
                <a:srgbClr val="0066CC"/>
              </a:solidFill>
            </a:endParaRPr>
          </a:p>
          <a:p>
            <a:endParaRPr lang="en-US" altLang="zh-CN" sz="2000" b="1">
              <a:solidFill>
                <a:srgbClr val="000066"/>
              </a:solidFill>
            </a:endParaRPr>
          </a:p>
          <a:p>
            <a:endParaRPr lang="en-US" altLang="zh-CN" sz="2000" b="1">
              <a:solidFill>
                <a:srgbClr val="000066"/>
              </a:solidFill>
            </a:endParaRPr>
          </a:p>
          <a:p>
            <a:endParaRPr lang="zh-CN" altLang="en-US" sz="2000" b="1">
              <a:solidFill>
                <a:srgbClr val="000066"/>
              </a:solidFill>
            </a:endParaRPr>
          </a:p>
        </p:txBody>
      </p:sp>
      <p:pic>
        <p:nvPicPr>
          <p:cNvPr id="1536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168401"/>
            <a:ext cx="2592388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169989"/>
            <a:ext cx="25590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6934201" y="5905501"/>
            <a:ext cx="3603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625013" y="3716339"/>
            <a:ext cx="6477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上箭头 3"/>
          <p:cNvSpPr/>
          <p:nvPr/>
        </p:nvSpPr>
        <p:spPr>
          <a:xfrm flipH="1">
            <a:off x="7024689" y="6276976"/>
            <a:ext cx="179387" cy="360363"/>
          </a:xfrm>
          <a:prstGeom prst="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上箭头 4"/>
          <p:cNvSpPr/>
          <p:nvPr/>
        </p:nvSpPr>
        <p:spPr>
          <a:xfrm>
            <a:off x="9875838" y="4221163"/>
            <a:ext cx="144462" cy="3603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5369" name="文本框 5"/>
          <p:cNvSpPr txBox="1">
            <a:spLocks noChangeArrowheads="1"/>
          </p:cNvSpPr>
          <p:nvPr/>
        </p:nvSpPr>
        <p:spPr bwMode="auto">
          <a:xfrm>
            <a:off x="5519739" y="6227764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（图一）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370" name="文本框 15"/>
          <p:cNvSpPr txBox="1">
            <a:spLocks noChangeArrowheads="1"/>
          </p:cNvSpPr>
          <p:nvPr/>
        </p:nvSpPr>
        <p:spPr bwMode="auto">
          <a:xfrm>
            <a:off x="8472489" y="6267450"/>
            <a:ext cx="1220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（图二）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7"/>
          <p:cNvSpPr>
            <a:spLocks noChangeArrowheads="1"/>
          </p:cNvSpPr>
          <p:nvPr/>
        </p:nvSpPr>
        <p:spPr bwMode="auto">
          <a:xfrm>
            <a:off x="5142230" y="924879"/>
            <a:ext cx="5359400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</a:t>
            </a:r>
            <a:r>
              <a:rPr lang="en-US" altLang="zh-CN" sz="2000">
                <a:solidFill>
                  <a:srgbClr val="0066CC"/>
                </a:solidFill>
              </a:rPr>
              <a:t>5.</a:t>
            </a:r>
            <a:r>
              <a:rPr lang="zh-CN" altLang="en-US" sz="2000">
                <a:solidFill>
                  <a:srgbClr val="0066CC"/>
                </a:solidFill>
              </a:rPr>
              <a:t>进入理赔申报界面点击“理赔申报”按钮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1</a:t>
            </a:r>
            <a:r>
              <a:rPr lang="zh-CN" altLang="en-US" sz="2000">
                <a:solidFill>
                  <a:srgbClr val="0066CC"/>
                </a:solidFill>
              </a:rPr>
              <a:t>）申报明细（</a:t>
            </a:r>
            <a:r>
              <a:rPr lang="en-US" altLang="zh-CN" sz="2000">
                <a:solidFill>
                  <a:srgbClr val="0066CC"/>
                </a:solidFill>
              </a:rPr>
              <a:t>2</a:t>
            </a:r>
            <a:r>
              <a:rPr lang="zh-CN" altLang="en-US" sz="2000">
                <a:solidFill>
                  <a:srgbClr val="0066CC"/>
                </a:solidFill>
              </a:rPr>
              <a:t>）支付成功（</a:t>
            </a:r>
            <a:r>
              <a:rPr lang="en-US" altLang="zh-CN" sz="2000">
                <a:solidFill>
                  <a:srgbClr val="0066CC"/>
                </a:solidFill>
              </a:rPr>
              <a:t>3</a:t>
            </a:r>
            <a:r>
              <a:rPr lang="zh-CN" altLang="en-US" sz="2000">
                <a:solidFill>
                  <a:srgbClr val="0066CC"/>
                </a:solidFill>
              </a:rPr>
              <a:t>）申报失败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639"/>
            <a:ext cx="338455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5591175" y="4076701"/>
            <a:ext cx="2952750" cy="1223963"/>
          </a:xfrm>
          <a:prstGeom prst="wedgeEllipseCallout">
            <a:avLst>
              <a:gd name="adj1" fmla="val -106362"/>
              <a:gd name="adj2" fmla="val 871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点击“理赔申报”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3240088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7"/>
          <p:cNvSpPr>
            <a:spLocks noChangeArrowheads="1"/>
          </p:cNvSpPr>
          <p:nvPr/>
        </p:nvSpPr>
        <p:spPr bwMode="auto">
          <a:xfrm>
            <a:off x="5159375" y="1062038"/>
            <a:ext cx="535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6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选择所需理赔的产品类别，点击“下一步”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2000">
                <a:solidFill>
                  <a:srgbClr val="0066CC"/>
                </a:solidFill>
              </a:rPr>
              <a:t>注：目前可选项里默认为“医疗类”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024563" y="2293938"/>
            <a:ext cx="2951162" cy="1225550"/>
          </a:xfrm>
          <a:prstGeom prst="wedgeEllipseCallout">
            <a:avLst>
              <a:gd name="adj1" fmla="val -98929"/>
              <a:gd name="adj2" fmla="val -86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步骤一  选择所需理赔产品类别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591175" y="4076701"/>
            <a:ext cx="2952750" cy="1223963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步骤二  点击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14750" y="534988"/>
            <a:ext cx="40957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+mj-ea"/>
                <a:cs typeface="+mj-cs"/>
              </a:rPr>
              <a:t> 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pic>
        <p:nvPicPr>
          <p:cNvPr id="1945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9050"/>
            <a:ext cx="329247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7"/>
          <p:cNvSpPr>
            <a:spLocks noChangeArrowheads="1"/>
          </p:cNvSpPr>
          <p:nvPr/>
        </p:nvSpPr>
        <p:spPr bwMode="auto">
          <a:xfrm>
            <a:off x="5130800" y="1252539"/>
            <a:ext cx="53594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 dirty="0">
                <a:solidFill>
                  <a:srgbClr val="0066CC"/>
                </a:solidFill>
              </a:rPr>
              <a:t> 7</a:t>
            </a:r>
            <a:r>
              <a:rPr lang="en-US" altLang="zh-CN" sz="2000" dirty="0">
                <a:solidFill>
                  <a:srgbClr val="0066CC"/>
                </a:solidFill>
              </a:rPr>
              <a:t>.</a:t>
            </a:r>
            <a:r>
              <a:rPr lang="zh-CN" altLang="en-US" sz="2000" dirty="0">
                <a:solidFill>
                  <a:srgbClr val="0066CC"/>
                </a:solidFill>
              </a:rPr>
              <a:t>输入住院费用清单中的</a:t>
            </a:r>
            <a:r>
              <a:rPr lang="en-US" altLang="zh-CN" sz="2000" dirty="0">
                <a:solidFill>
                  <a:srgbClr val="0066CC"/>
                </a:solidFill>
              </a:rPr>
              <a:t>20</a:t>
            </a:r>
            <a:r>
              <a:rPr lang="zh-CN" altLang="en-US" sz="2000" dirty="0">
                <a:solidFill>
                  <a:srgbClr val="0066CC"/>
                </a:solidFill>
              </a:rPr>
              <a:t>位交易流水号（如</a:t>
            </a:r>
            <a:r>
              <a:rPr lang="en-US" altLang="zh-CN" sz="2000" dirty="0">
                <a:solidFill>
                  <a:srgbClr val="0066CC"/>
                </a:solidFill>
              </a:rPr>
              <a:t>NO.</a:t>
            </a:r>
            <a:r>
              <a:rPr lang="en-US" altLang="zh-CN" sz="2000" b="1" u="sng" dirty="0">
                <a:solidFill>
                  <a:srgbClr val="FF0000"/>
                </a:solidFill>
              </a:rPr>
              <a:t>01234567890000000000</a:t>
            </a:r>
            <a:r>
              <a:rPr lang="zh-CN" altLang="en-US" sz="2000" dirty="0">
                <a:solidFill>
                  <a:srgbClr val="0066CC"/>
                </a:solidFill>
              </a:rPr>
              <a:t>）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880100" y="4508500"/>
            <a:ext cx="2559685" cy="865505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步骤二  点击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5591176" y="2776538"/>
            <a:ext cx="2665413" cy="863600"/>
          </a:xfrm>
          <a:prstGeom prst="wedgeEllipseCallout">
            <a:avLst>
              <a:gd name="adj1" fmla="val -88285"/>
              <a:gd name="adj2" fmla="val -18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步骤一  输入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交易流水号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9pPr>
          </a:lstStyle>
          <a:p>
            <a:fld id="{44EEA321-09D0-4C84-B31E-8E477BDAA863}" type="slidenum">
              <a:rPr lang="zh-CN" altLang="en-US" smtClean="0"/>
            </a:fld>
            <a:endParaRPr lang="en-US" altLang="zh-CN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554913" y="226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3041313" y="1411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Line 60"/>
          <p:cNvSpPr>
            <a:spLocks noChangeShapeType="1"/>
          </p:cNvSpPr>
          <p:nvPr/>
        </p:nvSpPr>
        <p:spPr bwMode="auto">
          <a:xfrm>
            <a:off x="7181850" y="4686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0325"/>
            <a:ext cx="80645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-23813"/>
            <a:ext cx="3394075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87"/>
          <p:cNvSpPr>
            <a:spLocks noChangeArrowheads="1"/>
          </p:cNvSpPr>
          <p:nvPr/>
        </p:nvSpPr>
        <p:spPr bwMode="auto">
          <a:xfrm>
            <a:off x="5016501" y="978535"/>
            <a:ext cx="5357813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8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软件</a:t>
            </a:r>
            <a:r>
              <a:rPr lang="zh-CN" altLang="en-US" sz="2000" b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自动罗列</a:t>
            </a:r>
            <a:r>
              <a:rPr lang="zh-CN" altLang="en-US" sz="2000">
                <a:solidFill>
                  <a:srgbClr val="0066CC"/>
                </a:solidFill>
              </a:rPr>
              <a:t>出可申报项和不可申报项</a:t>
            </a: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808663" y="4581525"/>
            <a:ext cx="2735262" cy="863600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/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0" y="285750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楷体_GB2312" panose="02010609030101010101" charset="-122"/>
              </a:rPr>
              <a:t>  </a:t>
            </a:r>
            <a:endParaRPr lang="zh-CN" alt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554914" y="2263775"/>
            <a:ext cx="15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55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5401"/>
            <a:ext cx="33845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87"/>
          <p:cNvSpPr>
            <a:spLocks noChangeArrowheads="1"/>
          </p:cNvSpPr>
          <p:nvPr/>
        </p:nvSpPr>
        <p:spPr bwMode="auto">
          <a:xfrm>
            <a:off x="5130800" y="1392238"/>
            <a:ext cx="5359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9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拍照并上传身份证正反面，点击下一步</a:t>
            </a: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5087938" y="2619376"/>
            <a:ext cx="2189162" cy="44926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步骤一  拍照上传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945189" y="4581525"/>
            <a:ext cx="2663825" cy="863600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步骤二   点击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7554913" y="226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57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336708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87"/>
          <p:cNvSpPr>
            <a:spLocks noChangeArrowheads="1"/>
          </p:cNvSpPr>
          <p:nvPr/>
        </p:nvSpPr>
        <p:spPr bwMode="auto">
          <a:xfrm>
            <a:off x="4956176" y="1487733"/>
            <a:ext cx="6828456" cy="10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 dirty="0">
                <a:solidFill>
                  <a:srgbClr val="0066CC"/>
                </a:solidFill>
              </a:rPr>
              <a:t> 10</a:t>
            </a:r>
            <a:r>
              <a:rPr lang="en-US" altLang="zh-CN" sz="2000" dirty="0">
                <a:solidFill>
                  <a:srgbClr val="0066CC"/>
                </a:solidFill>
              </a:rPr>
              <a:t>.</a:t>
            </a:r>
            <a:r>
              <a:rPr lang="zh-CN" altLang="en-US" sz="2000" dirty="0">
                <a:solidFill>
                  <a:srgbClr val="0066CC"/>
                </a:solidFill>
              </a:rPr>
              <a:t>身份证信息与后台数据自动校验，信息不符无法申报；校验上报的身份证信息是否为工会会员卡持有人。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238125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楷体_GB2312" panose="02010609030101010101" charset="-122"/>
              </a:rPr>
              <a:t>      </a:t>
            </a:r>
            <a:b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楷体_GB2312" panose="02010609030101010101" charset="-122"/>
              </a:rPr>
            </a:br>
            <a:endParaRPr lang="zh-CN" altLang="en-US" sz="24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5603" name="灯片编号占位符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50000"/>
              </a:spcBef>
            </a:pPr>
            <a:fld id="{F6FC6376-46FE-4042-9F51-B214F8159E4E}" type="slidenum">
              <a:rPr lang="en-US" altLang="zh-CN"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en-US" altLang="zh-CN" sz="120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7554914" y="2263775"/>
            <a:ext cx="15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矩形 29738"/>
          <p:cNvSpPr>
            <a:spLocks noChangeArrowheads="1"/>
          </p:cNvSpPr>
          <p:nvPr/>
        </p:nvSpPr>
        <p:spPr bwMode="auto">
          <a:xfrm>
            <a:off x="7759701" y="5481638"/>
            <a:ext cx="2690813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340" tIns="53340" rIns="53340" bIns="53340" anchor="ctr"/>
          <a:lstStyle/>
          <a:p>
            <a:pPr>
              <a:lnSpc>
                <a:spcPct val="90000"/>
              </a:lnSpc>
              <a:spcAft>
                <a:spcPct val="35000"/>
              </a:spcAft>
            </a:pPr>
            <a:endParaRPr lang="en-US" altLang="zh-CN" sz="1400" b="1" i="1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pic>
        <p:nvPicPr>
          <p:cNvPr id="2560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88901"/>
            <a:ext cx="330517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87"/>
          <p:cNvSpPr>
            <a:spLocks noChangeArrowheads="1"/>
          </p:cNvSpPr>
          <p:nvPr/>
        </p:nvSpPr>
        <p:spPr bwMode="auto">
          <a:xfrm>
            <a:off x="5091113" y="538164"/>
            <a:ext cx="5359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11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互助金申请书界面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1</a:t>
            </a:r>
            <a:r>
              <a:rPr lang="zh-CN" altLang="en-US" sz="2000">
                <a:solidFill>
                  <a:srgbClr val="0066CC"/>
                </a:solidFill>
              </a:rPr>
              <a:t>）申请单位（</a:t>
            </a:r>
            <a:r>
              <a:rPr lang="en-US" altLang="zh-CN" sz="2000">
                <a:solidFill>
                  <a:srgbClr val="0066CC"/>
                </a:solidFill>
              </a:rPr>
              <a:t>2</a:t>
            </a:r>
            <a:r>
              <a:rPr lang="zh-CN" altLang="en-US" sz="2000">
                <a:solidFill>
                  <a:srgbClr val="0066CC"/>
                </a:solidFill>
              </a:rPr>
              <a:t>）申请时间 （</a:t>
            </a:r>
            <a:r>
              <a:rPr lang="en-US" altLang="zh-CN" sz="2000">
                <a:solidFill>
                  <a:srgbClr val="0066CC"/>
                </a:solidFill>
              </a:rPr>
              <a:t>3</a:t>
            </a:r>
            <a:r>
              <a:rPr lang="zh-CN" altLang="en-US" sz="2000">
                <a:solidFill>
                  <a:srgbClr val="0066CC"/>
                </a:solidFill>
              </a:rPr>
              <a:t>）姓名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4</a:t>
            </a:r>
            <a:r>
              <a:rPr lang="zh-CN" altLang="en-US" sz="2000">
                <a:solidFill>
                  <a:srgbClr val="0066CC"/>
                </a:solidFill>
              </a:rPr>
              <a:t>）性别（</a:t>
            </a:r>
            <a:r>
              <a:rPr lang="en-US" altLang="zh-CN" sz="2000">
                <a:solidFill>
                  <a:srgbClr val="0066CC"/>
                </a:solidFill>
              </a:rPr>
              <a:t>5</a:t>
            </a:r>
            <a:r>
              <a:rPr lang="zh-CN" altLang="en-US" sz="2000">
                <a:solidFill>
                  <a:srgbClr val="0066CC"/>
                </a:solidFill>
              </a:rPr>
              <a:t>）年龄（</a:t>
            </a:r>
            <a:r>
              <a:rPr lang="en-US" altLang="zh-CN" sz="2000">
                <a:solidFill>
                  <a:srgbClr val="0066CC"/>
                </a:solidFill>
              </a:rPr>
              <a:t>6</a:t>
            </a:r>
            <a:r>
              <a:rPr lang="zh-CN" altLang="en-US" sz="2000">
                <a:solidFill>
                  <a:srgbClr val="0066CC"/>
                </a:solidFill>
              </a:rPr>
              <a:t>）出入院时间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7</a:t>
            </a:r>
            <a:r>
              <a:rPr lang="zh-CN" altLang="en-US" sz="2000">
                <a:solidFill>
                  <a:srgbClr val="0066CC"/>
                </a:solidFill>
              </a:rPr>
              <a:t>）住院天数（</a:t>
            </a:r>
            <a:r>
              <a:rPr lang="en-US" altLang="zh-CN" sz="2000">
                <a:solidFill>
                  <a:srgbClr val="0066CC"/>
                </a:solidFill>
              </a:rPr>
              <a:t>8</a:t>
            </a:r>
            <a:r>
              <a:rPr lang="zh-CN" altLang="en-US" sz="2000">
                <a:solidFill>
                  <a:srgbClr val="0066CC"/>
                </a:solidFill>
              </a:rPr>
              <a:t>）自付一金额（</a:t>
            </a:r>
            <a:r>
              <a:rPr lang="en-US" altLang="zh-CN" sz="2000">
                <a:solidFill>
                  <a:srgbClr val="0066CC"/>
                </a:solidFill>
              </a:rPr>
              <a:t>9</a:t>
            </a:r>
            <a:r>
              <a:rPr lang="zh-CN" altLang="en-US" sz="2000">
                <a:solidFill>
                  <a:srgbClr val="0066CC"/>
                </a:solidFill>
              </a:rPr>
              <a:t>）交易流水号（</a:t>
            </a:r>
            <a:r>
              <a:rPr lang="en-US" altLang="zh-CN" sz="2000">
                <a:solidFill>
                  <a:srgbClr val="0066CC"/>
                </a:solidFill>
              </a:rPr>
              <a:t>10</a:t>
            </a:r>
            <a:r>
              <a:rPr lang="zh-CN" altLang="en-US" sz="2000">
                <a:solidFill>
                  <a:srgbClr val="0066CC"/>
                </a:solidFill>
              </a:rPr>
              <a:t>）手机号（</a:t>
            </a:r>
            <a:r>
              <a:rPr lang="en-US" altLang="zh-CN" sz="2000">
                <a:solidFill>
                  <a:srgbClr val="0066CC"/>
                </a:solidFill>
              </a:rPr>
              <a:t>11</a:t>
            </a:r>
            <a:r>
              <a:rPr lang="zh-CN" altLang="en-US" sz="2000">
                <a:solidFill>
                  <a:srgbClr val="0066CC"/>
                </a:solidFill>
              </a:rPr>
              <a:t>）身份证号（</a:t>
            </a:r>
            <a:r>
              <a:rPr lang="en-US" altLang="zh-CN" sz="2000">
                <a:solidFill>
                  <a:srgbClr val="0066CC"/>
                </a:solidFill>
              </a:rPr>
              <a:t>12</a:t>
            </a:r>
            <a:r>
              <a:rPr lang="zh-CN" altLang="en-US" sz="2000">
                <a:solidFill>
                  <a:srgbClr val="0066CC"/>
                </a:solidFill>
              </a:rPr>
              <a:t>）会员证号（</a:t>
            </a:r>
            <a:r>
              <a:rPr lang="en-US" altLang="zh-CN" sz="2000">
                <a:solidFill>
                  <a:srgbClr val="0066CC"/>
                </a:solidFill>
              </a:rPr>
              <a:t>13</a:t>
            </a:r>
            <a:r>
              <a:rPr lang="zh-CN" altLang="en-US" sz="2000">
                <a:solidFill>
                  <a:srgbClr val="0066CC"/>
                </a:solidFill>
              </a:rPr>
              <a:t>）银行卡号（</a:t>
            </a:r>
            <a:r>
              <a:rPr lang="en-US" altLang="zh-CN" sz="2000">
                <a:solidFill>
                  <a:srgbClr val="0066CC"/>
                </a:solidFill>
              </a:rPr>
              <a:t>14</a:t>
            </a:r>
            <a:r>
              <a:rPr lang="zh-CN" altLang="en-US" sz="2000">
                <a:solidFill>
                  <a:srgbClr val="0066CC"/>
                </a:solidFill>
              </a:rPr>
              <a:t>）开户行全称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832600" y="5330825"/>
            <a:ext cx="3113088" cy="800100"/>
          </a:xfrm>
          <a:prstGeom prst="wedgeEllipseCallout">
            <a:avLst>
              <a:gd name="adj1" fmla="val -118718"/>
              <a:gd name="adj2" fmla="val 21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点击“同意上报”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5464175" y="4029075"/>
            <a:ext cx="2736850" cy="863600"/>
          </a:xfrm>
          <a:prstGeom prst="cloudCallout">
            <a:avLst>
              <a:gd name="adj1" fmla="val -105058"/>
              <a:gd name="adj2" fmla="val 65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确认信息无误后勾选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11451" y="5157788"/>
            <a:ext cx="1116013" cy="0"/>
          </a:xfrm>
          <a:prstGeom prst="line">
            <a:avLst/>
          </a:prstGeom>
          <a:ln w="60325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847850" y="836614"/>
            <a:ext cx="2901950" cy="288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互助金申请书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0825" y="20415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www.1ppt.com/moban/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素材：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www.1ppt.com/sucai/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背景：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www.1ppt.com/beijing/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图表：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www.1ppt.com/tubiao/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www.1ppt.com/xiazai/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www.1ppt.com/ziliao/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范文下载：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www.1ppt.com/fanwen/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www.1ppt.com/shiti/  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www.1ppt.com/jiaoan/  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论坛：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www.1ppt.cn                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语文课件：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www.1ppt.com/kejian/yuwen/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数学课件：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www.1ppt.com/kejian/shuxue/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英语课件：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www.1ppt.com/kejian/yingyu/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美术课件：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www.1ppt.com/kejian/meishu/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科学课件：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www.1ppt.com/kejian/kexue/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物理课件：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www.1ppt.com/kejian/wuli/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化学课件：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www.1ppt.com/kejian/huaxue/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生物课件：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www.1ppt.com/kejian/shengwu/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地理课件：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www.1ppt.com/kejian/dili/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历史课件：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www.1ppt.com/kejian/lishi/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8435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-40322"/>
            <a:ext cx="12192000" cy="688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3"/>
          <p:cNvSpPr/>
          <p:nvPr/>
        </p:nvSpPr>
        <p:spPr>
          <a:xfrm>
            <a:off x="19050" y="-20637"/>
            <a:ext cx="2928938" cy="68484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</a:ln>
        </p:spPr>
        <p:txBody>
          <a:bodyPr anchor="ctr" anchorCtr="0"/>
          <a:lstStyle/>
          <a:p>
            <a:pPr algn="ctr" defTabSz="913130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6"/>
          <p:cNvSpPr>
            <a:spLocks noChangeArrowheads="1"/>
          </p:cNvSpPr>
          <p:nvPr/>
        </p:nvSpPr>
        <p:spPr bwMode="auto">
          <a:xfrm>
            <a:off x="471488" y="2825750"/>
            <a:ext cx="1687513" cy="995363"/>
          </a:xfrm>
          <a:prstGeom prst="rect">
            <a:avLst/>
          </a:prstGeom>
          <a:solidFill>
            <a:srgbClr val="FF5D58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目录</a:t>
            </a:r>
            <a:endParaRPr kumimoji="0" lang="zh-CN" altLang="en-US" sz="58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椭圆 12"/>
          <p:cNvSpPr>
            <a:spLocks noChangeArrowheads="1"/>
          </p:cNvSpPr>
          <p:nvPr/>
        </p:nvSpPr>
        <p:spPr bwMode="auto">
          <a:xfrm>
            <a:off x="3409950" y="1997710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椭圆 12"/>
          <p:cNvSpPr>
            <a:spLocks noChangeArrowheads="1"/>
          </p:cNvSpPr>
          <p:nvPr/>
        </p:nvSpPr>
        <p:spPr bwMode="auto">
          <a:xfrm>
            <a:off x="3410585" y="3159125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3923030" y="1929130"/>
            <a:ext cx="7505700" cy="46609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申报方式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3923030" y="3113405"/>
            <a:ext cx="7504430" cy="42037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理赔申报工作流程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椭圆 12"/>
          <p:cNvSpPr>
            <a:spLocks noChangeArrowheads="1"/>
          </p:cNvSpPr>
          <p:nvPr/>
        </p:nvSpPr>
        <p:spPr bwMode="auto">
          <a:xfrm>
            <a:off x="3411855" y="842010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3935730" y="765810"/>
            <a:ext cx="7505700" cy="48069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业务范围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椭圆 12"/>
          <p:cNvSpPr>
            <a:spLocks noChangeArrowheads="1"/>
          </p:cNvSpPr>
          <p:nvPr/>
        </p:nvSpPr>
        <p:spPr bwMode="auto">
          <a:xfrm>
            <a:off x="3411855" y="5497513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3935730" y="5407025"/>
            <a:ext cx="7505700" cy="41973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工作要求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椭圆 12"/>
          <p:cNvSpPr>
            <a:spLocks noChangeArrowheads="1"/>
          </p:cNvSpPr>
          <p:nvPr/>
        </p:nvSpPr>
        <p:spPr bwMode="auto">
          <a:xfrm>
            <a:off x="3411855" y="4354513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" name="矩形 13"/>
          <p:cNvSpPr>
            <a:spLocks noChangeArrowheads="1"/>
          </p:cNvSpPr>
          <p:nvPr/>
        </p:nvSpPr>
        <p:spPr bwMode="auto">
          <a:xfrm>
            <a:off x="3935730" y="4304030"/>
            <a:ext cx="7505700" cy="4311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理赔信息查询统计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7"/>
          <p:cNvSpPr>
            <a:spLocks noChangeArrowheads="1"/>
          </p:cNvSpPr>
          <p:nvPr/>
        </p:nvSpPr>
        <p:spPr bwMode="auto">
          <a:xfrm>
            <a:off x="5661025" y="403570"/>
            <a:ext cx="4248150" cy="5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12.</a:t>
            </a:r>
            <a:r>
              <a:rPr lang="zh-CN" altLang="en-US" sz="2000" b="1">
                <a:solidFill>
                  <a:srgbClr val="0066CC"/>
                </a:solidFill>
              </a:rPr>
              <a:t>个人理赔申报明细查询</a:t>
            </a:r>
            <a:endParaRPr lang="zh-CN" altLang="en-US" sz="2000" b="1">
              <a:solidFill>
                <a:srgbClr val="0066CC"/>
              </a:solidFill>
            </a:endParaRPr>
          </a:p>
        </p:txBody>
      </p:sp>
      <p:pic>
        <p:nvPicPr>
          <p:cNvPr id="2662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639"/>
            <a:ext cx="338455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4121150" y="3790950"/>
            <a:ext cx="3048000" cy="1224280"/>
          </a:xfrm>
          <a:prstGeom prst="wedgeEllipseCallout">
            <a:avLst>
              <a:gd name="adj1" fmla="val -104969"/>
              <a:gd name="adj2" fmla="val -8423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点击“申报明细”实现查询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629" name="图片 6" descr="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304925"/>
            <a:ext cx="332105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125730" y="192405"/>
            <a:ext cx="7561580" cy="149479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114300" y="181610"/>
            <a:ext cx="79241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200"/>
          </a:p>
          <a:p>
            <a:pPr algn="l"/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045" y="459740"/>
            <a:ext cx="6936105" cy="9848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sz="320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在保障期内出险后，属于以下情况的，</a:t>
            </a:r>
            <a:endParaRPr lang="zh-CN" sz="320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不适用于小额医疗互助金APP申报方式</a:t>
            </a:r>
            <a:endParaRPr lang="zh-CN" sz="3200" b="1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483210" y="1965732"/>
          <a:ext cx="11225579" cy="4563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6995"/>
                <a:gridCol w="1293495"/>
                <a:gridCol w="1379220"/>
                <a:gridCol w="3385869"/>
              </a:tblGrid>
              <a:tr h="629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无法使用APP申报的10种情况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保障活动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可选申报方式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 kern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</a:t>
                      </a:r>
                      <a:r>
                        <a:rPr lang="en-US" altLang="zh-CN" sz="2000" b="0" kern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</a:t>
                      </a:r>
                      <a:r>
                        <a:rPr lang="zh-CN" altLang="en-US" sz="2000" b="0" kern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退休职工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；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（2）低保职工；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（3）住院类型为转诊入院的；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住院医疗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住院津贴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逐级提交纸质材料申报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5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（4）住院类型为特病门诊、特病住院的；</a:t>
                      </a:r>
                      <a:endParaRPr 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（5）住院类型为急诊留观的；</a:t>
                      </a:r>
                      <a:endParaRPr 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（6）出险时跨观察期、跨责任期的；</a:t>
                      </a:r>
                      <a:endParaRPr 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（7）一次住院天数大于90天的；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住院医疗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住院津贴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①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逐级提交纸质材料申报、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②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无纸化申报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+mj-ea"/>
                          <a:ea typeface="+mj-ea"/>
                          <a:cs typeface="+mj-ea"/>
                        </a:rPr>
                        <a:t>（8）因精神类疾病住院的；</a:t>
                      </a:r>
                      <a:endParaRPr lang="en-US" sz="2000" b="0" dirty="0"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+mj-ea"/>
                          <a:ea typeface="+mj-ea"/>
                          <a:cs typeface="+mj-ea"/>
                        </a:rPr>
                        <a:t>（9）住院自付一金额大于5000元的；</a:t>
                      </a:r>
                      <a:endParaRPr lang="en-US" sz="2000" b="0" dirty="0"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+mj-ea"/>
                          <a:ea typeface="+mj-ea"/>
                          <a:cs typeface="+mj-ea"/>
                        </a:rPr>
                        <a:t>（10）自付一累计金额到达封顶线的。</a:t>
                      </a:r>
                      <a:endParaRPr lang="en-US" altLang="en-US" sz="2000" b="0" dirty="0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住院医疗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——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①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逐级提交纸质材料申报、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②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无纸化申报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337693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申报方式的选择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252855" y="1541145"/>
          <a:ext cx="9686290" cy="259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/>
                <a:gridCol w="7232015"/>
              </a:tblGrid>
              <a:tr h="8166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必选其一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方式一，逐级提交纸质材料申报方式</a:t>
                      </a:r>
                      <a:endParaRPr lang="zh-CN" altLang="en-US" sz="2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方式二，无纸化申报方式</a:t>
                      </a:r>
                      <a:endParaRPr lang="zh-CN" altLang="en-US" sz="2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自愿选择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方式三，小额医疗互助金APP申报方式</a:t>
                      </a:r>
                      <a:endParaRPr lang="zh-CN" altLang="en-US" sz="2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252855" y="4534535"/>
            <a:ext cx="97637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400">
                <a:latin typeface="+mj-ea"/>
                <a:ea typeface="+mj-ea"/>
                <a:cs typeface="+mj-ea"/>
              </a:rPr>
              <a:t>若选择“无纸化申报方式”，但基层单位（即有权限填报电子理赔单的单位）与代办处本级均不具备留存纸质材料的条件，则只能采用“逐级提交纸质材料申报方式”、或根据职工个人意愿，通过“小额医疗互助金APP申报方式”申报理赔。</a:t>
            </a:r>
            <a:endParaRPr lang="zh-CN" altLang="en-US" sz="240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查询统计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9865" y="1748155"/>
            <a:ext cx="91122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400">
                <a:ea typeface="宋体" panose="02010600030101010101" pitchFamily="2" charset="-122"/>
              </a:rPr>
              <a:t>（一）系统查询。在保险业务系统“住院理赔”、“住院津贴理赔”界面，可通过“申报类型”下拉菜单选择“系统”或“APP”两种方式进行理赔查询与统计。</a:t>
            </a:r>
            <a:endParaRPr lang="zh-CN" sz="2400">
              <a:ea typeface="宋体" panose="02010600030101010101" pitchFamily="2" charset="-122"/>
            </a:endParaRPr>
          </a:p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645920" y="3776345"/>
            <a:ext cx="9020810" cy="738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406400"/>
            <a:r>
              <a:rPr lang="zh-CN" sz="2400">
                <a:sym typeface="+mn-ea"/>
              </a:rPr>
              <a:t>（二）短信提醒。前述三种申报方式，无论互助金给付成功或失败，职工本人、代办处经办人员均会收到短信提醒。</a:t>
            </a:r>
            <a:endParaRPr lang="zh-CN" altLang="en-US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011考核会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24155"/>
            <a:ext cx="11073765" cy="6409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345" y="264160"/>
            <a:ext cx="2286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2000" y="3238500"/>
            <a:ext cx="2032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endParaRPr lang="zh-CN" altLang="en-US" sz="1600" b="1" dirty="0">
              <a:solidFill>
                <a:schemeClr val="accent6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2000" y="3238500"/>
            <a:ext cx="2032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endParaRPr lang="zh-CN" altLang="en-US" sz="1600" b="1" dirty="0">
              <a:solidFill>
                <a:schemeClr val="accent6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345" y="264160"/>
            <a:ext cx="2286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02011考核会-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0" y="403225"/>
            <a:ext cx="11049000" cy="60515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50190"/>
            <a:ext cx="219583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争议处理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48435" y="1875155"/>
            <a:ext cx="902271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800" dirty="0">
                <a:ea typeface="宋体" panose="02010600030101010101" pitchFamily="2" charset="-122"/>
              </a:rPr>
              <a:t>对于已给付互助金的，如职工对理赔结果有争议，需通过所在单位工会提交相关纸质材料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原件</a:t>
            </a:r>
            <a:r>
              <a:rPr lang="zh-CN" sz="2800" dirty="0">
                <a:ea typeface="宋体" panose="02010600030101010101" pitchFamily="2" charset="-122"/>
              </a:rPr>
              <a:t>，逐级上报至办事处业务部，经审核后予以相应处理。</a:t>
            </a:r>
            <a:endParaRPr lang="zh-CN" sz="2800" dirty="0">
              <a:ea typeface="宋体" panose="02010600030101010101" pitchFamily="2" charset="-122"/>
            </a:endParaRPr>
          </a:p>
          <a:p>
            <a:pPr indent="406400"/>
            <a:endParaRPr lang="zh-CN" sz="2800" dirty="0">
              <a:ea typeface="宋体" panose="02010600030101010101" pitchFamily="2" charset="-122"/>
            </a:endParaRPr>
          </a:p>
          <a:p>
            <a:pPr indent="406400"/>
            <a:r>
              <a:rPr lang="zh-CN" sz="2800" dirty="0">
                <a:ea typeface="宋体" panose="02010600030101010101" pitchFamily="2" charset="-122"/>
              </a:rPr>
              <a:t>但对于在保障责任期内出险的转诊入院人员，对已给付互助金，事后又补报相关纸质材料的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不予重新核定</a:t>
            </a:r>
            <a:r>
              <a:rPr lang="zh-CN" sz="2800" dirty="0">
                <a:ea typeface="宋体" panose="02010600030101010101" pitchFamily="2" charset="-122"/>
              </a:rPr>
              <a:t>互助金。</a:t>
            </a:r>
            <a:endParaRPr lang="zh-CN" altLang="en-US" sz="2800" dirty="0"/>
          </a:p>
        </p:txBody>
      </p:sp>
    </p:spTree>
  </p:cSld>
  <p:clrMapOvr>
    <a:masterClrMapping/>
  </p:clrMapOvr>
  <p:transition spd="slow" advClick="0" advTm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212979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80490" y="1696720"/>
            <a:ext cx="897890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en-US" sz="2800" dirty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1.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同一笔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理赔单据不得重复申报。</a:t>
            </a:r>
            <a:endParaRPr lang="zh-CN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endParaRPr lang="zh-CN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2.根据条款要求，自医疗费用结算之日起,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两年内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不向办事处提交互助金申领手续的，视同为放弃申请互助金的权利。</a:t>
            </a:r>
            <a:endParaRPr lang="zh-CN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endParaRPr lang="en-US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r>
              <a:rPr lang="en-US" sz="2800" dirty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3.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原则上职工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出院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30个工作日后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方可进行理赔申报。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212979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87375" y="1416050"/>
          <a:ext cx="10730865" cy="469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865"/>
              </a:tblGrid>
              <a:tr h="8451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代办处本级及基层单位（有权限填报电子理赔单的单位）要加强医疗类活动理赔资料归档管理，确保档案齐全完整、归档及时、方便查找。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1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（1）“住院医疗”、“住院津贴”两项保障活动均参保的职工，出险后申报理赔，代办处或基层单位（有权限填报电子理赔单的单位）可留存一份纸质材料。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（2）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采用“无纸化申报方式”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，档案资料留存单位为有权限填报电子理赔单的单位。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采用此方式，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须填写《医疗类保障活动无纸化理赔申报确认书》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（附件2），交至办事处业务部后执行。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未填报《确认书》的，默认采用原渠道（即方式一）申报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（3）按照总会相关规定，互助保障理赔档案保管期限为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20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年。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（4）加强稽核工作力度。对代办处的稽核，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延伸到对基层单位（有权限填报电子理赔单的单位）医疗类活动理赔资料归档情况进行重点抽查，对未按规定留存理赔档案的，将要求代办处恢复逐级提交纸质材料方式申报理赔。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051175" y="445135"/>
            <a:ext cx="4128770" cy="49212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——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加强业务档案管理</a:t>
            </a:r>
            <a:endParaRPr lang="zh-CN" altLang="en-US" sz="1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011考核会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0260" y="198755"/>
            <a:ext cx="5107305" cy="6501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175" y="387350"/>
            <a:ext cx="1524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确认书示例图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7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业务范围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51205" y="1741805"/>
          <a:ext cx="10689590" cy="349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590"/>
              </a:tblGrid>
              <a:tr h="1102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《在职职工</a:t>
                      </a:r>
                      <a:r>
                        <a:rPr 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住院医疗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互助保障活动》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5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《在职职工</a:t>
                      </a:r>
                      <a:r>
                        <a:rPr 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住院津贴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互助保障活动》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《在职职工</a:t>
                      </a:r>
                      <a:r>
                        <a:rPr 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综合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互助保障活动》（A、B类）中相关医疗类保障活动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212979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联系方式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7625" y="1852930"/>
            <a:ext cx="87153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业务部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徐晓靓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6765.8865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06400"/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06400"/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  8357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0344（APP申报）  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33796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798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9" name="文本框 46"/>
            <p:cNvSpPr txBox="1"/>
            <p:nvPr/>
          </p:nvSpPr>
          <p:spPr>
            <a:xfrm>
              <a:off x="911424" y="2204864"/>
              <a:ext cx="10226675" cy="1938992"/>
            </a:xfrm>
            <a:prstGeom prst="rect">
              <a:avLst/>
            </a:prstGeom>
            <a:solidFill>
              <a:srgbClr val="DB5355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</a:t>
              </a:r>
              <a:endPara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对互助保障工作的大力支持！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00" name="Picture 6" descr="C:\Users\Administrator\Desktop\保障中心微信公众号“北京市职工互助保障”二维码\二维码（30cm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0474" y="4429745"/>
              <a:ext cx="2290321" cy="20882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申报方式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6175" y="1868170"/>
            <a:ext cx="95275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endParaRPr lang="zh-CN" sz="1600">
              <a:ea typeface="宋体" panose="02010600030101010101" pitchFamily="2" charset="-122"/>
            </a:endParaRPr>
          </a:p>
          <a:p>
            <a:pPr indent="406400"/>
            <a:r>
              <a:rPr lang="zh-CN" sz="2400">
                <a:ea typeface="宋体" panose="02010600030101010101" pitchFamily="2" charset="-122"/>
              </a:rPr>
              <a:t>参加北京市城镇职工基本医疗保险，同时参保《在职职工住院医疗互助保障活动》或《在职职工住院津贴互助保障活动》或《在职职工综合互助保障活动》（</a:t>
            </a:r>
            <a:r>
              <a:rPr lang="zh-CN" sz="2400">
                <a:ea typeface="宋体" panose="02010600030101010101" pitchFamily="2" charset="-122"/>
                <a:cs typeface="Times New Roman" panose="02020603050405020304" charset="0"/>
              </a:rPr>
              <a:t>A、B类</a:t>
            </a:r>
            <a:r>
              <a:rPr lang="zh-CN" sz="2400">
                <a:ea typeface="宋体" panose="02010600030101010101" pitchFamily="2" charset="-122"/>
              </a:rPr>
              <a:t>）的在职职工。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35280" y="1276985"/>
            <a:ext cx="28682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申报条件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480" y="3602990"/>
            <a:ext cx="353568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申报方式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316990" y="4413250"/>
          <a:ext cx="6875780" cy="154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20"/>
                <a:gridCol w="4861560"/>
              </a:tblGrid>
              <a:tr h="5727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方式一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逐级提交纸质材料申报方式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方式二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无纸化申报方式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方式三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小额医疗互助金APP申报方式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09863" y="377825"/>
            <a:ext cx="68999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方式一 </a:t>
            </a:r>
            <a:r>
              <a:rPr lang="zh-CN" sz="3200">
                <a:sym typeface="+mn-ea"/>
              </a:rPr>
              <a:t>逐级提交纸质材料申报方式</a:t>
            </a:r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750570" y="1650365"/>
          <a:ext cx="10690225" cy="4041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0"/>
                <a:gridCol w="2098675"/>
                <a:gridCol w="3658870"/>
                <a:gridCol w="3503930"/>
              </a:tblGrid>
              <a:tr h="523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执行单位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工作流程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工作内容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工作要求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申报纸质理赔材料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职工向所在单位工会申报理赔，将全部纸质理赔材料交至所在单位工会。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76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生成电子理赔单进行线上申报，与纸质材料一同逐级上报至代办处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基层单位在业务系统中进行线上理赔申报，生成电子理赔单，同纸质材料（一式两份）一并逐级上报至代办处。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基层单位在业务系统中自行下载《申报明细表》（附件1）留存归档。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代办处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将纸质理赔材料与电子理赔单一同上报至办事处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代办处经办人员核对、汇总基层上报的纸质材料与电子理赔单后，上报至办事处。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代办处在业务系统中自行下载《申报明细表</a:t>
                      </a: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》（附件1），</a:t>
                      </a:r>
                      <a:r>
                        <a:rPr lang="en-US" sz="1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职工申报的纸质理赔材料一份上报办事处，一份由代办处留存归档备查</a:t>
                      </a: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011考核会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40" y="932180"/>
            <a:ext cx="11166475" cy="5591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8450" y="372745"/>
            <a:ext cx="24384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申报明细表示例图</a:t>
            </a:r>
            <a:endParaRPr lang="zh-CN" altLang="en-US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09863" y="377825"/>
            <a:ext cx="48679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方式二 </a:t>
            </a:r>
            <a:r>
              <a:rPr lang="zh-CN" sz="3200">
                <a:sym typeface="+mn-ea"/>
              </a:rPr>
              <a:t>无纸化申报方式</a:t>
            </a:r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86435" y="1489075"/>
          <a:ext cx="10643235" cy="415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960"/>
                <a:gridCol w="2112010"/>
                <a:gridCol w="3696335"/>
                <a:gridCol w="3503930"/>
              </a:tblGrid>
              <a:tr h="600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执行单位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工作流程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89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申报纸质理赔材料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职工向所在单位工会申报理赔，将全部纸质版理赔材料交至所在单位工会。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95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生成电子理赔单进行线上申报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基层单位经办人员根据职工申报的信息，在业务系统中进行理赔申报，生成电子理赔单后，逐级上报至所属代办处。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基层单位在业务系统中自行下载《申报明细表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》（附件1），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职工申报的纸质版理赔材料，由基层单位留存归档备查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58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代办处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上报电子理赔单至办事处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代办处经办人员核对、汇总基层上报的电子理赔单后，上报至办事处。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代办处在业务系统中自行下载《申报明细表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》（附件1）留存归档备查。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87070" y="5838825"/>
            <a:ext cx="106426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>
                <a:ea typeface="宋体" panose="02010600030101010101" pitchFamily="2" charset="-122"/>
              </a:rPr>
              <a:t>（备注：若基层单位无权限填报电子理赔单，则需将纸质材料上报至有权限填报电子理赔单的上级单位或代办处，由其留存资料归档备查。）</a:t>
            </a:r>
            <a:endParaRPr lang="zh-CN" altLang="en-US" sz="1800"/>
          </a:p>
        </p:txBody>
      </p:sp>
    </p:spTree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280" y="273050"/>
            <a:ext cx="9528175" cy="1026795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10180" y="377825"/>
            <a:ext cx="79241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200"/>
          </a:p>
          <a:p>
            <a:pPr algn="l"/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5615" y="548005"/>
            <a:ext cx="6502400" cy="49212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以下情况</a:t>
            </a:r>
            <a:r>
              <a:rPr lang="zh-CN"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必须提供纸质材料申报理赔</a:t>
            </a:r>
            <a:endParaRPr lang="zh-CN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335280" y="1665605"/>
          <a:ext cx="11097895" cy="4451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350"/>
                <a:gridCol w="4209410"/>
                <a:gridCol w="4977135"/>
              </a:tblGrid>
              <a:tr h="49530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情况分类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所需资料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7280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参加北京市城镇职工基本医疗保险，且参保医疗类活动的职工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保障责任期内的退休人员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相关纸质材料、退休证。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若在同一保障责任期内，已有首次赔付，无需提供上述材料。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保障责任期内的低保人员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相关纸质材料、低保证。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4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保障责任期内的转诊入院人员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相关纸质材料、医保正规格式的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北京市医疗保险转诊单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非会员本人申领互助金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相关纸质材料、关系证明、会员账户变更申请书。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未参加北京市基本医疗保险，但参保“住院津贴”的职工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理赔所需全部纸质材料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09863" y="377825"/>
            <a:ext cx="73069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方式三 </a:t>
            </a:r>
            <a:r>
              <a:rPr lang="zh-CN" sz="3200">
                <a:sym typeface="+mn-ea"/>
              </a:rPr>
              <a:t>小额医疗互助金APP申报方式</a:t>
            </a:r>
            <a:endParaRPr lang="zh-CN" sz="3200"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509905" y="1720215"/>
          <a:ext cx="11027410" cy="4301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10151110"/>
              </a:tblGrid>
              <a:tr h="778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在“我的”界面中点击“个人理赔”，进入理赔申报界面；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选择所需理赔申报类别，点击“下一步”；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9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输入住院费用清单中的20位交易流水号（如：NO.</a:t>
                      </a:r>
                      <a:r>
                        <a:rPr lang="en-US" sz="2400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01234567890000000000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），点击“下一步”；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拍照并上传身份证正反面，点击“下一步”；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进入互助金申请书界面，职工核对理赔信息无误后，勾选“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以上信息确认无误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”，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点击“同意上报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D3D3D3"/>
            </a:gs>
          </a:gsLst>
          <a:lin ang="2700000" scaled="1"/>
          <a:tileRect/>
        </a:gradFill>
        <a:ln w="19050"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</a:ln>
        <a:effectLst>
          <a:outerShdw blurRad="127000" dist="50800" dir="2700000" algn="tl" rotWithShape="0">
            <a:prstClr val="black">
              <a:alpha val="40000"/>
            </a:prstClr>
          </a:outerShdw>
        </a:effectLst>
      </a:spPr>
      <a:bodyPr vert="horz" wrap="square" lIns="68580" tIns="34290" rIns="68580" bIns="34290" numCol="1" anchor="t" anchorCtr="0" compatLnSpc="1">
        <a:noAutofit/>
      </a:bodyPr>
      <a:lstStyle>
        <a:defPPr>
          <a:defRPr>
            <a:solidFill>
              <a:prstClr val="black"/>
            </a:solidFill>
          </a:defRPr>
        </a:defPPr>
      </a:lst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Facet_16x9</Template>
  <TotalTime>0</TotalTime>
  <Words>4277</Words>
  <Application>WPS 演示</Application>
  <PresentationFormat>宽屏</PresentationFormat>
  <Paragraphs>411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Calibri Light</vt:lpstr>
      <vt:lpstr>Arial</vt:lpstr>
      <vt:lpstr>黑体</vt:lpstr>
      <vt:lpstr>Calibri</vt:lpstr>
      <vt:lpstr>Times New Roman</vt:lpstr>
      <vt:lpstr>Arial Unicode MS</vt:lpstr>
      <vt:lpstr>楷体_GB2312</vt:lpstr>
      <vt:lpstr>Office 主题​​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秦晶铂</dc:creator>
  <cp:lastModifiedBy>nice</cp:lastModifiedBy>
  <cp:revision>1402</cp:revision>
  <dcterms:created xsi:type="dcterms:W3CDTF">2015-04-27T00:24:00Z</dcterms:created>
  <dcterms:modified xsi:type="dcterms:W3CDTF">2020-11-13T02:35:29Z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