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6" r:id="rId3"/>
    <p:sldMasterId id="2147483690" r:id="rId4"/>
  </p:sldMasterIdLst>
  <p:notesMasterIdLst>
    <p:notesMasterId r:id="rId28"/>
  </p:notesMasterIdLst>
  <p:sldIdLst>
    <p:sldId id="314" r:id="rId5"/>
    <p:sldId id="315" r:id="rId6"/>
    <p:sldId id="316" r:id="rId7"/>
    <p:sldId id="371" r:id="rId8"/>
    <p:sldId id="330" r:id="rId9"/>
    <p:sldId id="331" r:id="rId10"/>
    <p:sldId id="334" r:id="rId11"/>
    <p:sldId id="352" r:id="rId12"/>
    <p:sldId id="354" r:id="rId13"/>
    <p:sldId id="333" r:id="rId14"/>
    <p:sldId id="392" r:id="rId15"/>
    <p:sldId id="332" r:id="rId16"/>
    <p:sldId id="343" r:id="rId17"/>
    <p:sldId id="345" r:id="rId18"/>
    <p:sldId id="346" r:id="rId19"/>
    <p:sldId id="347" r:id="rId20"/>
    <p:sldId id="348" r:id="rId21"/>
    <p:sldId id="293" r:id="rId22"/>
    <p:sldId id="318" r:id="rId23"/>
    <p:sldId id="349" r:id="rId24"/>
    <p:sldId id="335" r:id="rId25"/>
    <p:sldId id="336" r:id="rId26"/>
    <p:sldId id="338" r:id="rId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6">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3D3"/>
    <a:srgbClr val="99CCFF"/>
    <a:srgbClr val="F5F5F5"/>
    <a:srgbClr val="236FAD"/>
    <a:srgbClr val="1364BD"/>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p:restoredTop sz="93890"/>
  </p:normalViewPr>
  <p:slideViewPr>
    <p:cSldViewPr showGuides="1">
      <p:cViewPr varScale="1">
        <p:scale>
          <a:sx n="105" d="100"/>
          <a:sy n="105" d="100"/>
        </p:scale>
        <p:origin x="1860" y="108"/>
      </p:cViewPr>
      <p:guideLst>
        <p:guide orient="horz" pos="2216"/>
        <p:guide pos="28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t>‹#›</a:t>
            </a:fld>
            <a:endParaRPr lang="zh-CN" altLang="en-US" sz="12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t>1</a:t>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a:ln>
            <a:solidFill>
              <a:srgbClr val="000000"/>
            </a:solidFill>
            <a:miter/>
          </a:ln>
        </p:spPr>
      </p:sp>
      <p:sp>
        <p:nvSpPr>
          <p:cNvPr id="2560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t>2</a:t>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ea typeface="宋体" panose="02010600030101010101" pitchFamily="2" charset="-122"/>
              </a:rPr>
              <a:t>3</a:t>
            </a:fld>
            <a:endParaRPr lang="zh-CN" altLang="en-US" sz="1200" dirty="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a:ln>
            <a:solidFill>
              <a:srgbClr val="000000"/>
            </a:solidFill>
          </a:ln>
        </p:spPr>
      </p:sp>
      <p:sp>
        <p:nvSpPr>
          <p:cNvPr id="36866" name="文本占位符 2"/>
          <p:cNvSpPr>
            <a:spLocks noGrp="1"/>
          </p:cNvSpPr>
          <p:nvPr>
            <p:ph type="body"/>
          </p:nvPr>
        </p:nvSpPr>
        <p:spPr>
          <a:noFill/>
          <a:ln>
            <a:noFill/>
          </a:ln>
        </p:spPr>
        <p:txBody>
          <a:bodyPr lIns="91440" tIns="45720" rIns="91440" bIns="45720" anchor="t"/>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13</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t>21</a:t>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xfrm>
            <a:off x="1371600" y="1143000"/>
            <a:ext cx="4114800" cy="3086100"/>
          </a:xfrm>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lstStyle/>
          <a:p>
            <a:pPr lvl="0"/>
            <a:endParaRPr lang="en-US" altLang="zh-CN"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t>22</a:t>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solidFill>
                  <a:srgbClr val="000000"/>
                </a:solidFill>
                <a:latin typeface="Calibri" panose="020F0502020204030204" pitchFamily="34" charset="0"/>
              </a:rPr>
              <a:t>23</a:t>
            </a:fld>
            <a:endParaRPr lang="zh-CN" altLang="en-US" sz="1200"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6150"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ea typeface="幼圆"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9" name="目录条目"/>
          <p:cNvSpPr>
            <a:spLocks noGrp="1"/>
          </p:cNvSpPr>
          <p:nvPr>
            <p:ph type="body" sz="quarter" idx="13"/>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单击此处编辑母版文本样式</a:t>
            </a:r>
          </a:p>
        </p:txBody>
      </p:sp>
      <p:sp>
        <p:nvSpPr>
          <p:cNvPr id="3" name="日期占位符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9222"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0246"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0247"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1270"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1271"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7" name="文本占位符 7"/>
          <p:cNvSpPr>
            <a:spLocks noGrp="1"/>
          </p:cNvSpPr>
          <p:nvPr>
            <p:ph type="body" sz="quarter" idx="13" hasCustomPrompt="1"/>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9" name="目录条目"/>
          <p:cNvSpPr>
            <a:spLocks noGrp="1"/>
          </p:cNvSpPr>
          <p:nvPr>
            <p:ph type="body" sz="quarter" idx="13" hasCustomPrompt="1"/>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编辑母版文本样式</a:t>
            </a:r>
          </a:p>
        </p:txBody>
      </p:sp>
      <p:sp>
        <p:nvSpPr>
          <p:cNvPr id="3" name="日期占位符 2"/>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2294"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3318"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3319"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7174"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7175"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ea typeface="幼圆" panose="020105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4342"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4343"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7" name="文本占位符 7"/>
          <p:cNvSpPr>
            <a:spLocks noGrp="1"/>
          </p:cNvSpPr>
          <p:nvPr>
            <p:ph type="body" sz="quarter" idx="13" hasCustomPrompt="1"/>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9" name="目录条目"/>
          <p:cNvSpPr>
            <a:spLocks noGrp="1"/>
          </p:cNvSpPr>
          <p:nvPr>
            <p:ph type="body" sz="quarter" idx="13" hasCustomPrompt="1"/>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编辑母版文本样式</a:t>
            </a:r>
          </a:p>
        </p:txBody>
      </p:sp>
      <p:sp>
        <p:nvSpPr>
          <p:cNvPr id="3" name="日期占位符 2"/>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8198"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8199"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7" name="文本占位符 7"/>
          <p:cNvSpPr>
            <a:spLocks noGrp="1"/>
          </p:cNvSpPr>
          <p:nvPr>
            <p:ph type="body" sz="quarter" idx="13"/>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单击此处编辑母版文本样式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ea typeface="幼圆" panose="02010509060101010101" pitchFamily="49"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标题幻灯片">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5366" name="图片 10"/>
          <p:cNvPicPr>
            <a:picLocks noChangeAspect="1"/>
          </p:cNvPicPr>
          <p:nvPr/>
        </p:nvPicPr>
        <p:blipFill>
          <a:blip r:embed="rId2"/>
          <a:srcRect l="11159" t="16808" r="7899"/>
          <a:stretch>
            <a:fillRect/>
          </a:stretch>
        </p:blipFill>
        <p:spPr>
          <a:xfrm>
            <a:off x="0" y="487363"/>
            <a:ext cx="9144000" cy="5732462"/>
          </a:xfrm>
          <a:prstGeom prst="rect">
            <a:avLst/>
          </a:prstGeom>
          <a:noFill/>
          <a:ln w="9525">
            <a:noFill/>
          </a:ln>
        </p:spPr>
      </p:pic>
      <p:sp>
        <p:nvSpPr>
          <p:cNvPr id="3" name="KSO_CT2"/>
          <p:cNvSpPr>
            <a:spLocks noGrp="1"/>
          </p:cNvSpPr>
          <p:nvPr>
            <p:ph type="subTitle" idx="1"/>
          </p:nvPr>
        </p:nvSpPr>
        <p:spPr>
          <a:xfrm rot="21279848">
            <a:off x="1969553" y="3597936"/>
            <a:ext cx="5075814" cy="467211"/>
          </a:xfrm>
          <a:noFill/>
        </p:spPr>
        <p:txBody>
          <a:bodyPr>
            <a:noAutofit/>
          </a:bodyPr>
          <a:lstStyle>
            <a:lvl1pPr marL="0" indent="0" algn="ctr">
              <a:buNone/>
              <a:defRPr sz="1800">
                <a:solidFill>
                  <a:schemeClr val="bg1"/>
                </a:solidFill>
                <a:effectLst>
                  <a:outerShdw blurRad="50800" dist="38100" dir="5400000" algn="t"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7" name="KSO_CT1"/>
          <p:cNvSpPr>
            <a:spLocks noGrp="1"/>
          </p:cNvSpPr>
          <p:nvPr>
            <p:ph type="title"/>
          </p:nvPr>
        </p:nvSpPr>
        <p:spPr>
          <a:xfrm rot="21313447">
            <a:off x="1848172" y="1763210"/>
            <a:ext cx="5144891" cy="1720077"/>
          </a:xfrm>
        </p:spPr>
        <p:txBody>
          <a:bodyPr>
            <a:noAutofit/>
          </a:bodyPr>
          <a:lstStyle>
            <a:lvl1pPr algn="ctr">
              <a:defRPr sz="4200">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p>
        </p:txBody>
      </p:sp>
      <p:sp>
        <p:nvSpPr>
          <p:cNvPr id="12"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6390"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6391"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SO_节标题">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7414" name="图片 10"/>
          <p:cNvPicPr>
            <a:picLocks noChangeAspect="1"/>
          </p:cNvPicPr>
          <p:nvPr/>
        </p:nvPicPr>
        <p:blipFill>
          <a:blip r:embed="rId2"/>
          <a:srcRect l="18073" t="77840" b="-1860"/>
          <a:stretch>
            <a:fillRect/>
          </a:stretch>
        </p:blipFill>
        <p:spPr>
          <a:xfrm>
            <a:off x="-6350" y="0"/>
            <a:ext cx="9144000" cy="1611313"/>
          </a:xfrm>
          <a:prstGeom prst="rect">
            <a:avLst/>
          </a:prstGeom>
          <a:noFill/>
          <a:ln w="9525">
            <a:noFill/>
          </a:ln>
        </p:spPr>
      </p:pic>
      <p:pic>
        <p:nvPicPr>
          <p:cNvPr id="17415" name="图片 11"/>
          <p:cNvPicPr>
            <a:picLocks noChangeAspect="1"/>
          </p:cNvPicPr>
          <p:nvPr/>
        </p:nvPicPr>
        <p:blipFill>
          <a:blip r:embed="rId2"/>
          <a:srcRect l="18073" t="39368" b="37418"/>
          <a:stretch>
            <a:fillRect/>
          </a:stretch>
        </p:blipFill>
        <p:spPr>
          <a:xfrm>
            <a:off x="0" y="5300663"/>
            <a:ext cx="9144000" cy="1557337"/>
          </a:xfrm>
          <a:prstGeom prst="rect">
            <a:avLst/>
          </a:prstGeom>
          <a:noFill/>
          <a:ln w="9525">
            <a:noFill/>
          </a:ln>
        </p:spPr>
      </p:pic>
      <p:sp>
        <p:nvSpPr>
          <p:cNvPr id="13" name="矩形 12"/>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1574006" y="2151744"/>
            <a:ext cx="5995988" cy="1235075"/>
          </a:xfrm>
        </p:spPr>
        <p:txBody>
          <a:bodyPr>
            <a:normAutofit/>
          </a:bodyPr>
          <a:lstStyle>
            <a:lvl1pPr algn="ctr">
              <a:defRPr sz="4000">
                <a:solidFill>
                  <a:schemeClr val="accent1">
                    <a:lumMod val="75000"/>
                  </a:schemeClr>
                </a:solidFill>
                <a:effectLst/>
              </a:defRPr>
            </a:lvl1pPr>
          </a:lstStyle>
          <a:p>
            <a:pPr fontAlgn="base"/>
            <a:r>
              <a:rPr lang="zh-CN" altLang="en-US" strike="noStrike" noProof="1"/>
              <a:t>单击此处编辑母版标题样式</a:t>
            </a:r>
            <a:endParaRPr lang="en-US" strike="noStrike" noProof="1"/>
          </a:p>
        </p:txBody>
      </p:sp>
      <p:sp>
        <p:nvSpPr>
          <p:cNvPr id="3" name="KSO_ST2"/>
          <p:cNvSpPr>
            <a:spLocks noGrp="1"/>
          </p:cNvSpPr>
          <p:nvPr>
            <p:ph type="body" idx="1" hasCustomPrompt="1"/>
          </p:nvPr>
        </p:nvSpPr>
        <p:spPr>
          <a:xfrm>
            <a:off x="3038169" y="3443970"/>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p>
        </p:txBody>
      </p:sp>
      <p:sp>
        <p:nvSpPr>
          <p:cNvPr id="7" name="文本占位符 7"/>
          <p:cNvSpPr>
            <a:spLocks noGrp="1"/>
          </p:cNvSpPr>
          <p:nvPr>
            <p:ph type="body" sz="quarter" idx="13" hasCustomPrompt="1"/>
          </p:nvPr>
        </p:nvSpPr>
        <p:spPr>
          <a:xfrm>
            <a:off x="9126045" y="-95437"/>
            <a:ext cx="36000" cy="36000"/>
          </a:xfrm>
        </p:spPr>
        <p:txBody>
          <a:bodyPr>
            <a:normAutofit/>
          </a:bodyPr>
          <a:lstStyle>
            <a:lvl1pPr marL="0" indent="0">
              <a:buNone/>
              <a:defRPr sz="100">
                <a:solidFill>
                  <a:schemeClr val="bg1"/>
                </a:solidFill>
              </a:defRPr>
            </a:lvl1pPr>
          </a:lstStyle>
          <a:p>
            <a:pPr lvl="0" fontAlgn="base"/>
            <a:r>
              <a:rPr lang="zh-CN" altLang="en-US" strike="noStrike" noProof="1"/>
              <a:t>编辑母版文本样式</a:t>
            </a:r>
          </a:p>
        </p:txBody>
      </p:sp>
      <p:sp>
        <p:nvSpPr>
          <p:cNvPr id="1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18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a:ln>
                  <a:noFill/>
                </a:ln>
                <a:solidFill>
                  <a:srgbClr val="8A0000"/>
                </a:solidFill>
                <a:effectLst/>
                <a:uLnTx/>
                <a:uFillTx/>
                <a:latin typeface="Arial" panose="020B0604020202020204" pitchFamily="34" charset="0"/>
                <a:ea typeface="微软雅黑" panose="020B0503020204020204" pitchFamily="34" charset="-122"/>
                <a:cs typeface="+mn-cs"/>
              </a:rPr>
              <a:t>单击图标添加图片</a:t>
            </a:r>
            <a:endParaRPr kumimoji="0" lang="en-US" sz="3200" b="0" i="0" u="none" strike="noStrike" kern="1200" cap="none" spc="0" normalizeH="0" baseline="0" noProof="0" dirty="0">
              <a:ln>
                <a:noFill/>
              </a:ln>
              <a:solidFill>
                <a:srgbClr val="8A0000"/>
              </a:solidFill>
              <a:effectLst/>
              <a:uLnTx/>
              <a:uFillTx/>
              <a:latin typeface="Arial" panose="020B0604020202020204" pitchFamily="34" charset="0"/>
              <a:ea typeface="微软雅黑" panose="020B0503020204020204" pitchFamily="34" charset="-122"/>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049867" y="1244600"/>
            <a:ext cx="3810000"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sz="half" idx="2"/>
          </p:nvPr>
        </p:nvSpPr>
        <p:spPr>
          <a:xfrm>
            <a:off x="4889499" y="1244600"/>
            <a:ext cx="3820587" cy="4932363"/>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9" name="目录条目"/>
          <p:cNvSpPr>
            <a:spLocks noGrp="1"/>
          </p:cNvSpPr>
          <p:nvPr>
            <p:ph type="body" sz="quarter" idx="13" hasCustomPrompt="1"/>
          </p:nvPr>
        </p:nvSpPr>
        <p:spPr>
          <a:xfrm>
            <a:off x="836022" y="1267777"/>
            <a:ext cx="7881999" cy="4749800"/>
          </a:xfrm>
          <a:effectLst/>
        </p:spPr>
        <p:txBody>
          <a:bodyPr>
            <a:normAutofit/>
          </a:bodyPr>
          <a:lstStyle>
            <a:lvl1pPr marL="514350" indent="-514350">
              <a:buClr>
                <a:schemeClr val="accent1">
                  <a:lumMod val="75000"/>
                </a:schemeClr>
              </a:buClr>
              <a:buSzPct val="100000"/>
              <a:buFont typeface="+mj-ea"/>
              <a:buAutoNum type="ea1JpnChsDbPeriod"/>
              <a:defRPr sz="2800" b="1" cap="none" spc="0">
                <a:ln>
                  <a:noFill/>
                </a:ln>
                <a:solidFill>
                  <a:schemeClr val="accent1">
                    <a:lumMod val="75000"/>
                  </a:schemeClr>
                </a:solidFill>
                <a:effectLst/>
                <a:latin typeface="+mn-ea"/>
                <a:ea typeface="+mn-ea"/>
              </a:defRPr>
            </a:lvl1pPr>
          </a:lstStyle>
          <a:p>
            <a:pPr lvl="0" fontAlgn="base"/>
            <a:r>
              <a:rPr lang="zh-CN" altLang="en-US" strike="noStrike" noProof="1"/>
              <a:t>编辑母版文本样式</a:t>
            </a:r>
          </a:p>
        </p:txBody>
      </p:sp>
      <p:sp>
        <p:nvSpPr>
          <p:cNvPr id="3" name="日期占位符 2"/>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KSO_BC1"/>
          <p:cNvSpPr>
            <a:spLocks noGrp="1"/>
          </p:cNvSpPr>
          <p:nvPr>
            <p:ph sz="half" idx="2"/>
          </p:nvPr>
        </p:nvSpPr>
        <p:spPr>
          <a:xfrm>
            <a:off x="824576" y="2200274"/>
            <a:ext cx="3868340"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KSO_BC2"/>
          <p:cNvSpPr>
            <a:spLocks noGrp="1"/>
          </p:cNvSpPr>
          <p:nvPr>
            <p:ph sz="quarter" idx="4"/>
          </p:nvPr>
        </p:nvSpPr>
        <p:spPr>
          <a:xfrm>
            <a:off x="4823884" y="2200274"/>
            <a:ext cx="3887391" cy="3684588"/>
          </a:xfrm>
        </p:spPr>
        <p:txBody>
          <a:bodyPr/>
          <a:lstStyle/>
          <a:p>
            <a:pPr lvl="0" fontAlgn="base"/>
            <a:r>
              <a:rPr lang="zh-CN" altLang="en-US" strike="noStrike" noProof="1"/>
              <a:t>单击此处编辑母版文本样式</a:t>
            </a:r>
          </a:p>
          <a:p>
            <a:pPr lvl="1" fontAlgn="base"/>
            <a:r>
              <a:rPr lang="zh-CN" altLang="en-US" strike="noStrike" noProof="1"/>
              <a:t>第二级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1026" name="图片 16"/>
          <p:cNvPicPr>
            <a:picLocks noChangeAspect="1"/>
          </p:cNvPicPr>
          <p:nvPr/>
        </p:nvPicPr>
        <p:blipFill>
          <a:blip r:embed="rId15"/>
          <a:srcRect l="18073" t="77840" b="-1860"/>
          <a:stretch>
            <a:fillRect/>
          </a:stretch>
        </p:blipFill>
        <p:spPr>
          <a:xfrm>
            <a:off x="-6350" y="0"/>
            <a:ext cx="9144000" cy="1611313"/>
          </a:xfrm>
          <a:prstGeom prst="rect">
            <a:avLst/>
          </a:prstGeom>
          <a:noFill/>
          <a:ln w="9525">
            <a:noFill/>
          </a:ln>
        </p:spPr>
      </p:pic>
      <p:pic>
        <p:nvPicPr>
          <p:cNvPr id="1027" name="图片 7"/>
          <p:cNvPicPr>
            <a:picLocks noChangeAspect="1"/>
          </p:cNvPicPr>
          <p:nvPr/>
        </p:nvPicPr>
        <p:blipFill>
          <a:blip r:embed="rId15"/>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9"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ea typeface="幼圆" panose="02010509060101010101" pitchFamily="49"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幼圆" panose="02010509060101010101" pitchFamily="49" charset="-122"/>
                <a:cs typeface="+mn-cs"/>
              </a:rPr>
              <a:t>‹#›</a:t>
            </a:fld>
            <a:endParaRPr lang="zh-CN" altLang="en-US" strike="noStrike" noProof="1">
              <a:latin typeface="Arial" panose="020B0604020202020204" pitchFamily="34" charset="0"/>
            </a:endParaRPr>
          </a:p>
        </p:txBody>
      </p:sp>
      <p:sp>
        <p:nvSpPr>
          <p:cNvPr id="1033"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p>
          <a:p>
            <a:pPr lvl="1" indent="-357505"/>
            <a:r>
              <a:rPr lang="zh-CN" altLang="en-US" dirty="0"/>
              <a:t>第二级</a:t>
            </a:r>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2050" name="图片 16"/>
          <p:cNvPicPr>
            <a:picLocks noChangeAspect="1"/>
          </p:cNvPicPr>
          <p:nvPr/>
        </p:nvPicPr>
        <p:blipFill>
          <a:blip r:embed="rId15"/>
          <a:srcRect l="18073" t="77840" b="-1860"/>
          <a:stretch>
            <a:fillRect/>
          </a:stretch>
        </p:blipFill>
        <p:spPr>
          <a:xfrm>
            <a:off x="-6350" y="0"/>
            <a:ext cx="9144000" cy="1611313"/>
          </a:xfrm>
          <a:prstGeom prst="rect">
            <a:avLst/>
          </a:prstGeom>
          <a:noFill/>
          <a:ln w="9525">
            <a:noFill/>
          </a:ln>
        </p:spPr>
      </p:pic>
      <p:pic>
        <p:nvPicPr>
          <p:cNvPr id="2051" name="图片 7"/>
          <p:cNvPicPr>
            <a:picLocks noChangeAspect="1"/>
          </p:cNvPicPr>
          <p:nvPr/>
        </p:nvPicPr>
        <p:blipFill>
          <a:blip r:embed="rId15"/>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3"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
        <p:nvSpPr>
          <p:cNvPr id="2057"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p>
          <a:p>
            <a:pPr lvl="1" indent="-357505"/>
            <a:r>
              <a:rPr lang="zh-CN" altLang="en-US" dirty="0"/>
              <a:t>第二级</a:t>
            </a:r>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3074" name="图片 16"/>
          <p:cNvPicPr>
            <a:picLocks noChangeAspect="1"/>
          </p:cNvPicPr>
          <p:nvPr/>
        </p:nvPicPr>
        <p:blipFill>
          <a:blip r:embed="rId15"/>
          <a:srcRect l="18073" t="77840" b="-1860"/>
          <a:stretch>
            <a:fillRect/>
          </a:stretch>
        </p:blipFill>
        <p:spPr>
          <a:xfrm>
            <a:off x="-6350" y="0"/>
            <a:ext cx="9144000" cy="1611313"/>
          </a:xfrm>
          <a:prstGeom prst="rect">
            <a:avLst/>
          </a:prstGeom>
          <a:noFill/>
          <a:ln w="9525">
            <a:noFill/>
          </a:ln>
        </p:spPr>
      </p:pic>
      <p:pic>
        <p:nvPicPr>
          <p:cNvPr id="3075" name="图片 7"/>
          <p:cNvPicPr>
            <a:picLocks noChangeAspect="1"/>
          </p:cNvPicPr>
          <p:nvPr/>
        </p:nvPicPr>
        <p:blipFill>
          <a:blip r:embed="rId15"/>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7"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
        <p:nvSpPr>
          <p:cNvPr id="3081"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p>
          <a:p>
            <a:pPr lvl="1" indent="-357505"/>
            <a:r>
              <a:rPr lang="zh-CN" altLang="en-US" dirty="0"/>
              <a:t>第二级</a:t>
            </a:r>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8D8D">
                <a:alpha val="100000"/>
              </a:srgbClr>
            </a:gs>
            <a:gs pos="50000">
              <a:srgbClr val="ECBBBB">
                <a:alpha val="100000"/>
              </a:srgbClr>
            </a:gs>
            <a:gs pos="100000">
              <a:srgbClr val="F5DEDE">
                <a:alpha val="100000"/>
              </a:srgbClr>
            </a:gs>
          </a:gsLst>
          <a:lin ang="5400000"/>
          <a:tileRect/>
        </a:gradFill>
        <a:effectLst/>
      </p:bgPr>
    </p:bg>
    <p:spTree>
      <p:nvGrpSpPr>
        <p:cNvPr id="1" name=""/>
        <p:cNvGrpSpPr/>
        <p:nvPr/>
      </p:nvGrpSpPr>
      <p:grpSpPr>
        <a:xfrm>
          <a:off x="0" y="0"/>
          <a:ext cx="0" cy="0"/>
          <a:chOff x="0" y="0"/>
          <a:chExt cx="0" cy="0"/>
        </a:xfrm>
      </p:grpSpPr>
      <p:pic>
        <p:nvPicPr>
          <p:cNvPr id="4098" name="图片 16"/>
          <p:cNvPicPr>
            <a:picLocks noChangeAspect="1"/>
          </p:cNvPicPr>
          <p:nvPr/>
        </p:nvPicPr>
        <p:blipFill>
          <a:blip r:embed="rId15"/>
          <a:srcRect l="18073" t="77840" b="-1860"/>
          <a:stretch>
            <a:fillRect/>
          </a:stretch>
        </p:blipFill>
        <p:spPr>
          <a:xfrm>
            <a:off x="-6350" y="0"/>
            <a:ext cx="9144000" cy="1611313"/>
          </a:xfrm>
          <a:prstGeom prst="rect">
            <a:avLst/>
          </a:prstGeom>
          <a:noFill/>
          <a:ln w="9525">
            <a:noFill/>
          </a:ln>
        </p:spPr>
      </p:pic>
      <p:pic>
        <p:nvPicPr>
          <p:cNvPr id="4099" name="图片 7"/>
          <p:cNvPicPr>
            <a:picLocks noChangeAspect="1"/>
          </p:cNvPicPr>
          <p:nvPr/>
        </p:nvPicPr>
        <p:blipFill>
          <a:blip r:embed="rId15"/>
          <a:srcRect l="18073" t="39368" b="37418"/>
          <a:stretch>
            <a:fillRect/>
          </a:stretch>
        </p:blipFill>
        <p:spPr>
          <a:xfrm>
            <a:off x="0" y="5300663"/>
            <a:ext cx="9144000" cy="1557337"/>
          </a:xfrm>
          <a:prstGeom prst="rect">
            <a:avLst/>
          </a:prstGeom>
          <a:noFill/>
          <a:ln w="9525">
            <a:noFill/>
          </a:ln>
        </p:spPr>
      </p:pic>
      <p:sp>
        <p:nvSpPr>
          <p:cNvPr id="9" name="矩形 8"/>
          <p:cNvSpPr/>
          <p:nvPr/>
        </p:nvSpPr>
        <p:spPr>
          <a:xfrm>
            <a:off x="-6350" y="0"/>
            <a:ext cx="9150350" cy="6858000"/>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1" name="KSO_BT1"/>
          <p:cNvSpPr>
            <a:spLocks noGrp="1"/>
          </p:cNvSpPr>
          <p:nvPr>
            <p:ph type="title"/>
          </p:nvPr>
        </p:nvSpPr>
        <p:spPr>
          <a:xfrm>
            <a:off x="419100" y="101600"/>
            <a:ext cx="8291513" cy="700088"/>
          </a:xfrm>
          <a:prstGeom prst="rect">
            <a:avLst/>
          </a:prstGeom>
          <a:noFill/>
          <a:ln w="9525">
            <a:noFill/>
          </a:ln>
        </p:spPr>
        <p:txBody>
          <a:bodyPr anchor="b"/>
          <a:lstStyle/>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5969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
        <p:nvSpPr>
          <p:cNvPr id="4105" name="KSO_BC1"/>
          <p:cNvSpPr>
            <a:spLocks noGrp="1"/>
          </p:cNvSpPr>
          <p:nvPr>
            <p:ph type="body"/>
          </p:nvPr>
        </p:nvSpPr>
        <p:spPr>
          <a:xfrm>
            <a:off x="419100" y="1027113"/>
            <a:ext cx="8291513" cy="5192712"/>
          </a:xfrm>
          <a:prstGeom prst="rect">
            <a:avLst/>
          </a:prstGeom>
          <a:noFill/>
          <a:ln w="9525">
            <a:noFill/>
          </a:ln>
        </p:spPr>
        <p:txBody>
          <a:bodyPr anchor="t"/>
          <a:lstStyle/>
          <a:p>
            <a:pPr lvl="0" indent="-357505"/>
            <a:r>
              <a:rPr lang="zh-CN" altLang="en-US" dirty="0"/>
              <a:t>单击此处编辑母版文本样式</a:t>
            </a:r>
          </a:p>
          <a:p>
            <a:pPr lvl="1" indent="-357505"/>
            <a:r>
              <a:rPr lang="zh-CN" altLang="en-US" dirty="0"/>
              <a:t>第二级</a:t>
            </a:r>
          </a:p>
        </p:txBody>
      </p:sp>
      <p:sp>
        <p:nvSpPr>
          <p:cNvPr id="7" name="矩形 6"/>
          <p:cNvSpPr/>
          <p:nvPr/>
        </p:nvSpPr>
        <p:spPr>
          <a:xfrm>
            <a:off x="0" y="244475"/>
            <a:ext cx="192088" cy="539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rtl="0" eaLnBrk="0" fontAlgn="base" hangingPunct="0">
        <a:lnSpc>
          <a:spcPct val="90000"/>
        </a:lnSpc>
        <a:spcBef>
          <a:spcPct val="0"/>
        </a:spcBef>
        <a:spcAft>
          <a:spcPct val="0"/>
        </a:spcAft>
        <a:defRPr sz="3200" b="1" kern="1200">
          <a:solidFill>
            <a:srgbClr val="8A0000"/>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8A0000"/>
          </a:solidFill>
          <a:latin typeface="Arial Black" panose="020B0A04020102020204" pitchFamily="34" charset="0"/>
          <a:ea typeface="微软雅黑" panose="020B0503020204020204" pitchFamily="34"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2" panose="05020102010507070707" pitchFamily="18" charset="2"/>
        <a:buChar char=""/>
        <a:defRPr sz="2000" kern="1200">
          <a:solidFill>
            <a:srgbClr val="8A0000"/>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FD9354"/>
        </a:buClr>
        <a:buFont typeface="幼圆" panose="02010509060101010101" pitchFamily="49" charset="-122"/>
        <a:buChar char=" "/>
        <a:defRPr sz="1600" kern="1200">
          <a:solidFill>
            <a:srgbClr val="686868"/>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blipFill>
        <a:effectLst/>
      </p:bgPr>
    </p:bg>
    <p:spTree>
      <p:nvGrpSpPr>
        <p:cNvPr id="1" name=""/>
        <p:cNvGrpSpPr/>
        <p:nvPr/>
      </p:nvGrpSpPr>
      <p:grpSpPr>
        <a:xfrm>
          <a:off x="0" y="0"/>
          <a:ext cx="0" cy="0"/>
          <a:chOff x="0" y="0"/>
          <a:chExt cx="0" cy="0"/>
        </a:xfrm>
      </p:grpSpPr>
      <p:sp>
        <p:nvSpPr>
          <p:cNvPr id="7" name="副标题 6"/>
          <p:cNvSpPr>
            <a:spLocks noGrp="1"/>
          </p:cNvSpPr>
          <p:nvPr>
            <p:ph type="subTitle" idx="1"/>
          </p:nvPr>
        </p:nvSpPr>
        <p:spPr>
          <a:xfrm>
            <a:off x="1714500" y="2214563"/>
            <a:ext cx="5286375" cy="1560513"/>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10000"/>
              </a:lnSpc>
              <a:spcBef>
                <a:spcPts val="1800"/>
              </a:spcBef>
              <a:spcAft>
                <a:spcPts val="0"/>
              </a:spcAft>
              <a:buClr>
                <a:schemeClr val="accent1"/>
              </a:buClr>
              <a:buSzPct val="70000"/>
              <a:buFont typeface="Wingdings 2" panose="05020102010507070707" pitchFamily="18" charset="2"/>
              <a:buNone/>
              <a:defRPr/>
            </a:pPr>
            <a:r>
              <a:rPr kumimoji="0" lang="en-US" altLang="zh-CN"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2019</a:t>
            </a:r>
            <a:r>
              <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年暖</a:t>
            </a:r>
            <a:r>
              <a:rPr kumimoji="0" lang="en-US" altLang="zh-CN"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a:t>
            </a:r>
            <a:r>
              <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互助超封顶线</a:t>
            </a:r>
            <a:endParaRPr kumimoji="0" lang="en-US" altLang="zh-CN"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endParaRPr>
          </a:p>
          <a:p>
            <a:pPr marL="0" marR="0" lvl="0" indent="0" algn="ctr" defTabSz="914400" rtl="0" eaLnBrk="1" fontAlgn="auto" latinLnBrk="0" hangingPunct="1">
              <a:lnSpc>
                <a:spcPct val="110000"/>
              </a:lnSpc>
              <a:spcBef>
                <a:spcPts val="1800"/>
              </a:spcBef>
              <a:spcAft>
                <a:spcPts val="0"/>
              </a:spcAft>
              <a:buClr>
                <a:schemeClr val="accent1"/>
              </a:buClr>
              <a:buSzPct val="70000"/>
              <a:buFont typeface="Wingdings 2" panose="05020102010507070707" pitchFamily="18" charset="2"/>
              <a:buNone/>
              <a:defRPr/>
            </a:pPr>
            <a:r>
              <a:rPr kumimoji="0" lang="zh-CN" altLang="en-US" sz="36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mj-ea"/>
                <a:ea typeface="+mj-ea"/>
                <a:cs typeface="+mn-cs"/>
              </a:rPr>
              <a:t>职工互助金申报工作通知</a:t>
            </a:r>
          </a:p>
        </p:txBody>
      </p:sp>
      <p:sp>
        <p:nvSpPr>
          <p:cNvPr id="9" name="圆角矩形 8"/>
          <p:cNvSpPr/>
          <p:nvPr/>
        </p:nvSpPr>
        <p:spPr>
          <a:xfrm>
            <a:off x="4357688" y="6143625"/>
            <a:ext cx="4500563" cy="428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C00000"/>
                </a:solidFill>
                <a:effectLst/>
                <a:uLnTx/>
                <a:uFillTx/>
                <a:latin typeface="+mn-lt"/>
                <a:ea typeface="+mn-ea"/>
                <a:cs typeface="+mn-cs"/>
                <a:sym typeface="+mn-ea"/>
              </a:rPr>
              <a:t>中国职工保险互助会北京办事处</a:t>
            </a:r>
            <a:endParaRPr kumimoji="0" lang="en-US" altLang="zh-CN" sz="1800" b="0" i="0" u="none" strike="noStrike" kern="1200" cap="none" spc="0" normalizeH="0" baseline="0" noProof="0" dirty="0">
              <a:ln>
                <a:noFill/>
              </a:ln>
              <a:solidFill>
                <a:srgbClr val="C00000"/>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C00000"/>
                </a:solidFill>
                <a:effectLst/>
                <a:uLnTx/>
                <a:uFillTx/>
                <a:latin typeface="+mn-lt"/>
                <a:ea typeface="+mn-ea"/>
                <a:cs typeface="+mn-cs"/>
                <a:sym typeface="+mn-ea"/>
              </a:rPr>
              <a:t>北京市职工互助保障服务中心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2"/>
          <a:stretch>
            <a:fillRect/>
          </a:stretch>
        </p:blipFill>
        <p:spPr>
          <a:xfrm>
            <a:off x="0" y="777875"/>
            <a:ext cx="9144000" cy="4954588"/>
          </a:xfrm>
          <a:prstGeom prst="rect">
            <a:avLst/>
          </a:prstGeom>
          <a:noFill/>
          <a:ln w="9525">
            <a:noFill/>
          </a:ln>
        </p:spPr>
      </p:pic>
      <p:sp>
        <p:nvSpPr>
          <p:cNvPr id="5" name="圆角矩形标注 4"/>
          <p:cNvSpPr>
            <a:spLocks noChangeArrowheads="1"/>
          </p:cNvSpPr>
          <p:nvPr/>
        </p:nvSpPr>
        <p:spPr bwMode="auto">
          <a:xfrm>
            <a:off x="5214938" y="3500438"/>
            <a:ext cx="3143250" cy="1500188"/>
          </a:xfrm>
          <a:prstGeom prst="wedgeRectCallout">
            <a:avLst>
              <a:gd name="adj1" fmla="val -64819"/>
              <a:gd name="adj2" fmla="val -57373"/>
            </a:avLst>
          </a:prstGeom>
          <a:solidFill>
            <a:schemeClr val="accent6">
              <a:lumMod val="20000"/>
              <a:lumOff val="8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在办事处官网“通知公告” 中</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关于</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2019</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年暖</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互助超封顶线职工互助金申报工作的通知</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里，点击“暖</a:t>
            </a: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互助超封顶线申报系统”链接。</a:t>
            </a:r>
          </a:p>
        </p:txBody>
      </p:sp>
      <p:sp>
        <p:nvSpPr>
          <p:cNvPr id="7"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sp>
        <p:nvSpPr>
          <p:cNvPr id="34820" name="TextBox 4"/>
          <p:cNvSpPr txBox="1"/>
          <p:nvPr/>
        </p:nvSpPr>
        <p:spPr>
          <a:xfrm>
            <a:off x="214313" y="285750"/>
            <a:ext cx="6805612"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2.</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未建立互助保障业务系统账号</a:t>
            </a:r>
          </a:p>
        </p:txBody>
      </p:sp>
      <p:sp>
        <p:nvSpPr>
          <p:cNvPr id="166" name=" 166"/>
          <p:cNvSpPr/>
          <p:nvPr/>
        </p:nvSpPr>
        <p:spPr>
          <a:xfrm>
            <a:off x="2619375" y="3302000"/>
            <a:ext cx="171450" cy="10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4822" name="文本框 1"/>
          <p:cNvSpPr txBox="1"/>
          <p:nvPr/>
        </p:nvSpPr>
        <p:spPr>
          <a:xfrm>
            <a:off x="2487613" y="3217863"/>
            <a:ext cx="681037" cy="270510"/>
          </a:xfrm>
          <a:prstGeom prst="rect">
            <a:avLst/>
          </a:prstGeom>
          <a:noFill/>
          <a:ln w="9525">
            <a:noFill/>
          </a:ln>
        </p:spPr>
        <p:txBody>
          <a:bodyPr wrap="square" anchor="t">
            <a:spAutoFit/>
          </a:bodyPr>
          <a:lstStyle/>
          <a:p>
            <a:pPr>
              <a:lnSpc>
                <a:spcPct val="130000"/>
              </a:lnSpc>
            </a:pPr>
            <a:r>
              <a:rPr lang="en-US" altLang="zh-CN" sz="900" dirty="0">
                <a:latin typeface="华文仿宋" panose="02010600040101010101" charset="-122"/>
                <a:ea typeface="华文仿宋" panose="02010600040101010101" charset="-122"/>
              </a:rPr>
              <a:t>2019</a:t>
            </a:r>
          </a:p>
        </p:txBody>
      </p:sp>
      <p:sp>
        <p:nvSpPr>
          <p:cNvPr id="3" name=" 3"/>
          <p:cNvSpPr/>
          <p:nvPr/>
        </p:nvSpPr>
        <p:spPr>
          <a:xfrm>
            <a:off x="1998663" y="2314575"/>
            <a:ext cx="846138" cy="431800"/>
          </a:xfrm>
          <a:prstGeom prst="rect">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3"/>
          <a:stretch>
            <a:fillRect/>
          </a:stretch>
        </p:blipFill>
        <p:spPr>
          <a:xfrm>
            <a:off x="0" y="777875"/>
            <a:ext cx="9144000" cy="4954588"/>
          </a:xfrm>
          <a:prstGeom prst="rect">
            <a:avLst/>
          </a:prstGeom>
          <a:noFill/>
          <a:ln w="9525">
            <a:noFill/>
          </a:ln>
        </p:spPr>
      </p:pic>
      <p:sp>
        <p:nvSpPr>
          <p:cNvPr id="7"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sp>
        <p:nvSpPr>
          <p:cNvPr id="35843" name="TextBox 4"/>
          <p:cNvSpPr txBox="1"/>
          <p:nvPr/>
        </p:nvSpPr>
        <p:spPr>
          <a:xfrm>
            <a:off x="214313" y="285750"/>
            <a:ext cx="6805612"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2.</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未建立互助保障业务系统账号</a:t>
            </a:r>
          </a:p>
        </p:txBody>
      </p:sp>
      <p:sp>
        <p:nvSpPr>
          <p:cNvPr id="166" name=" 166"/>
          <p:cNvSpPr/>
          <p:nvPr/>
        </p:nvSpPr>
        <p:spPr>
          <a:xfrm>
            <a:off x="2619375" y="3302000"/>
            <a:ext cx="171450" cy="10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5845" name="文本框 1"/>
          <p:cNvSpPr txBox="1"/>
          <p:nvPr/>
        </p:nvSpPr>
        <p:spPr>
          <a:xfrm>
            <a:off x="2487613" y="3217863"/>
            <a:ext cx="681037" cy="271462"/>
          </a:xfrm>
          <a:prstGeom prst="rect">
            <a:avLst/>
          </a:prstGeom>
          <a:noFill/>
          <a:ln w="9525">
            <a:noFill/>
          </a:ln>
        </p:spPr>
        <p:txBody>
          <a:bodyPr wrap="square" anchor="t">
            <a:spAutoFit/>
          </a:bodyPr>
          <a:lstStyle/>
          <a:p>
            <a:pPr>
              <a:lnSpc>
                <a:spcPct val="130000"/>
              </a:lnSpc>
            </a:pPr>
            <a:r>
              <a:rPr lang="en-US" altLang="zh-CN" sz="900" dirty="0">
                <a:latin typeface="华文仿宋" panose="02010600040101010101" charset="-122"/>
                <a:ea typeface="华文仿宋" panose="02010600040101010101" charset="-122"/>
              </a:rPr>
              <a:t>2018</a:t>
            </a:r>
          </a:p>
        </p:txBody>
      </p:sp>
      <p:pic>
        <p:nvPicPr>
          <p:cNvPr id="35846" name="图片 3"/>
          <p:cNvPicPr>
            <a:picLocks noChangeAspect="1"/>
          </p:cNvPicPr>
          <p:nvPr/>
        </p:nvPicPr>
        <p:blipFill>
          <a:blip r:embed="rId4"/>
          <a:stretch>
            <a:fillRect/>
          </a:stretch>
        </p:blipFill>
        <p:spPr>
          <a:xfrm>
            <a:off x="331788" y="3041650"/>
            <a:ext cx="8301037" cy="2987675"/>
          </a:xfrm>
          <a:prstGeom prst="rect">
            <a:avLst/>
          </a:prstGeom>
          <a:noFill/>
          <a:ln w="9525">
            <a:noFill/>
          </a:ln>
        </p:spPr>
      </p:pic>
      <p:sp>
        <p:nvSpPr>
          <p:cNvPr id="6" name=" 6"/>
          <p:cNvSpPr/>
          <p:nvPr/>
        </p:nvSpPr>
        <p:spPr>
          <a:xfrm>
            <a:off x="6948488" y="3933825"/>
            <a:ext cx="360363" cy="142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5848" name="文本框 7"/>
          <p:cNvSpPr txBox="1"/>
          <p:nvPr/>
        </p:nvSpPr>
        <p:spPr>
          <a:xfrm>
            <a:off x="6821488" y="3840163"/>
            <a:ext cx="612775" cy="330200"/>
          </a:xfrm>
          <a:prstGeom prst="rect">
            <a:avLst/>
          </a:prstGeom>
          <a:noFill/>
          <a:ln w="9525">
            <a:noFill/>
          </a:ln>
        </p:spPr>
        <p:txBody>
          <a:bodyPr wrap="square" anchor="t">
            <a:spAutoFit/>
          </a:bodyPr>
          <a:lstStyle/>
          <a:p>
            <a:pPr>
              <a:lnSpc>
                <a:spcPct val="130000"/>
              </a:lnSpc>
            </a:pPr>
            <a:r>
              <a:rPr lang="en-US" altLang="zh-CN" sz="1200" dirty="0">
                <a:latin typeface="Arial" panose="020B0604020202020204" pitchFamily="34" charset="0"/>
                <a:ea typeface="微软雅黑" panose="020B0503020204020204" pitchFamily="34" charset="-122"/>
              </a:rPr>
              <a:t> 2019</a:t>
            </a:r>
          </a:p>
        </p:txBody>
      </p:sp>
      <p:sp>
        <p:nvSpPr>
          <p:cNvPr id="9" name=" 9"/>
          <p:cNvSpPr/>
          <p:nvPr/>
        </p:nvSpPr>
        <p:spPr>
          <a:xfrm>
            <a:off x="6065838" y="4238625"/>
            <a:ext cx="3603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5850" name="文本框 9"/>
          <p:cNvSpPr txBox="1"/>
          <p:nvPr/>
        </p:nvSpPr>
        <p:spPr>
          <a:xfrm>
            <a:off x="5984875" y="4146550"/>
            <a:ext cx="520700" cy="330200"/>
          </a:xfrm>
          <a:prstGeom prst="rect">
            <a:avLst/>
          </a:prstGeom>
          <a:noFill/>
          <a:ln w="9525">
            <a:noFill/>
          </a:ln>
        </p:spPr>
        <p:txBody>
          <a:bodyPr wrap="square" anchor="t">
            <a:spAutoFit/>
          </a:bodyPr>
          <a:lstStyle/>
          <a:p>
            <a:pPr>
              <a:lnSpc>
                <a:spcPct val="130000"/>
              </a:lnSpc>
            </a:pPr>
            <a:r>
              <a:rPr lang="en-US" altLang="zh-CN" sz="1200" dirty="0">
                <a:latin typeface="Arial" panose="020B0604020202020204" pitchFamily="34" charset="0"/>
                <a:ea typeface="微软雅黑" panose="020B0503020204020204" pitchFamily="34" charset="-122"/>
              </a:rPr>
              <a:t>2019</a:t>
            </a:r>
          </a:p>
        </p:txBody>
      </p:sp>
      <p:sp>
        <p:nvSpPr>
          <p:cNvPr id="11" name=" 11"/>
          <p:cNvSpPr/>
          <p:nvPr/>
        </p:nvSpPr>
        <p:spPr>
          <a:xfrm>
            <a:off x="2790825" y="5084763"/>
            <a:ext cx="484188" cy="215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2" name="文本框 11"/>
          <p:cNvSpPr txBox="1"/>
          <p:nvPr/>
        </p:nvSpPr>
        <p:spPr>
          <a:xfrm>
            <a:off x="2790825" y="4989513"/>
            <a:ext cx="549275" cy="320675"/>
          </a:xfrm>
          <a:prstGeom prst="rect">
            <a:avLst/>
          </a:prstGeom>
          <a:noFill/>
        </p:spPr>
        <p:txBody>
          <a:bodyPr wrap="none" rtlCol="0">
            <a:spAutoFit/>
          </a:bodyPr>
          <a:lstStyle/>
          <a:p>
            <a:pPr>
              <a:lnSpc>
                <a:spcPct val="130000"/>
              </a:lnSpc>
            </a:pPr>
            <a:r>
              <a:rPr lang="zh-CN" altLang="en-US" sz="1150" b="1" noProof="1">
                <a:latin typeface="宋体" panose="02010600030101010101" pitchFamily="2" charset="-122"/>
                <a:ea typeface="宋体" panose="02010600030101010101" pitchFamily="2" charset="-122"/>
                <a:cs typeface="宋体" panose="02010600030101010101" pitchFamily="2" charset="-122"/>
              </a:rPr>
              <a:t>许 鹏</a:t>
            </a:r>
            <a:endParaRPr lang="zh-CN" altLang="en-US" sz="1150" b="1" noProof="1">
              <a:latin typeface="宋体" panose="02010600030101010101" pitchFamily="2" charset="-122"/>
              <a:cs typeface="宋体" panose="02010600030101010101" pitchFamily="2" charset="-122"/>
            </a:endParaRPr>
          </a:p>
        </p:txBody>
      </p:sp>
      <p:sp>
        <p:nvSpPr>
          <p:cNvPr id="13" name="矩形标注 12"/>
          <p:cNvSpPr/>
          <p:nvPr/>
        </p:nvSpPr>
        <p:spPr>
          <a:xfrm>
            <a:off x="3983038" y="6029325"/>
            <a:ext cx="1295400" cy="431800"/>
          </a:xfrm>
          <a:prstGeom prst="wedgeRectCallout">
            <a:avLst>
              <a:gd name="adj1" fmla="val -76751"/>
              <a:gd name="adj2" fmla="val -60572"/>
            </a:avLst>
          </a:prstGeom>
          <a:solidFill>
            <a:schemeClr val="bg2"/>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b="1" strike="noStrike" noProof="1">
                <a:solidFill>
                  <a:schemeClr val="tx1">
                    <a:lumMod val="50000"/>
                  </a:schemeClr>
                </a:solidFill>
                <a:latin typeface="宋体" panose="02010600030101010101" pitchFamily="2" charset="-122"/>
                <a:ea typeface="宋体" panose="02010600030101010101" pitchFamily="2" charset="-122"/>
              </a:rPr>
              <a:t>点击此链接</a:t>
            </a:r>
          </a:p>
        </p:txBody>
      </p:sp>
      <p:sp>
        <p:nvSpPr>
          <p:cNvPr id="2" name="文本框 1"/>
          <p:cNvSpPr txBox="1"/>
          <p:nvPr/>
        </p:nvSpPr>
        <p:spPr>
          <a:xfrm>
            <a:off x="1921510" y="4126230"/>
            <a:ext cx="381000" cy="370840"/>
          </a:xfrm>
          <a:prstGeom prst="rect">
            <a:avLst/>
          </a:prstGeom>
          <a:noFill/>
        </p:spPr>
        <p:txBody>
          <a:bodyPr wrap="none" rtlCol="0">
            <a:spAutoFit/>
          </a:bodyPr>
          <a:lstStyle/>
          <a:p>
            <a:pPr>
              <a:lnSpc>
                <a:spcPct val="130000"/>
              </a:lnSpc>
            </a:pPr>
            <a:r>
              <a:rPr lang="en-US" altLang="zh-CN" sz="1400" b="1" dirty="0">
                <a:latin typeface="Arial" panose="020B0604020202020204" pitchFamily="34" charset="0"/>
                <a:ea typeface="微软雅黑" panose="020B0503020204020204" pitchFamily="34" charset="-122"/>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0"/>
          <p:cNvPicPr>
            <a:picLocks noChangeAspect="1"/>
          </p:cNvPicPr>
          <p:nvPr/>
        </p:nvPicPr>
        <p:blipFill>
          <a:blip r:embed="rId2"/>
          <a:stretch>
            <a:fillRect/>
          </a:stretch>
        </p:blipFill>
        <p:spPr>
          <a:xfrm>
            <a:off x="0" y="706438"/>
            <a:ext cx="9144000" cy="4564062"/>
          </a:xfrm>
          <a:prstGeom prst="rect">
            <a:avLst/>
          </a:prstGeom>
          <a:noFill/>
          <a:ln w="9525">
            <a:noFill/>
          </a:ln>
        </p:spPr>
      </p:pic>
      <p:pic>
        <p:nvPicPr>
          <p:cNvPr id="4" name="图片 3" descr="2.png"/>
          <p:cNvPicPr>
            <a:picLocks noChangeAspect="1"/>
          </p:cNvPicPr>
          <p:nvPr/>
        </p:nvPicPr>
        <p:blipFill>
          <a:blip r:embed="rId3"/>
          <a:stretch>
            <a:fillRect/>
          </a:stretch>
        </p:blipFill>
        <p:spPr>
          <a:xfrm>
            <a:off x="0" y="706755"/>
            <a:ext cx="9144000" cy="5526405"/>
          </a:xfrm>
          <a:prstGeom prst="rect">
            <a:avLst/>
          </a:prstGeom>
          <a:noFill/>
          <a:ln w="9525">
            <a:noFill/>
          </a:ln>
        </p:spPr>
      </p:pic>
      <p:sp>
        <p:nvSpPr>
          <p:cNvPr id="7" name="Text Box 3"/>
          <p:cNvSpPr txBox="1">
            <a:spLocks noChangeArrowheads="1"/>
          </p:cNvSpPr>
          <p:nvPr/>
        </p:nvSpPr>
        <p:spPr bwMode="auto">
          <a:xfrm>
            <a:off x="178753" y="5606733"/>
            <a:ext cx="8785225" cy="92392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未建立互助保障业务系统账号可从门户网站通知公告中选择“超封顶线申报工作通知”（点击通知中的链接），进入登录界面，输入单位名称（工会会员服务卡组织单位名称）和单位编码（工会会员服务卡组织单位编码）后登录。</a:t>
            </a:r>
            <a:endPar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11"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sp>
        <p:nvSpPr>
          <p:cNvPr id="37893" name="TextBox 4"/>
          <p:cNvSpPr txBox="1"/>
          <p:nvPr/>
        </p:nvSpPr>
        <p:spPr>
          <a:xfrm>
            <a:off x="88900" y="214313"/>
            <a:ext cx="6805613"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2.</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未建立互助保障业务系统账号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p:nvPr/>
        </p:nvSpPr>
        <p:spPr>
          <a:xfrm>
            <a:off x="827088" y="2565400"/>
            <a:ext cx="6769100" cy="1092200"/>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rgbClr val="B800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2019</a:t>
            </a:r>
            <a:r>
              <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年超封顶线申报</a:t>
            </a:r>
            <a:r>
              <a:rPr kumimoji="0" lang="zh-CN" altLang="en-US" sz="2800" b="0" i="0" u="none" strike="noStrike" kern="1200" cap="none" spc="0" normalizeH="0" baseline="0" noProof="0" dirty="0">
                <a:ln>
                  <a:noFill/>
                </a:ln>
                <a:solidFill>
                  <a:srgbClr val="FFFFFF"/>
                </a:solidFill>
                <a:effectLst/>
                <a:uLnTx/>
                <a:uFillTx/>
                <a:latin typeface="+mn-lt"/>
                <a:ea typeface="+mn-ea"/>
                <a:cs typeface="+mn-cs"/>
                <a:sym typeface="+mn-ea"/>
              </a:rPr>
              <a:t>填写说明</a:t>
            </a: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3" name="椭圆 2"/>
          <p:cNvSpPr/>
          <p:nvPr/>
        </p:nvSpPr>
        <p:spPr>
          <a:xfrm>
            <a:off x="7019925" y="2905125"/>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2</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4"/>
          <p:cNvSpPr txBox="1"/>
          <p:nvPr/>
        </p:nvSpPr>
        <p:spPr>
          <a:xfrm>
            <a:off x="193675" y="328613"/>
            <a:ext cx="4233863"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超封顶线申报填写说明</a:t>
            </a:r>
          </a:p>
        </p:txBody>
      </p:sp>
      <p:sp>
        <p:nvSpPr>
          <p:cNvPr id="10"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40963" name="Picture 8"/>
          <p:cNvPicPr>
            <a:picLocks noChangeAspect="1"/>
          </p:cNvPicPr>
          <p:nvPr/>
        </p:nvPicPr>
        <p:blipFill>
          <a:blip r:embed="rId2"/>
          <a:stretch>
            <a:fillRect/>
          </a:stretch>
        </p:blipFill>
        <p:spPr>
          <a:xfrm>
            <a:off x="635" y="808038"/>
            <a:ext cx="9144000" cy="5857875"/>
          </a:xfrm>
          <a:prstGeom prst="rect">
            <a:avLst/>
          </a:prstGeom>
          <a:noFill/>
          <a:ln w="9525">
            <a:noFill/>
          </a:ln>
        </p:spPr>
      </p:pic>
      <p:sp>
        <p:nvSpPr>
          <p:cNvPr id="11" name="TextBox 10"/>
          <p:cNvSpPr txBox="1"/>
          <p:nvPr/>
        </p:nvSpPr>
        <p:spPr>
          <a:xfrm>
            <a:off x="36513" y="5143500"/>
            <a:ext cx="9107488" cy="1476375"/>
          </a:xfrm>
          <a:prstGeom prst="rect">
            <a:avLst/>
          </a:prstGeom>
          <a:solidFill>
            <a:schemeClr val="accent6">
              <a:lumMod val="20000"/>
              <a:lumOff val="80000"/>
            </a:schemeClr>
          </a:solidFill>
        </p:spPr>
        <p:txBody>
          <a:bodyPr>
            <a:spAutoFit/>
          </a:bodyPr>
          <a:lstStyle/>
          <a:p>
            <a:pPr marR="0" defTabSz="914400" fontAlgn="auto">
              <a:lnSpc>
                <a:spcPct val="150000"/>
              </a:lnSpc>
              <a:spcBef>
                <a:spcPts val="0"/>
              </a:spcBef>
              <a:spcAft>
                <a:spcPts val="0"/>
              </a:spcAft>
              <a:buClrTx/>
              <a:buSzTx/>
              <a:defRPr/>
            </a:pPr>
            <a:r>
              <a:rPr kumimoji="0" lang="zh-CN" altLang="en-US" sz="2000"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说明：申报单位搜索出“新建” 或“打回”状态理赔单才能进行“申报填写”。</a:t>
            </a:r>
            <a:endParaRPr kumimoji="0" lang="en-US" altLang="zh-CN" sz="2000"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endParaRPr>
          </a:p>
          <a:p>
            <a:pPr marR="0" defTabSz="914400" fontAlgn="auto">
              <a:lnSpc>
                <a:spcPct val="150000"/>
              </a:lnSpc>
              <a:spcBef>
                <a:spcPts val="0"/>
              </a:spcBef>
              <a:spcAft>
                <a:spcPts val="0"/>
              </a:spcAft>
              <a:buClrTx/>
              <a:buSzTx/>
              <a:defRPr/>
            </a:pPr>
            <a:r>
              <a:rPr kumimoji="0" lang="zh-CN" altLang="en-US" sz="2000" b="1" kern="1200" cap="none" spc="0" normalizeH="0" baseline="0" noProof="0"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sym typeface="+mn-ea"/>
              </a:rPr>
              <a:t>注：所有申报操作需要在“申报截止时间”之前上报至待受理状态，超过截止时间未上报视为放弃申报</a:t>
            </a:r>
            <a:r>
              <a:rPr kumimoji="0" lang="en-US" altLang="zh-CN" sz="2000" b="1" kern="1200" cap="none" spc="0" normalizeH="0" baseline="0" noProof="0"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sym typeface="+mn-ea"/>
              </a:rPr>
              <a:t>!</a:t>
            </a:r>
          </a:p>
        </p:txBody>
      </p:sp>
      <p:sp>
        <p:nvSpPr>
          <p:cNvPr id="13" name="矩形标注 12"/>
          <p:cNvSpPr/>
          <p:nvPr/>
        </p:nvSpPr>
        <p:spPr>
          <a:xfrm>
            <a:off x="5651500" y="2643188"/>
            <a:ext cx="1919288" cy="714375"/>
          </a:xfrm>
          <a:prstGeom prst="wedgeRectCallout">
            <a:avLst>
              <a:gd name="adj1" fmla="val 62433"/>
              <a:gd name="adj2" fmla="val 140845"/>
            </a:avLst>
          </a:prstGeom>
          <a:solidFill>
            <a:schemeClr val="accent6">
              <a:lumMod val="20000"/>
              <a:lumOff val="80000"/>
            </a:schemeClr>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点击“申报填写”查看详细页面</a:t>
            </a:r>
          </a:p>
        </p:txBody>
      </p:sp>
      <p:sp>
        <p:nvSpPr>
          <p:cNvPr id="14" name="图文框 13"/>
          <p:cNvSpPr/>
          <p:nvPr/>
        </p:nvSpPr>
        <p:spPr>
          <a:xfrm>
            <a:off x="8429625" y="3357563"/>
            <a:ext cx="714375" cy="35718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对话气泡: 矩形 1"/>
          <p:cNvSpPr/>
          <p:nvPr/>
        </p:nvSpPr>
        <p:spPr>
          <a:xfrm>
            <a:off x="7670800" y="2655888"/>
            <a:ext cx="1473200" cy="611188"/>
          </a:xfrm>
          <a:prstGeom prst="wedgeRectCallout">
            <a:avLst>
              <a:gd name="adj1" fmla="val 28413"/>
              <a:gd name="adj2" fmla="val 64656"/>
            </a:avLst>
          </a:prstGeom>
          <a:solidFill>
            <a:schemeClr val="accent6">
              <a:lumMod val="20000"/>
              <a:lumOff val="80000"/>
            </a:schemeClr>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申报截止时间</a:t>
            </a:r>
          </a:p>
        </p:txBody>
      </p:sp>
      <p:sp>
        <p:nvSpPr>
          <p:cNvPr id="3" name="文本框 2"/>
          <p:cNvSpPr txBox="1"/>
          <p:nvPr/>
        </p:nvSpPr>
        <p:spPr>
          <a:xfrm>
            <a:off x="8275955" y="3880485"/>
            <a:ext cx="840105" cy="291465"/>
          </a:xfrm>
          <a:prstGeom prst="rect">
            <a:avLst/>
          </a:prstGeom>
          <a:noFill/>
        </p:spPr>
        <p:txBody>
          <a:bodyPr wrap="none" rtlCol="0">
            <a:spAutoFit/>
          </a:bodyPr>
          <a:lstStyle/>
          <a:p>
            <a:pPr>
              <a:lnSpc>
                <a:spcPct val="130000"/>
              </a:lnSpc>
            </a:pPr>
            <a:r>
              <a:rPr lang="en-US" altLang="zh-CN" sz="1000" b="1" dirty="0">
                <a:latin typeface="微软雅黑" panose="020B0503020204020204" pitchFamily="34" charset="-122"/>
                <a:ea typeface="微软雅黑" panose="020B0503020204020204" pitchFamily="34" charset="-122"/>
              </a:rPr>
              <a:t>2020-3-15</a:t>
            </a:r>
          </a:p>
        </p:txBody>
      </p:sp>
      <p:sp>
        <p:nvSpPr>
          <p:cNvPr id="6" name="文本框 5"/>
          <p:cNvSpPr txBox="1"/>
          <p:nvPr/>
        </p:nvSpPr>
        <p:spPr>
          <a:xfrm>
            <a:off x="8275955" y="4787265"/>
            <a:ext cx="840105" cy="291465"/>
          </a:xfrm>
          <a:prstGeom prst="rect">
            <a:avLst/>
          </a:prstGeom>
          <a:noFill/>
        </p:spPr>
        <p:txBody>
          <a:bodyPr wrap="none" rtlCol="0">
            <a:spAutoFit/>
          </a:bodyPr>
          <a:lstStyle/>
          <a:p>
            <a:pPr>
              <a:lnSpc>
                <a:spcPct val="130000"/>
              </a:lnSpc>
            </a:pPr>
            <a:r>
              <a:rPr lang="en-US" altLang="zh-CN" sz="1000" b="1" dirty="0">
                <a:latin typeface="微软雅黑" panose="020B0503020204020204" pitchFamily="34" charset="-122"/>
                <a:ea typeface="微软雅黑" panose="020B0503020204020204" pitchFamily="34" charset="-122"/>
              </a:rPr>
              <a:t>2020-3-15</a:t>
            </a:r>
          </a:p>
        </p:txBody>
      </p:sp>
      <p:sp>
        <p:nvSpPr>
          <p:cNvPr id="8" name="文本框 7"/>
          <p:cNvSpPr txBox="1"/>
          <p:nvPr/>
        </p:nvSpPr>
        <p:spPr>
          <a:xfrm>
            <a:off x="8275955" y="4336415"/>
            <a:ext cx="840105" cy="291465"/>
          </a:xfrm>
          <a:prstGeom prst="rect">
            <a:avLst/>
          </a:prstGeom>
          <a:noFill/>
        </p:spPr>
        <p:txBody>
          <a:bodyPr wrap="none" rtlCol="0">
            <a:spAutoFit/>
          </a:bodyPr>
          <a:lstStyle/>
          <a:p>
            <a:pPr>
              <a:lnSpc>
                <a:spcPct val="130000"/>
              </a:lnSpc>
            </a:pPr>
            <a:r>
              <a:rPr lang="en-US" altLang="zh-CN" sz="1000" b="1" dirty="0">
                <a:latin typeface="微软雅黑" panose="020B0503020204020204" pitchFamily="34" charset="-122"/>
                <a:ea typeface="微软雅黑" panose="020B0503020204020204" pitchFamily="34" charset="-122"/>
              </a:rPr>
              <a:t>2020-3-15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41986" name="Picture 13"/>
          <p:cNvPicPr>
            <a:picLocks noChangeAspect="1"/>
          </p:cNvPicPr>
          <p:nvPr/>
        </p:nvPicPr>
        <p:blipFill>
          <a:blip r:embed="rId2"/>
          <a:stretch>
            <a:fillRect/>
          </a:stretch>
        </p:blipFill>
        <p:spPr>
          <a:xfrm>
            <a:off x="0" y="785813"/>
            <a:ext cx="9144000" cy="5891212"/>
          </a:xfrm>
          <a:prstGeom prst="rect">
            <a:avLst/>
          </a:prstGeom>
          <a:noFill/>
          <a:ln w="9525">
            <a:noFill/>
          </a:ln>
        </p:spPr>
      </p:pic>
      <p:sp>
        <p:nvSpPr>
          <p:cNvPr id="16" name="TextBox 15"/>
          <p:cNvSpPr txBox="1"/>
          <p:nvPr/>
        </p:nvSpPr>
        <p:spPr>
          <a:xfrm>
            <a:off x="0" y="5552758"/>
            <a:ext cx="9144000" cy="923925"/>
          </a:xfrm>
          <a:prstGeom prst="rect">
            <a:avLst/>
          </a:prstGeom>
          <a:solidFill>
            <a:schemeClr val="accent6">
              <a:lumMod val="20000"/>
              <a:lumOff val="80000"/>
            </a:schemeClr>
          </a:solidFill>
        </p:spPr>
        <p:txBody>
          <a:bodyPr>
            <a:spAutoFit/>
          </a:bodyPr>
          <a:lstStyle/>
          <a:p>
            <a:pPr marR="0" defTabSz="914400" fontAlgn="auto">
              <a:spcBef>
                <a:spcPts val="0"/>
              </a:spcBef>
              <a:spcAft>
                <a:spcPts val="0"/>
              </a:spcAft>
              <a:buClrTx/>
              <a:buSzTx/>
              <a:defRPr/>
            </a:pP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说明：</a:t>
            </a: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1</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、申报单位根据职工实际情况选择“是否在职”、“是否申报”填写。</a:t>
            </a:r>
            <a:endPar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endParaRPr>
          </a:p>
          <a:p>
            <a:pPr marR="0" defTabSz="914400" fontAlgn="auto">
              <a:spcBef>
                <a:spcPts val="0"/>
              </a:spcBef>
              <a:spcAft>
                <a:spcPts val="0"/>
              </a:spcAft>
              <a:buClrTx/>
              <a:buSzTx/>
              <a:defRPr/>
            </a:pP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      2</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、如“是否申报”选项为“是”，则“补充保险报销比例</a:t>
            </a: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报销金额”旁边的下拉框可选“报销金额”或“报销比例”，在数值框内填写金额或比例。</a:t>
            </a:r>
            <a:endPar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endParaRPr>
          </a:p>
        </p:txBody>
      </p:sp>
      <p:cxnSp>
        <p:nvCxnSpPr>
          <p:cNvPr id="19" name="直接箭头连接符 18"/>
          <p:cNvCxnSpPr/>
          <p:nvPr/>
        </p:nvCxnSpPr>
        <p:spPr>
          <a:xfrm rot="10800000">
            <a:off x="4577715" y="5273358"/>
            <a:ext cx="6429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图文框 20"/>
          <p:cNvSpPr/>
          <p:nvPr/>
        </p:nvSpPr>
        <p:spPr>
          <a:xfrm>
            <a:off x="214313" y="3303588"/>
            <a:ext cx="1071563" cy="428625"/>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991" name="TextBox 14"/>
          <p:cNvSpPr txBox="1"/>
          <p:nvPr/>
        </p:nvSpPr>
        <p:spPr>
          <a:xfrm>
            <a:off x="107950" y="238125"/>
            <a:ext cx="4233863" cy="481013"/>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超封顶线申报填写说明</a:t>
            </a:r>
          </a:p>
        </p:txBody>
      </p:sp>
      <p:sp>
        <p:nvSpPr>
          <p:cNvPr id="25606" name="TextBox 16"/>
          <p:cNvSpPr txBox="1">
            <a:spLocks noChangeArrowheads="1"/>
          </p:cNvSpPr>
          <p:nvPr/>
        </p:nvSpPr>
        <p:spPr bwMode="auto">
          <a:xfrm>
            <a:off x="5143500" y="5046980"/>
            <a:ext cx="2312670" cy="450850"/>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按实际报销金额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43010" name="Picture 7"/>
          <p:cNvPicPr>
            <a:picLocks noChangeAspect="1"/>
          </p:cNvPicPr>
          <p:nvPr/>
        </p:nvPicPr>
        <p:blipFill>
          <a:blip r:embed="rId2"/>
          <a:stretch>
            <a:fillRect/>
          </a:stretch>
        </p:blipFill>
        <p:spPr>
          <a:xfrm>
            <a:off x="0" y="785813"/>
            <a:ext cx="9144000" cy="5857875"/>
          </a:xfrm>
          <a:prstGeom prst="rect">
            <a:avLst/>
          </a:prstGeom>
          <a:noFill/>
          <a:ln w="9525">
            <a:noFill/>
          </a:ln>
        </p:spPr>
      </p:pic>
      <p:sp>
        <p:nvSpPr>
          <p:cNvPr id="9" name="TextBox 8"/>
          <p:cNvSpPr txBox="1"/>
          <p:nvPr/>
        </p:nvSpPr>
        <p:spPr>
          <a:xfrm>
            <a:off x="4525963" y="4292600"/>
            <a:ext cx="4392613" cy="1476375"/>
          </a:xfrm>
          <a:prstGeom prst="rect">
            <a:avLst/>
          </a:prstGeom>
          <a:solidFill>
            <a:schemeClr val="accent6">
              <a:lumMod val="20000"/>
              <a:lumOff val="80000"/>
            </a:schemeClr>
          </a:solidFill>
        </p:spPr>
        <p:txBody>
          <a:bodyPr>
            <a:spAutoFit/>
          </a:bodyPr>
          <a:lstStyle/>
          <a:p>
            <a:pPr marR="0" defTabSz="914400" fontAlgn="auto">
              <a:spcBef>
                <a:spcPts val="0"/>
              </a:spcBef>
              <a:spcAft>
                <a:spcPts val="0"/>
              </a:spcAft>
              <a:buClrTx/>
              <a:buSzTx/>
              <a:defRPr/>
            </a:pP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说明：如“是否申报”选项为“否”，则“补充报销报销比例</a:t>
            </a:r>
            <a:r>
              <a:rPr kumimoji="0" lang="en-US" altLang="zh-CN"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a:t>
            </a:r>
            <a:r>
              <a:rPr kumimoji="0" lang="zh-CN" altLang="en-US" b="1" kern="1200" cap="none" spc="0" normalizeH="0" baseline="0" noProof="0" dirty="0">
                <a:solidFill>
                  <a:schemeClr val="tx2">
                    <a:lumMod val="95000"/>
                    <a:lumOff val="5000"/>
                  </a:schemeClr>
                </a:solidFill>
                <a:latin typeface="宋体" panose="02010600030101010101" pitchFamily="2" charset="-122"/>
                <a:ea typeface="宋体" panose="02010600030101010101" pitchFamily="2" charset="-122"/>
                <a:cs typeface="+mn-cs"/>
                <a:sym typeface="+mn-ea"/>
              </a:rPr>
              <a:t>报销金额”输入框变为不可输入状态， 且必须填写“放弃申报原因”才能保存（原因选为“其他”时，必须填写“备注栏”才能保存。</a:t>
            </a:r>
            <a:endParaRPr kumimoji="0" lang="en-US" altLang="zh-CN" b="1" kern="1200" cap="none" spc="0" normalizeH="0" baseline="0" noProof="0" dirty="0">
              <a:solidFill>
                <a:srgbClr val="C00000"/>
              </a:solidFill>
              <a:latin typeface="宋体" panose="02010600030101010101" pitchFamily="2" charset="-122"/>
              <a:ea typeface="宋体" panose="02010600030101010101" pitchFamily="2" charset="-122"/>
              <a:cs typeface="+mn-cs"/>
              <a:sym typeface="+mn-ea"/>
            </a:endParaRPr>
          </a:p>
        </p:txBody>
      </p:sp>
      <p:sp>
        <p:nvSpPr>
          <p:cNvPr id="10" name="图文框 9"/>
          <p:cNvSpPr/>
          <p:nvPr/>
        </p:nvSpPr>
        <p:spPr>
          <a:xfrm>
            <a:off x="4857750" y="3643313"/>
            <a:ext cx="2928938" cy="428625"/>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图文框 10"/>
          <p:cNvSpPr/>
          <p:nvPr/>
        </p:nvSpPr>
        <p:spPr>
          <a:xfrm>
            <a:off x="714375" y="4071938"/>
            <a:ext cx="1000125" cy="35718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014" name="TextBox 14"/>
          <p:cNvSpPr txBox="1"/>
          <p:nvPr/>
        </p:nvSpPr>
        <p:spPr>
          <a:xfrm>
            <a:off x="179388" y="214313"/>
            <a:ext cx="4233862"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超封顶线申报填写说明</a:t>
            </a:r>
          </a:p>
        </p:txBody>
      </p:sp>
      <p:sp>
        <p:nvSpPr>
          <p:cNvPr id="2" name="图文框 1"/>
          <p:cNvSpPr/>
          <p:nvPr/>
        </p:nvSpPr>
        <p:spPr>
          <a:xfrm>
            <a:off x="6388100" y="6240463"/>
            <a:ext cx="936625" cy="35718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8"/>
          <p:cNvSpPr txBox="1"/>
          <p:nvPr/>
        </p:nvSpPr>
        <p:spPr>
          <a:xfrm>
            <a:off x="107950" y="333375"/>
            <a:ext cx="3816350" cy="481013"/>
          </a:xfrm>
          <a:prstGeom prst="rect">
            <a:avLst/>
          </a:prstGeom>
          <a:noFill/>
          <a:ln w="9525">
            <a:noFill/>
          </a:ln>
        </p:spPr>
        <p:txBody>
          <a:bodyPr anchor="t">
            <a:spAutoFit/>
          </a:bodyPr>
          <a:lstStyle/>
          <a:p>
            <a:pPr defTabSz="914400">
              <a:lnSpc>
                <a:spcPct val="90000"/>
              </a:lnSpc>
            </a:pPr>
            <a:r>
              <a:rPr lang="zh-CN" altLang="en-US" sz="2800" b="1" dirty="0">
                <a:solidFill>
                  <a:srgbClr val="8A0000"/>
                </a:solidFill>
                <a:latin typeface="微软雅黑" panose="020B0503020204020204" pitchFamily="34" charset="-122"/>
                <a:ea typeface="微软雅黑" panose="020B0503020204020204" pitchFamily="34" charset="-122"/>
              </a:rPr>
              <a:t>超封顶线反馈表下载</a:t>
            </a:r>
          </a:p>
        </p:txBody>
      </p:sp>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44035" name="Picture 6"/>
          <p:cNvPicPr>
            <a:picLocks noChangeAspect="1"/>
          </p:cNvPicPr>
          <p:nvPr/>
        </p:nvPicPr>
        <p:blipFill>
          <a:blip r:embed="rId2"/>
          <a:stretch>
            <a:fillRect/>
          </a:stretch>
        </p:blipFill>
        <p:spPr>
          <a:xfrm>
            <a:off x="0" y="814388"/>
            <a:ext cx="9144000" cy="5783262"/>
          </a:xfrm>
          <a:prstGeom prst="rect">
            <a:avLst/>
          </a:prstGeom>
          <a:noFill/>
          <a:ln w="9525">
            <a:noFill/>
          </a:ln>
        </p:spPr>
      </p:pic>
      <p:sp>
        <p:nvSpPr>
          <p:cNvPr id="13" name="圆角矩形标注 4"/>
          <p:cNvSpPr>
            <a:spLocks noChangeArrowheads="1"/>
          </p:cNvSpPr>
          <p:nvPr/>
        </p:nvSpPr>
        <p:spPr bwMode="auto">
          <a:xfrm>
            <a:off x="2834005" y="3446780"/>
            <a:ext cx="2305050" cy="1461135"/>
          </a:xfrm>
          <a:prstGeom prst="wedgeRectCallout">
            <a:avLst>
              <a:gd name="adj1" fmla="val -59743"/>
              <a:gd name="adj2" fmla="val -89068"/>
            </a:avLst>
          </a:prstGeom>
          <a:solidFill>
            <a:schemeClr val="accent6">
              <a:lumMod val="20000"/>
              <a:lumOff val="8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已经完成“申报填写”的理赔单选择“超封顶线反馈表打印”导出相应电子表格并打印纸质单据。</a:t>
            </a:r>
            <a:endPar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6"/>
          <p:cNvSpPr txBox="1"/>
          <p:nvPr/>
        </p:nvSpPr>
        <p:spPr>
          <a:xfrm>
            <a:off x="214313" y="357188"/>
            <a:ext cx="3429000" cy="369887"/>
          </a:xfrm>
          <a:prstGeom prst="rect">
            <a:avLst/>
          </a:prstGeom>
          <a:noFill/>
          <a:ln w="9525">
            <a:noFill/>
          </a:ln>
        </p:spPr>
        <p:txBody>
          <a:bodyPr anchor="t">
            <a:spAutoFit/>
          </a:bodyPr>
          <a:lstStyle/>
          <a:p>
            <a:pPr defTabSz="914400">
              <a:lnSpc>
                <a:spcPct val="90000"/>
              </a:lnSpc>
            </a:pPr>
            <a:r>
              <a:rPr lang="zh-CN" altLang="en-US" sz="2000" b="1" dirty="0">
                <a:solidFill>
                  <a:srgbClr val="8A0000"/>
                </a:solidFill>
                <a:latin typeface="微软雅黑" panose="020B0503020204020204" pitchFamily="34" charset="-122"/>
                <a:ea typeface="微软雅黑" panose="020B0503020204020204" pitchFamily="34" charset="-122"/>
              </a:rPr>
              <a:t>超封顶线情况反馈表</a:t>
            </a:r>
          </a:p>
        </p:txBody>
      </p:sp>
      <p:sp>
        <p:nvSpPr>
          <p:cNvPr id="6" name="矩形 5"/>
          <p:cNvSpPr/>
          <p:nvPr/>
        </p:nvSpPr>
        <p:spPr>
          <a:xfrm>
            <a:off x="142875" y="3429000"/>
            <a:ext cx="428625"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矩形 8"/>
          <p:cNvSpPr/>
          <p:nvPr/>
        </p:nvSpPr>
        <p:spPr>
          <a:xfrm>
            <a:off x="200025" y="4076700"/>
            <a:ext cx="428625"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矩形 9"/>
          <p:cNvSpPr/>
          <p:nvPr/>
        </p:nvSpPr>
        <p:spPr>
          <a:xfrm>
            <a:off x="628650" y="4076700"/>
            <a:ext cx="571500"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日期占位符 3"/>
          <p:cNvSpPr txBox="1">
            <a:spLocks noGrp="1"/>
          </p:cNvSpPr>
          <p:nvPr>
            <p:ph type="dt" sz="half" idx="10"/>
          </p:nvPr>
        </p:nvSpPr>
        <p:spPr>
          <a:xfrm>
            <a:off x="0" y="6624638"/>
            <a:ext cx="9144000" cy="260350"/>
          </a:xfrm>
          <a:solidFill>
            <a:schemeClr val="accent1">
              <a:lumMod val="75000"/>
            </a:schemeClr>
          </a:solid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mn-lt"/>
                <a:ea typeface="+mn-ea"/>
                <a:cs typeface="+mn-cs"/>
              </a:rPr>
              <a:t>www.bjzghzbx.com</a:t>
            </a:r>
          </a:p>
        </p:txBody>
      </p:sp>
      <p:sp>
        <p:nvSpPr>
          <p:cNvPr id="14" name="矩形 13"/>
          <p:cNvSpPr/>
          <p:nvPr/>
        </p:nvSpPr>
        <p:spPr>
          <a:xfrm>
            <a:off x="0" y="3141663"/>
            <a:ext cx="323850" cy="142875"/>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矩形 14"/>
          <p:cNvSpPr/>
          <p:nvPr/>
        </p:nvSpPr>
        <p:spPr>
          <a:xfrm>
            <a:off x="539750" y="3213100"/>
            <a:ext cx="935038" cy="142875"/>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矩形 15"/>
          <p:cNvSpPr/>
          <p:nvPr/>
        </p:nvSpPr>
        <p:spPr>
          <a:xfrm>
            <a:off x="250825" y="3789363"/>
            <a:ext cx="215900" cy="142875"/>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矩形 16"/>
          <p:cNvSpPr/>
          <p:nvPr/>
        </p:nvSpPr>
        <p:spPr>
          <a:xfrm>
            <a:off x="539750" y="3716338"/>
            <a:ext cx="574675" cy="215900"/>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0" y="3213100"/>
            <a:ext cx="428625" cy="142875"/>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矩形 6"/>
          <p:cNvSpPr/>
          <p:nvPr/>
        </p:nvSpPr>
        <p:spPr>
          <a:xfrm>
            <a:off x="539750" y="3213100"/>
            <a:ext cx="1192213" cy="144463"/>
          </a:xfrm>
          <a:prstGeom prst="rect">
            <a:avLst/>
          </a:prstGeom>
          <a:solidFill>
            <a:schemeClr val="bg2"/>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矩形 12"/>
          <p:cNvSpPr/>
          <p:nvPr/>
        </p:nvSpPr>
        <p:spPr>
          <a:xfrm>
            <a:off x="684213" y="2781300"/>
            <a:ext cx="503238" cy="214313"/>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矩形 17"/>
          <p:cNvSpPr/>
          <p:nvPr/>
        </p:nvSpPr>
        <p:spPr>
          <a:xfrm>
            <a:off x="1763713" y="3141663"/>
            <a:ext cx="1079500" cy="214313"/>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矩形 18"/>
          <p:cNvSpPr/>
          <p:nvPr/>
        </p:nvSpPr>
        <p:spPr>
          <a:xfrm>
            <a:off x="2843213" y="3141663"/>
            <a:ext cx="720725" cy="214313"/>
          </a:xfrm>
          <a:prstGeom prst="rect">
            <a:avLst/>
          </a:prstGeom>
          <a:solidFill>
            <a:schemeClr val="bg1"/>
          </a:solidFill>
          <a:ln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45071" name="Picture 18"/>
          <p:cNvPicPr>
            <a:picLocks noChangeAspect="1"/>
          </p:cNvPicPr>
          <p:nvPr/>
        </p:nvPicPr>
        <p:blipFill>
          <a:blip r:embed="rId2"/>
          <a:stretch>
            <a:fillRect/>
          </a:stretch>
        </p:blipFill>
        <p:spPr>
          <a:xfrm>
            <a:off x="0" y="766763"/>
            <a:ext cx="9144000" cy="5857875"/>
          </a:xfrm>
          <a:prstGeom prst="rect">
            <a:avLst/>
          </a:prstGeom>
          <a:noFill/>
          <a:ln w="9525">
            <a:noFill/>
          </a:ln>
        </p:spPr>
      </p:pic>
      <p:sp>
        <p:nvSpPr>
          <p:cNvPr id="167" name=" 167"/>
          <p:cNvSpPr/>
          <p:nvPr/>
        </p:nvSpPr>
        <p:spPr>
          <a:xfrm>
            <a:off x="2124075" y="844550"/>
            <a:ext cx="485775" cy="18415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45073" name="文本框 1"/>
          <p:cNvSpPr txBox="1"/>
          <p:nvPr/>
        </p:nvSpPr>
        <p:spPr>
          <a:xfrm>
            <a:off x="1976438" y="646113"/>
            <a:ext cx="1035050" cy="491490"/>
          </a:xfrm>
          <a:prstGeom prst="rect">
            <a:avLst/>
          </a:prstGeom>
          <a:noFill/>
          <a:ln w="9525">
            <a:noFill/>
          </a:ln>
        </p:spPr>
        <p:txBody>
          <a:bodyPr wrap="square" anchor="t">
            <a:spAutoFit/>
          </a:bodyPr>
          <a:lstStyle/>
          <a:p>
            <a:pPr>
              <a:lnSpc>
                <a:spcPct val="130000"/>
              </a:lnSpc>
            </a:pPr>
            <a:r>
              <a:rPr lang="en-US" altLang="zh-CN" sz="2000" b="1" dirty="0">
                <a:latin typeface="仿宋" panose="02010609060101010101" charset="-122"/>
                <a:ea typeface="仿宋" panose="02010609060101010101" charset="-122"/>
              </a:rPr>
              <a:t>2019</a:t>
            </a:r>
          </a:p>
        </p:txBody>
      </p:sp>
      <p:sp>
        <p:nvSpPr>
          <p:cNvPr id="11" name="圆角矩形标注 4"/>
          <p:cNvSpPr>
            <a:spLocks noChangeArrowheads="1"/>
          </p:cNvSpPr>
          <p:nvPr/>
        </p:nvSpPr>
        <p:spPr bwMode="auto">
          <a:xfrm>
            <a:off x="6013450" y="2713038"/>
            <a:ext cx="2898775" cy="1792288"/>
          </a:xfrm>
          <a:prstGeom prst="leftArrow">
            <a:avLst/>
          </a:prstGeom>
          <a:solidFill>
            <a:schemeClr val="accent4">
              <a:lumMod val="60000"/>
              <a:lumOff val="4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生成超封顶线反馈表时，按最基层单位单独生成独立的反馈表，同一基层一张表最多显示</a:t>
            </a:r>
            <a:r>
              <a:rPr kumimoji="0" lang="en-US" altLang="zh-CN"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4</a:t>
            </a:r>
            <a:r>
              <a:rPr kumimoji="0" lang="zh-CN" altLang="en-US" sz="14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笔理赔单</a:t>
            </a:r>
          </a:p>
        </p:txBody>
      </p:sp>
      <p:cxnSp>
        <p:nvCxnSpPr>
          <p:cNvPr id="21" name="直接连接符 20"/>
          <p:cNvCxnSpPr/>
          <p:nvPr/>
        </p:nvCxnSpPr>
        <p:spPr>
          <a:xfrm flipV="1">
            <a:off x="142875" y="1339850"/>
            <a:ext cx="1404938" cy="269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5073" idx="2"/>
          </p:cNvCxnSpPr>
          <p:nvPr/>
        </p:nvCxnSpPr>
        <p:spPr>
          <a:xfrm flipV="1">
            <a:off x="2493963" y="1125220"/>
            <a:ext cx="1933575" cy="127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8255" y="23495"/>
          <a:ext cx="9138285" cy="6830695"/>
        </p:xfrm>
        <a:graphic>
          <a:graphicData uri="http://schemas.openxmlformats.org/drawingml/2006/table">
            <a:tbl>
              <a:tblPr>
                <a:tableStyleId>{22838BEF-8BB2-4498-84A7-C5851F593DF1}</a:tableStyleId>
              </a:tblPr>
              <a:tblGrid>
                <a:gridCol w="294005">
                  <a:extLst>
                    <a:ext uri="{9D8B030D-6E8A-4147-A177-3AD203B41FA5}">
                      <a16:colId xmlns:a16="http://schemas.microsoft.com/office/drawing/2014/main" val="20000"/>
                    </a:ext>
                  </a:extLst>
                </a:gridCol>
                <a:gridCol w="1526540">
                  <a:extLst>
                    <a:ext uri="{9D8B030D-6E8A-4147-A177-3AD203B41FA5}">
                      <a16:colId xmlns:a16="http://schemas.microsoft.com/office/drawing/2014/main" val="20001"/>
                    </a:ext>
                  </a:extLst>
                </a:gridCol>
                <a:gridCol w="7317740">
                  <a:extLst>
                    <a:ext uri="{9D8B030D-6E8A-4147-A177-3AD203B41FA5}">
                      <a16:colId xmlns:a16="http://schemas.microsoft.com/office/drawing/2014/main" val="20002"/>
                    </a:ext>
                  </a:extLst>
                </a:gridCol>
              </a:tblGrid>
              <a:tr h="498475">
                <a:tc>
                  <a:txBody>
                    <a:bodyPr/>
                    <a:lstStyle/>
                    <a:p>
                      <a:pPr algn="l" fontAlgn="ctr"/>
                      <a:r>
                        <a:rPr lang="zh-CN" altLang="en-US" sz="1600" b="1" u="none" strike="noStrike">
                          <a:solidFill>
                            <a:srgbClr val="FF0000"/>
                          </a:solidFill>
                          <a:effectLst/>
                        </a:rPr>
                        <a:t>项目</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ctr" rtl="0" fontAlgn="ctr"/>
                      <a:r>
                        <a:rPr lang="zh-CN" altLang="en-US" sz="1600" b="1" u="none" strike="noStrike" dirty="0">
                          <a:solidFill>
                            <a:srgbClr val="FF0000"/>
                          </a:solidFill>
                          <a:effectLst/>
                        </a:rPr>
                        <a:t>内容</a:t>
                      </a:r>
                      <a:endParaRPr lang="zh-CN" altLang="en-US" sz="1600" b="1" i="0" u="none" strike="noStrike" dirty="0">
                        <a:solidFill>
                          <a:srgbClr val="FF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ctr" rtl="0" fontAlgn="ctr"/>
                      <a:r>
                        <a:rPr lang="zh-CN" altLang="en-US" sz="1600" b="1" u="none" strike="noStrike" dirty="0">
                          <a:solidFill>
                            <a:srgbClr val="FF0000"/>
                          </a:solidFill>
                          <a:effectLst/>
                        </a:rPr>
                        <a:t>超封顶线职工单位补充保险报销情况反馈表填报说明</a:t>
                      </a:r>
                      <a:endParaRPr lang="zh-CN" altLang="en-US" sz="1600" b="1" i="0" u="none" strike="noStrike" dirty="0">
                        <a:solidFill>
                          <a:srgbClr val="FF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0"/>
                  </a:ext>
                </a:extLst>
              </a:tr>
              <a:tr h="252095">
                <a:tc rowSpan="6">
                  <a:txBody>
                    <a:bodyPr/>
                    <a:lstStyle/>
                    <a:p>
                      <a:pPr algn="ctr" fontAlgn="ctr"/>
                      <a:r>
                        <a:rPr lang="zh-CN" altLang="en-US" sz="1600" b="1" u="none" strike="noStrike">
                          <a:effectLst/>
                          <a:latin typeface="宋体" panose="02010600030101010101" pitchFamily="2" charset="-122"/>
                          <a:ea typeface="宋体" panose="02010600030101010101" pitchFamily="2" charset="-122"/>
                        </a:rPr>
                        <a:t>填报项目</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是否在职</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填写“是”或“否”。</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7661" marR="4314" marT="4314" marB="0" anchor="ctr"/>
                </a:tc>
                <a:extLst>
                  <a:ext uri="{0D108BD9-81ED-4DB2-BD59-A6C34878D82A}">
                    <a16:rowId xmlns:a16="http://schemas.microsoft.com/office/drawing/2014/main" val="10001"/>
                  </a:ext>
                </a:extLst>
              </a:tr>
              <a:tr h="250825">
                <a:tc vMerge="1">
                  <a:txBody>
                    <a:bodyPr/>
                    <a:lstStyle/>
                    <a:p>
                      <a:endParaRPr lang="zh-CN"/>
                    </a:p>
                  </a:txBody>
                  <a:tcP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是否申报</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自愿申报，填写“是”或“否”。</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7661" marR="4314" marT="4314" marB="0" anchor="ctr"/>
                </a:tc>
                <a:extLst>
                  <a:ext uri="{0D108BD9-81ED-4DB2-BD59-A6C34878D82A}">
                    <a16:rowId xmlns:a16="http://schemas.microsoft.com/office/drawing/2014/main" val="10002"/>
                  </a:ext>
                </a:extLst>
              </a:tr>
              <a:tr h="993775">
                <a:tc vMerge="1">
                  <a:txBody>
                    <a:bodyPr/>
                    <a:lstStyle/>
                    <a:p>
                      <a:endParaRPr lang="zh-CN"/>
                    </a:p>
                  </a:txBody>
                  <a:tcPr/>
                </a:tc>
                <a:tc>
                  <a:txBody>
                    <a:bodyPr/>
                    <a:lstStyle/>
                    <a:p>
                      <a:pPr algn="l" rtl="0" fontAlgn="ctr"/>
                      <a:r>
                        <a:rPr lang="zh-CN" altLang="en-US" sz="1600" b="1" u="none" strike="noStrike" dirty="0">
                          <a:effectLst/>
                          <a:latin typeface="宋体" panose="02010600030101010101" pitchFamily="2" charset="-122"/>
                          <a:ea typeface="宋体" panose="02010600030101010101" pitchFamily="2" charset="-122"/>
                        </a:rPr>
                        <a:t>超过封顶线以上部分“自付一”补充保险报销</a:t>
                      </a:r>
                      <a:endParaRPr lang="en-US" altLang="zh-CN" sz="1600" b="1" u="none" strike="noStrike" dirty="0">
                        <a:effectLst/>
                        <a:latin typeface="宋体" panose="02010600030101010101" pitchFamily="2" charset="-122"/>
                        <a:ea typeface="宋体" panose="02010600030101010101" pitchFamily="2" charset="-122"/>
                      </a:endParaRPr>
                    </a:p>
                    <a:p>
                      <a:pPr algn="l" rtl="0" fontAlgn="ctr"/>
                      <a:r>
                        <a:rPr lang="zh-CN" altLang="en-US" sz="1600" b="1" u="none" strike="noStrike" dirty="0">
                          <a:effectLst/>
                          <a:latin typeface="宋体" panose="02010600030101010101" pitchFamily="2" charset="-122"/>
                          <a:ea typeface="宋体" panose="02010600030101010101" pitchFamily="2" charset="-122"/>
                        </a:rPr>
                        <a:t>比例或金额</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需向单位负责企业补充保险报销的部门进行核实，如实填写职工封顶线以上部分已经从企业补充保险、社会医疗救助或特困人员重大疾病医疗救助等形式获得过的报销比例或报销金额，若没有上述形式报销则填写“</a:t>
                      </a:r>
                      <a:r>
                        <a:rPr lang="en-US" altLang="zh-CN" sz="1600" u="none" strike="noStrike" dirty="0">
                          <a:effectLst/>
                          <a:latin typeface="宋体" panose="02010600030101010101" pitchFamily="2" charset="-122"/>
                          <a:ea typeface="宋体" panose="02010600030101010101" pitchFamily="2" charset="-122"/>
                        </a:rPr>
                        <a:t>0</a:t>
                      </a:r>
                      <a:r>
                        <a:rPr lang="zh-CN" altLang="en-US" sz="1600" u="none" strike="noStrike" dirty="0">
                          <a:effectLst/>
                          <a:latin typeface="宋体" panose="02010600030101010101" pitchFamily="2" charset="-122"/>
                          <a:ea typeface="宋体" panose="02010600030101010101" pitchFamily="2" charset="-122"/>
                        </a:rPr>
                        <a:t>”。</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77661" marR="4314" marT="4314" marB="0" anchor="ctr"/>
                </a:tc>
                <a:extLst>
                  <a:ext uri="{0D108BD9-81ED-4DB2-BD59-A6C34878D82A}">
                    <a16:rowId xmlns:a16="http://schemas.microsoft.com/office/drawing/2014/main" val="10003"/>
                  </a:ext>
                </a:extLst>
              </a:tr>
              <a:tr h="363855">
                <a:tc vMerge="1">
                  <a:txBody>
                    <a:bodyPr/>
                    <a:lstStyle/>
                    <a:p>
                      <a:endParaRPr lang="zh-CN"/>
                    </a:p>
                  </a:txBody>
                  <a:tcP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放弃申报原因</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若“是否申报”项目填写为“否”，则必须填写“放弃申报原因”。</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4"/>
                  </a:ext>
                </a:extLst>
              </a:tr>
              <a:tr h="361950">
                <a:tc vMerge="1">
                  <a:txBody>
                    <a:bodyPr/>
                    <a:lstStyle/>
                    <a:p>
                      <a:endParaRPr lang="zh-CN"/>
                    </a:p>
                  </a:txBody>
                  <a:tcPr/>
                </a:tc>
                <a:tc rowSpan="2">
                  <a:txBody>
                    <a:bodyPr/>
                    <a:lstStyle/>
                    <a:p>
                      <a:pPr algn="ctr" rtl="0" fontAlgn="ctr"/>
                      <a:r>
                        <a:rPr lang="zh-CN" altLang="en-US" sz="1600" b="1" u="none" strike="noStrike" dirty="0">
                          <a:effectLst/>
                          <a:latin typeface="宋体" panose="02010600030101010101" pitchFamily="2" charset="-122"/>
                          <a:ea typeface="宋体" panose="02010600030101010101" pitchFamily="2" charset="-122"/>
                        </a:rPr>
                        <a:t>备注</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若“放弃申报原因”选择“其他”，则必须在“备注”中写明相关内容。</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5"/>
                  </a:ext>
                </a:extLst>
              </a:tr>
              <a:tr h="756285">
                <a:tc vMerge="1">
                  <a:txBody>
                    <a:bodyPr/>
                    <a:lstStyle/>
                    <a:p>
                      <a:endParaRPr lang="zh-CN"/>
                    </a:p>
                  </a:txBody>
                  <a:tcPr/>
                </a:tc>
                <a:tc vMerge="1">
                  <a:txBody>
                    <a:bodyPr/>
                    <a:lstStyle/>
                    <a:p>
                      <a:endParaRPr lang="zh-CN"/>
                    </a:p>
                  </a:txBody>
                  <a:tcP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2.</a:t>
                      </a:r>
                      <a:r>
                        <a:rPr lang="zh-CN" altLang="en-US" sz="1600" u="none" strike="noStrike" dirty="0">
                          <a:effectLst/>
                          <a:latin typeface="宋体" panose="02010600030101010101" pitchFamily="2" charset="-122"/>
                          <a:ea typeface="宋体" panose="02010600030101010101" pitchFamily="2" charset="-122"/>
                        </a:rPr>
                        <a:t>超封顶线以上“自付一”金额在</a:t>
                      </a: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万元以上的职工，应提供原始单据。如果职工无法提供原始单据的原因是原件已被单位收存，则须在备注栏填写“单位已将截至</a:t>
                      </a:r>
                      <a:r>
                        <a:rPr lang="en-US" altLang="zh-CN" sz="1600" u="none" strike="noStrike" dirty="0">
                          <a:effectLst/>
                          <a:latin typeface="宋体" panose="02010600030101010101" pitchFamily="2" charset="-122"/>
                          <a:ea typeface="宋体" panose="02010600030101010101" pitchFamily="2" charset="-122"/>
                        </a:rPr>
                        <a:t>XX</a:t>
                      </a:r>
                      <a:r>
                        <a:rPr lang="zh-CN" altLang="en-US" sz="1600" u="none" strike="noStrike" dirty="0">
                          <a:effectLst/>
                          <a:latin typeface="宋体" panose="02010600030101010101" pitchFamily="2" charset="-122"/>
                          <a:ea typeface="宋体" panose="02010600030101010101" pitchFamily="2" charset="-122"/>
                        </a:rPr>
                        <a:t>月</a:t>
                      </a:r>
                      <a:r>
                        <a:rPr lang="en-US" altLang="zh-CN" sz="1600" u="none" strike="noStrike" dirty="0">
                          <a:effectLst/>
                          <a:latin typeface="宋体" panose="02010600030101010101" pitchFamily="2" charset="-122"/>
                          <a:ea typeface="宋体" panose="02010600030101010101" pitchFamily="2" charset="-122"/>
                        </a:rPr>
                        <a:t>XX</a:t>
                      </a:r>
                      <a:r>
                        <a:rPr lang="zh-CN" altLang="en-US" sz="1600" u="none" strike="noStrike" dirty="0">
                          <a:effectLst/>
                          <a:latin typeface="宋体" panose="02010600030101010101" pitchFamily="2" charset="-122"/>
                          <a:ea typeface="宋体" panose="02010600030101010101" pitchFamily="2" charset="-122"/>
                        </a:rPr>
                        <a:t>日的职工医疗专用收据原件收存”。</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6"/>
                  </a:ext>
                </a:extLst>
              </a:tr>
              <a:tr h="583565">
                <a:tc rowSpan="5">
                  <a:txBody>
                    <a:bodyPr/>
                    <a:lstStyle/>
                    <a:p>
                      <a:pPr algn="ctr" fontAlgn="ctr"/>
                      <a:r>
                        <a:rPr lang="zh-CN" altLang="en-US" sz="1600" b="1" u="none" strike="noStrike">
                          <a:effectLst/>
                          <a:latin typeface="宋体" panose="02010600030101010101" pitchFamily="2" charset="-122"/>
                          <a:ea typeface="宋体" panose="02010600030101010101" pitchFamily="2" charset="-122"/>
                        </a:rPr>
                        <a:t>上报资料及签章</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rowSpan="3">
                  <a:txBody>
                    <a:bodyPr/>
                    <a:lstStyle/>
                    <a:p>
                      <a:pPr algn="ctr" rtl="0" fontAlgn="ctr"/>
                      <a:r>
                        <a:rPr lang="zh-CN" altLang="en-US" sz="1600" b="1" u="none" strike="noStrike" dirty="0">
                          <a:effectLst/>
                          <a:latin typeface="宋体" panose="02010600030101010101" pitchFamily="2" charset="-122"/>
                          <a:ea typeface="宋体" panose="02010600030101010101" pitchFamily="2" charset="-122"/>
                        </a:rPr>
                        <a:t>基本医疗保险</a:t>
                      </a:r>
                      <a:endParaRPr lang="en-US" altLang="zh-CN" sz="1600" b="1" u="none" strike="noStrike" dirty="0">
                        <a:effectLst/>
                        <a:latin typeface="宋体" panose="02010600030101010101" pitchFamily="2" charset="-122"/>
                        <a:ea typeface="宋体" panose="02010600030101010101" pitchFamily="2" charset="-122"/>
                      </a:endParaRPr>
                    </a:p>
                    <a:p>
                      <a:pPr algn="ctr" rtl="0" fontAlgn="ctr"/>
                      <a:r>
                        <a:rPr lang="zh-CN" altLang="en-US" sz="1600" b="1" u="none" strike="noStrike" dirty="0">
                          <a:effectLst/>
                          <a:latin typeface="宋体" panose="02010600030101010101" pitchFamily="2" charset="-122"/>
                          <a:ea typeface="宋体" panose="02010600030101010101" pitchFamily="2" charset="-122"/>
                        </a:rPr>
                        <a:t>原始单据</a:t>
                      </a:r>
                      <a:endParaRPr lang="en-US" altLang="zh-CN" sz="1600" b="1" u="none" strike="noStrike" dirty="0">
                        <a:effectLst/>
                        <a:latin typeface="宋体" panose="02010600030101010101" pitchFamily="2" charset="-122"/>
                        <a:ea typeface="宋体" panose="02010600030101010101" pitchFamily="2" charset="-122"/>
                      </a:endParaRPr>
                    </a:p>
                    <a:p>
                      <a:pPr algn="ctr" rtl="0" fontAlgn="ctr"/>
                      <a:r>
                        <a:rPr lang="zh-CN" altLang="en-US" sz="1600" b="1" u="none" strike="noStrike" dirty="0">
                          <a:effectLst/>
                          <a:latin typeface="宋体" panose="02010600030101010101" pitchFamily="2" charset="-122"/>
                          <a:ea typeface="宋体" panose="02010600030101010101" pitchFamily="2" charset="-122"/>
                        </a:rPr>
                        <a:t>及职工签字</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1. </a:t>
                      </a:r>
                      <a:r>
                        <a:rPr lang="zh-CN" altLang="en-US" sz="1600" u="none" strike="noStrike" dirty="0">
                          <a:effectLst/>
                          <a:latin typeface="宋体" panose="02010600030101010101" pitchFamily="2" charset="-122"/>
                          <a:ea typeface="宋体" panose="02010600030101010101" pitchFamily="2" charset="-122"/>
                        </a:rPr>
                        <a:t>超封顶线以上“自付一”金额在</a:t>
                      </a: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万元以内（含）的职工，无需上报原始单据，由基层单位按要求填写</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情况反馈表</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并由职工本人签字确认。</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7"/>
                  </a:ext>
                </a:extLst>
              </a:tr>
              <a:tr h="1022350">
                <a:tc vMerge="1">
                  <a:txBody>
                    <a:bodyPr/>
                    <a:lstStyle/>
                    <a:p>
                      <a:endParaRPr lang="zh-CN"/>
                    </a:p>
                  </a:txBody>
                  <a:tcPr/>
                </a:tc>
                <a:tc vMerge="1">
                  <a:txBody>
                    <a:bodyPr/>
                    <a:lstStyle/>
                    <a:p>
                      <a:endParaRPr lang="zh-CN"/>
                    </a:p>
                  </a:txBody>
                  <a:tcP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2. </a:t>
                      </a:r>
                      <a:r>
                        <a:rPr lang="zh-CN" altLang="en-US" sz="1600" u="none" strike="noStrike" dirty="0">
                          <a:effectLst/>
                          <a:latin typeface="宋体" panose="02010600030101010101" pitchFamily="2" charset="-122"/>
                          <a:ea typeface="宋体" panose="02010600030101010101" pitchFamily="2" charset="-122"/>
                        </a:rPr>
                        <a:t>超封顶线以上“自付一”金额在</a:t>
                      </a:r>
                      <a:r>
                        <a:rPr lang="en-US" altLang="zh-CN" sz="1600" u="none" strike="noStrike" dirty="0">
                          <a:effectLst/>
                          <a:latin typeface="宋体" panose="02010600030101010101" pitchFamily="2" charset="-122"/>
                          <a:ea typeface="宋体" panose="02010600030101010101" pitchFamily="2" charset="-122"/>
                        </a:rPr>
                        <a:t>1</a:t>
                      </a:r>
                      <a:r>
                        <a:rPr lang="zh-CN" altLang="en-US" sz="1600" u="none" strike="noStrike" dirty="0">
                          <a:effectLst/>
                          <a:latin typeface="宋体" panose="02010600030101010101" pitchFamily="2" charset="-122"/>
                          <a:ea typeface="宋体" panose="02010600030101010101" pitchFamily="2" charset="-122"/>
                        </a:rPr>
                        <a:t>万元以上的职工，需提供职工原始单据或相关证明（门诊需提供</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北京市门诊收费专用收据</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，住院需提供</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北京市医疗保险住院费用清单</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），由基层单位按要求填写</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情况反馈表</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并由职工本人签字确认。</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8"/>
                  </a:ext>
                </a:extLst>
              </a:tr>
              <a:tr h="499110">
                <a:tc vMerge="1">
                  <a:txBody>
                    <a:bodyPr/>
                    <a:lstStyle/>
                    <a:p>
                      <a:endParaRPr lang="zh-CN"/>
                    </a:p>
                  </a:txBody>
                  <a:tcPr/>
                </a:tc>
                <a:tc vMerge="1">
                  <a:txBody>
                    <a:bodyPr/>
                    <a:lstStyle/>
                    <a:p>
                      <a:endParaRPr lang="zh-CN"/>
                    </a:p>
                  </a:txBody>
                  <a:tcPr/>
                </a:tc>
                <a:tc>
                  <a:txBody>
                    <a:bodyPr/>
                    <a:lstStyle/>
                    <a:p>
                      <a:pPr algn="l" rtl="0" fontAlgn="ctr"/>
                      <a:r>
                        <a:rPr lang="en-US" altLang="zh-CN" sz="1600" u="none" strike="noStrike" dirty="0">
                          <a:effectLst/>
                          <a:latin typeface="宋体" panose="02010600030101010101" pitchFamily="2" charset="-122"/>
                          <a:ea typeface="宋体" panose="02010600030101010101" pitchFamily="2" charset="-122"/>
                        </a:rPr>
                        <a:t>3.</a:t>
                      </a:r>
                      <a:r>
                        <a:rPr lang="zh-CN" altLang="en-US" sz="1600" u="none" strike="noStrike" dirty="0">
                          <a:effectLst/>
                          <a:latin typeface="宋体" panose="02010600030101010101" pitchFamily="2" charset="-122"/>
                          <a:ea typeface="宋体" panose="02010600030101010101" pitchFamily="2" charset="-122"/>
                        </a:rPr>
                        <a:t>不能提供相关资料或放弃互助金申报的职工，基层工会按要求填写</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情况反馈表</a:t>
                      </a:r>
                      <a:r>
                        <a:rPr lang="en-US" altLang="zh-CN" sz="1600" u="none" strike="noStrike" dirty="0">
                          <a:effectLst/>
                          <a:latin typeface="宋体" panose="02010600030101010101" pitchFamily="2" charset="-122"/>
                          <a:ea typeface="宋体" panose="02010600030101010101" pitchFamily="2" charset="-122"/>
                        </a:rPr>
                        <a:t>》</a:t>
                      </a:r>
                      <a:r>
                        <a:rPr lang="zh-CN" altLang="en-US" sz="1600" u="none" strike="noStrike" dirty="0">
                          <a:effectLst/>
                          <a:latin typeface="宋体" panose="02010600030101010101" pitchFamily="2" charset="-122"/>
                          <a:ea typeface="宋体" panose="02010600030101010101" pitchFamily="2" charset="-122"/>
                        </a:rPr>
                        <a:t>后，由职工本人签字确认。</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09"/>
                  </a:ext>
                </a:extLst>
              </a:tr>
              <a:tr h="605790">
                <a:tc vMerge="1">
                  <a:txBody>
                    <a:bodyPr/>
                    <a:lstStyle/>
                    <a:p>
                      <a:endParaRPr lang="zh-CN"/>
                    </a:p>
                  </a:txBody>
                  <a:tcPr/>
                </a:tc>
                <a:tc>
                  <a:txBody>
                    <a:bodyPr/>
                    <a:lstStyle/>
                    <a:p>
                      <a:pPr algn="ctr" rtl="0" fontAlgn="ctr"/>
                      <a:r>
                        <a:rPr lang="zh-CN" altLang="en-US" sz="1600" b="1" u="none" strike="noStrike">
                          <a:effectLst/>
                          <a:latin typeface="宋体" panose="02010600030101010101" pitchFamily="2" charset="-122"/>
                          <a:ea typeface="宋体" panose="02010600030101010101" pitchFamily="2" charset="-122"/>
                        </a:rPr>
                        <a:t>签章</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基层单位工会、补充保险人事（或负责）部门、代办处或局总公司工会确认填写内容完整准确真实后，盖章签字确认，并填写联系电话以便核实。</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10"/>
                  </a:ext>
                </a:extLst>
              </a:tr>
              <a:tr h="305435">
                <a:tc vMerge="1">
                  <a:txBody>
                    <a:bodyPr/>
                    <a:lstStyle/>
                    <a:p>
                      <a:endParaRPr lang="zh-CN"/>
                    </a:p>
                  </a:txBody>
                  <a:tcPr/>
                </a:tc>
                <a:tc>
                  <a:txBody>
                    <a:bodyPr/>
                    <a:lstStyle/>
                    <a:p>
                      <a:pPr algn="ctr" rtl="0" fontAlgn="ctr"/>
                      <a:r>
                        <a:rPr lang="zh-CN" altLang="en-US" sz="1600" b="1" u="none" strike="noStrike" dirty="0">
                          <a:effectLst/>
                          <a:latin typeface="宋体" panose="02010600030101010101" pitchFamily="2" charset="-122"/>
                          <a:ea typeface="宋体" panose="02010600030101010101" pitchFamily="2" charset="-122"/>
                        </a:rPr>
                        <a:t>份数</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tc>
                  <a:txBody>
                    <a:bodyPr/>
                    <a:lstStyle/>
                    <a:p>
                      <a:pPr algn="l" rtl="0" fontAlgn="ctr"/>
                      <a:r>
                        <a:rPr lang="zh-CN" altLang="en-US" sz="1600" u="none" strike="noStrike" dirty="0">
                          <a:effectLst/>
                          <a:latin typeface="宋体" panose="02010600030101010101" pitchFamily="2" charset="-122"/>
                          <a:ea typeface="宋体" panose="02010600030101010101" pitchFamily="2" charset="-122"/>
                        </a:rPr>
                        <a:t>一式三份，办事处、代办处、基层单位各留存一份。</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4314" marR="4314" marT="4314" marB="0" anchor="ctr"/>
                </a:tc>
                <a:extLst>
                  <a:ext uri="{0D108BD9-81ED-4DB2-BD59-A6C34878D82A}">
                    <a16:rowId xmlns:a16="http://schemas.microsoft.com/office/drawing/2014/main" val="10011"/>
                  </a:ext>
                </a:extLst>
              </a:tr>
              <a:tr h="337185">
                <a:tc gridSpan="2">
                  <a:txBody>
                    <a:bodyPr/>
                    <a:lstStyle/>
                    <a:p>
                      <a:pPr algn="ctr" fontAlgn="ctr">
                        <a:buNone/>
                      </a:pPr>
                      <a:r>
                        <a:rPr lang="zh-CN" altLang="en-US" sz="1600" b="1" i="0" u="none" dirty="0">
                          <a:gradFill>
                            <a:gsLst>
                              <a:gs pos="0">
                                <a:srgbClr val="FE4444"/>
                              </a:gs>
                              <a:gs pos="100000">
                                <a:srgbClr val="832B2B"/>
                              </a:gs>
                            </a:gsLst>
                            <a:lin scaled="0"/>
                          </a:gradFill>
                          <a:latin typeface="宋体" panose="02010600030101010101" pitchFamily="2" charset="-122"/>
                          <a:ea typeface="宋体" panose="02010600030101010101" pitchFamily="2" charset="-122"/>
                        </a:rPr>
                        <a:t>变 化</a:t>
                      </a:r>
                      <a:endParaRPr lang="zh-CN" altLang="en-US" sz="1600" b="1" i="0" u="none" strike="noStrike" dirty="0">
                        <a:gradFill>
                          <a:gsLst>
                            <a:gs pos="0">
                              <a:srgbClr val="FE4444"/>
                            </a:gs>
                            <a:gs pos="100000">
                              <a:srgbClr val="832B2B"/>
                            </a:gs>
                          </a:gsLst>
                          <a:lin scaled="0"/>
                        </a:gradFill>
                        <a:effectLst/>
                        <a:latin typeface="宋体" panose="02010600030101010101" pitchFamily="2" charset="-122"/>
                        <a:ea typeface="宋体" panose="02010600030101010101" pitchFamily="2" charset="-122"/>
                      </a:endParaRPr>
                    </a:p>
                  </a:txBody>
                  <a:tcPr/>
                </a:tc>
                <a:tc hMerge="1">
                  <a:txBody>
                    <a:bodyPr/>
                    <a:lstStyle/>
                    <a:p>
                      <a:endParaRPr lang="zh-CN"/>
                    </a:p>
                  </a:txBody>
                  <a:tcPr marL="4314" marR="4314" marT="4314" marB="0" anchor="ctr"/>
                </a:tc>
                <a:tc>
                  <a:txBody>
                    <a:bodyPr/>
                    <a:lstStyle/>
                    <a:p>
                      <a:pPr algn="l" rtl="0" fontAlgn="ctr">
                        <a:buNone/>
                      </a:pPr>
                      <a:r>
                        <a:rPr lang="zh-CN" altLang="en-US" sz="1600" b="0" i="0" u="none" strike="noStrike" dirty="0">
                          <a:gradFill>
                            <a:gsLst>
                              <a:gs pos="0">
                                <a:srgbClr val="FE4444"/>
                              </a:gs>
                              <a:gs pos="100000">
                                <a:srgbClr val="832B2B"/>
                              </a:gs>
                            </a:gsLst>
                            <a:lin scaled="0"/>
                          </a:gradFill>
                          <a:effectLst/>
                          <a:latin typeface="宋体" panose="02010600030101010101" pitchFamily="2" charset="-122"/>
                          <a:ea typeface="宋体" panose="02010600030101010101" pitchFamily="2" charset="-122"/>
                        </a:rPr>
                        <a:t>自2019年起，互助金在500元（含）以内的，无需进行申报，系统自动核算，直赔。</a:t>
                      </a:r>
                    </a:p>
                  </a:txBody>
                  <a:tcPr marL="4314" marR="4314" marT="4314"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7661275" y="1571625"/>
            <a:ext cx="412750" cy="412750"/>
          </a:xfrm>
          <a:prstGeom prst="ellipse">
            <a:avLst/>
          </a:pr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1</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
        <p:nvSpPr>
          <p:cNvPr id="22" name="椭圆 21"/>
          <p:cNvSpPr/>
          <p:nvPr/>
        </p:nvSpPr>
        <p:spPr>
          <a:xfrm>
            <a:off x="7661275" y="2974975"/>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2</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
        <p:nvSpPr>
          <p:cNvPr id="26" name="矩形 6"/>
          <p:cNvSpPr/>
          <p:nvPr/>
        </p:nvSpPr>
        <p:spPr>
          <a:xfrm>
            <a:off x="711200" y="2855913"/>
            <a:ext cx="4929188" cy="649288"/>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2019</a:t>
            </a: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年超封顶线申报</a:t>
            </a:r>
            <a:r>
              <a:rPr kumimoji="0" lang="zh-CN" altLang="en-US" sz="1800" b="0" i="0" u="none" strike="noStrike" kern="1200" cap="none" spc="0" normalizeH="0" baseline="0" noProof="0" dirty="0">
                <a:ln>
                  <a:noFill/>
                </a:ln>
                <a:solidFill>
                  <a:srgbClr val="FFFFFF"/>
                </a:solidFill>
                <a:effectLst/>
                <a:uLnTx/>
                <a:uFillTx/>
                <a:latin typeface="+mn-lt"/>
                <a:ea typeface="+mn-ea"/>
                <a:cs typeface="+mn-cs"/>
                <a:sym typeface="+mn-ea"/>
              </a:rPr>
              <a:t>填写说明</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27" name="椭圆 26"/>
          <p:cNvSpPr/>
          <p:nvPr/>
        </p:nvSpPr>
        <p:spPr>
          <a:xfrm>
            <a:off x="7661275" y="4408488"/>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3</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
        <p:nvSpPr>
          <p:cNvPr id="31" name="燕尾形 30"/>
          <p:cNvSpPr/>
          <p:nvPr/>
        </p:nvSpPr>
        <p:spPr>
          <a:xfrm rot="5400000">
            <a:off x="6622256" y="805656"/>
            <a:ext cx="144463" cy="1428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24582" name="文本框 31"/>
          <p:cNvSpPr txBox="1"/>
          <p:nvPr/>
        </p:nvSpPr>
        <p:spPr>
          <a:xfrm>
            <a:off x="385763" y="211138"/>
            <a:ext cx="2135187" cy="646112"/>
          </a:xfrm>
          <a:prstGeom prst="rect">
            <a:avLst/>
          </a:prstGeom>
          <a:noFill/>
          <a:ln w="9525">
            <a:noFill/>
          </a:ln>
        </p:spPr>
        <p:txBody>
          <a:bodyPr anchor="t">
            <a:spAutoFit/>
          </a:bodyPr>
          <a:lstStyle/>
          <a:p>
            <a:r>
              <a:rPr lang="zh-CN" altLang="en-US" sz="3600" dirty="0">
                <a:solidFill>
                  <a:srgbClr val="C00000"/>
                </a:solidFill>
                <a:latin typeface="微软雅黑" panose="020B0503020204020204" pitchFamily="34" charset="-122"/>
                <a:ea typeface="微软雅黑" panose="020B0503020204020204" pitchFamily="34" charset="-122"/>
              </a:rPr>
              <a:t>目    录</a:t>
            </a:r>
          </a:p>
        </p:txBody>
      </p:sp>
      <p:sp>
        <p:nvSpPr>
          <p:cNvPr id="29" name="矩形 6"/>
          <p:cNvSpPr/>
          <p:nvPr/>
        </p:nvSpPr>
        <p:spPr>
          <a:xfrm>
            <a:off x="731838" y="4289425"/>
            <a:ext cx="4929188" cy="649288"/>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2019</a:t>
            </a: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年超封顶线申报时间安排</a:t>
            </a:r>
          </a:p>
        </p:txBody>
      </p:sp>
      <p:sp>
        <p:nvSpPr>
          <p:cNvPr id="34" name="矩形 6"/>
          <p:cNvSpPr/>
          <p:nvPr/>
        </p:nvSpPr>
        <p:spPr>
          <a:xfrm>
            <a:off x="711200" y="1422400"/>
            <a:ext cx="4929188" cy="649288"/>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2019</a:t>
            </a: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年超封顶线申报系统</a:t>
            </a:r>
            <a:r>
              <a:rPr kumimoji="0" lang="zh-CN" altLang="en-US" sz="1800" b="0" i="0" u="none" strike="noStrike" kern="1200" cap="none" spc="0" normalizeH="0" baseline="0" noProof="0" dirty="0">
                <a:ln>
                  <a:noFill/>
                </a:ln>
                <a:solidFill>
                  <a:srgbClr val="FFFFFF"/>
                </a:solidFill>
                <a:effectLst/>
                <a:uLnTx/>
                <a:uFillTx/>
                <a:latin typeface="+mn-lt"/>
                <a:ea typeface="+mn-ea"/>
                <a:cs typeface="+mn-cs"/>
                <a:sym typeface="+mn-ea"/>
              </a:rPr>
              <a:t>说明</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cxnSp>
        <p:nvCxnSpPr>
          <p:cNvPr id="3" name="直接连接符 2"/>
          <p:cNvCxnSpPr/>
          <p:nvPr/>
        </p:nvCxnSpPr>
        <p:spPr>
          <a:xfrm>
            <a:off x="5661025" y="1700213"/>
            <a:ext cx="172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661025" y="3181350"/>
            <a:ext cx="1728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640388" y="4614863"/>
            <a:ext cx="172878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p:nvPr/>
        </p:nvSpPr>
        <p:spPr>
          <a:xfrm>
            <a:off x="107950" y="328613"/>
            <a:ext cx="3743325"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Arial Black" panose="020B0A04020102020204" pitchFamily="34" charset="0"/>
                <a:ea typeface="微软雅黑" panose="020B0503020204020204" pitchFamily="34" charset="-122"/>
              </a:rPr>
              <a:t>超封顶线理赔单上报</a:t>
            </a:r>
          </a:p>
        </p:txBody>
      </p:sp>
      <p:sp>
        <p:nvSpPr>
          <p:cNvPr id="8" name="日期占位符 3"/>
          <p:cNvSpPr txBox="1">
            <a:spLocks noGrp="1"/>
          </p:cNvSpPr>
          <p:nvPr>
            <p:ph type="dt" sz="half" idx="10"/>
          </p:nvPr>
        </p:nvSpPr>
        <p:spPr>
          <a:xfrm>
            <a:off x="0" y="6624638"/>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49155" name="Picture 8"/>
          <p:cNvPicPr>
            <a:picLocks noChangeAspect="1"/>
          </p:cNvPicPr>
          <p:nvPr/>
        </p:nvPicPr>
        <p:blipFill>
          <a:blip r:embed="rId2"/>
          <a:stretch>
            <a:fillRect/>
          </a:stretch>
        </p:blipFill>
        <p:spPr>
          <a:xfrm>
            <a:off x="0" y="765175"/>
            <a:ext cx="9144000" cy="5832475"/>
          </a:xfrm>
          <a:prstGeom prst="rect">
            <a:avLst/>
          </a:prstGeom>
          <a:noFill/>
          <a:ln w="9525">
            <a:noFill/>
          </a:ln>
        </p:spPr>
      </p:pic>
      <p:sp>
        <p:nvSpPr>
          <p:cNvPr id="2" name="图文框 1"/>
          <p:cNvSpPr/>
          <p:nvPr/>
        </p:nvSpPr>
        <p:spPr>
          <a:xfrm>
            <a:off x="0" y="2492375"/>
            <a:ext cx="755650" cy="576263"/>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对话气泡: 矩形 2"/>
          <p:cNvSpPr/>
          <p:nvPr/>
        </p:nvSpPr>
        <p:spPr>
          <a:xfrm>
            <a:off x="1700213" y="4300538"/>
            <a:ext cx="5508625" cy="1152525"/>
          </a:xfrm>
          <a:prstGeom prst="wedgeRectCallout">
            <a:avLst>
              <a:gd name="adj1" fmla="val -69389"/>
              <a:gd name="adj2" fmla="val -151735"/>
            </a:avLst>
          </a:prstGeom>
          <a:solidFill>
            <a:schemeClr val="accent6">
              <a:lumMod val="20000"/>
              <a:lumOff val="80000"/>
            </a:schemeClr>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说明：对填写完成的理赔单，点击“当前结果上报”将理赔单上报到待受理状态。</a:t>
            </a:r>
            <a:endPar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sym typeface="+mn-ea"/>
              </a:rPr>
              <a:t>注：待受理状态下的超封顶线反馈表，不允许修改。</a:t>
            </a:r>
            <a:endParaRPr kumimoji="0" lang="en-US" altLang="zh-CN"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p:nvPr/>
        </p:nvSpPr>
        <p:spPr>
          <a:xfrm>
            <a:off x="1035050" y="2551113"/>
            <a:ext cx="6823075" cy="1092200"/>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2019</a:t>
            </a:r>
            <a:r>
              <a:rPr kumimoji="0" lang="zh-CN" altLang="en-US" sz="32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年超封顶线申报时间安排</a:t>
            </a:r>
          </a:p>
        </p:txBody>
      </p:sp>
      <p:sp>
        <p:nvSpPr>
          <p:cNvPr id="3" name="椭圆 2"/>
          <p:cNvSpPr/>
          <p:nvPr/>
        </p:nvSpPr>
        <p:spPr>
          <a:xfrm>
            <a:off x="7308850" y="2890838"/>
            <a:ext cx="412750" cy="412750"/>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4</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3" name="直接连接符 2"/>
          <p:cNvCxnSpPr/>
          <p:nvPr/>
        </p:nvCxnSpPr>
        <p:spPr>
          <a:xfrm>
            <a:off x="2570163" y="2005013"/>
            <a:ext cx="2708275" cy="3871912"/>
          </a:xfrm>
          <a:prstGeom prst="line">
            <a:avLst/>
          </a:prstGeom>
          <a:ln w="28575" cap="flat" cmpd="sng">
            <a:solidFill>
              <a:srgbClr val="7F7F7F"/>
            </a:solidFill>
            <a:prstDash val="solid"/>
            <a:round/>
            <a:headEnd type="none" w="med" len="med"/>
            <a:tailEnd type="none" w="med" len="med"/>
          </a:ln>
        </p:spPr>
      </p:cxnSp>
      <p:sp>
        <p:nvSpPr>
          <p:cNvPr id="4" name="椭圆 3"/>
          <p:cNvSpPr/>
          <p:nvPr/>
        </p:nvSpPr>
        <p:spPr>
          <a:xfrm>
            <a:off x="2500313" y="2214563"/>
            <a:ext cx="98425" cy="98425"/>
          </a:xfrm>
          <a:prstGeom prst="ellipse">
            <a:avLst/>
          </a:prstGeom>
          <a:solidFill>
            <a:sysClr val="window" lastClr="FFFFFF"/>
          </a:solidFill>
          <a:ln w="57150" cap="flat" cmpd="sng" algn="ctr">
            <a:solidFill>
              <a:srgbClr val="1DB4CD"/>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幼圆" panose="02010509060101010101" pitchFamily="49" charset="-122"/>
              <a:cs typeface="+mn-cs"/>
            </a:endParaRPr>
          </a:p>
        </p:txBody>
      </p:sp>
      <p:sp>
        <p:nvSpPr>
          <p:cNvPr id="5" name="圆角矩形 5"/>
          <p:cNvSpPr/>
          <p:nvPr/>
        </p:nvSpPr>
        <p:spPr>
          <a:xfrm>
            <a:off x="2857500" y="1560513"/>
            <a:ext cx="4451350" cy="1436688"/>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gradFill flip="none" rotWithShape="1">
            <a:gsLst>
              <a:gs pos="55000">
                <a:srgbClr val="33BED5"/>
              </a:gs>
              <a:gs pos="0">
                <a:srgbClr val="32BED5"/>
              </a:gs>
              <a:gs pos="56000">
                <a:srgbClr val="F3FCFF"/>
              </a:gs>
              <a:gs pos="100000">
                <a:sysClr val="window" lastClr="FFFFFF"/>
              </a:gs>
            </a:gsLst>
            <a:lin ang="5400000" scaled="1"/>
            <a:tileRect/>
          </a:gradFill>
          <a:ln w="25400" cap="flat" cmpd="sng" algn="ctr">
            <a:noFill/>
            <a:prstDash val="solid"/>
          </a:ln>
          <a:effectLst>
            <a:outerShdw blurRad="101600" dist="38100" dir="5400000" algn="t" rotWithShape="0">
              <a:prstClr val="black">
                <a:alpha val="24000"/>
              </a:prstClr>
            </a:outerShdw>
          </a:effectLst>
        </p:spPr>
        <p:txBody>
          <a:bodyPr lIns="46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        </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进入“暖</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互助超封顶线申报系统”</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rPr>
              <a:t>，按要求进行填报，同时进行线下申报工作。</a:t>
            </a:r>
          </a:p>
        </p:txBody>
      </p:sp>
      <p:sp>
        <p:nvSpPr>
          <p:cNvPr id="48132" name="KSO_GT1"/>
          <p:cNvSpPr txBox="1"/>
          <p:nvPr/>
        </p:nvSpPr>
        <p:spPr>
          <a:xfrm flipH="1">
            <a:off x="1084263" y="2147888"/>
            <a:ext cx="1611312" cy="504825"/>
          </a:xfrm>
          <a:prstGeom prst="rect">
            <a:avLst/>
          </a:prstGeom>
          <a:noFill/>
          <a:ln w="9525">
            <a:noFill/>
          </a:ln>
        </p:spPr>
        <p:txBody>
          <a:bodyPr lIns="0" tIns="0" rIns="0" bIns="0" anchor="ctr"/>
          <a:lstStyle/>
          <a:p>
            <a:pPr algn="ctr">
              <a:lnSpc>
                <a:spcPct val="80000"/>
              </a:lnSpc>
            </a:pPr>
            <a:r>
              <a:rPr lang="en-US" altLang="zh-CN" sz="2800" b="1" dirty="0">
                <a:solidFill>
                  <a:srgbClr val="FF0000"/>
                </a:solidFill>
                <a:latin typeface="Agency FB" panose="020B0503020202020204" pitchFamily="34" charset="0"/>
                <a:ea typeface="微软雅黑" panose="020B0503020204020204" pitchFamily="34" charset="-122"/>
              </a:rPr>
              <a:t>2020</a:t>
            </a:r>
            <a:r>
              <a:rPr lang="zh-CN" altLang="zh-CN" sz="2800" b="1" dirty="0">
                <a:solidFill>
                  <a:srgbClr val="FF0000"/>
                </a:solidFill>
                <a:latin typeface="Agency FB" panose="020B0503020202020204" pitchFamily="34" charset="0"/>
                <a:ea typeface="微软雅黑" panose="020B0503020204020204" pitchFamily="34" charset="-122"/>
              </a:rPr>
              <a:t>年</a:t>
            </a:r>
            <a:endParaRPr lang="en-US" altLang="zh-CN" sz="2800" b="1" dirty="0">
              <a:solidFill>
                <a:srgbClr val="FF0000"/>
              </a:solidFill>
              <a:latin typeface="Agency FB" panose="020B0503020202020204" pitchFamily="34" charset="0"/>
              <a:ea typeface="微软雅黑" panose="020B0503020204020204" pitchFamily="34" charset="-122"/>
            </a:endParaRPr>
          </a:p>
          <a:p>
            <a:pPr algn="ctr">
              <a:lnSpc>
                <a:spcPct val="80000"/>
              </a:lnSpc>
            </a:pPr>
            <a:r>
              <a:rPr lang="en-US" altLang="zh-CN" sz="2800" b="1" dirty="0">
                <a:solidFill>
                  <a:srgbClr val="FF0000"/>
                </a:solidFill>
                <a:latin typeface="Agency FB" panose="020B0503020202020204" pitchFamily="34" charset="0"/>
                <a:ea typeface="微软雅黑" panose="020B0503020204020204" pitchFamily="34" charset="-122"/>
              </a:rPr>
              <a:t>1</a:t>
            </a:r>
            <a:r>
              <a:rPr lang="zh-CN" altLang="zh-CN" sz="2800" b="1" dirty="0">
                <a:solidFill>
                  <a:srgbClr val="FF0000"/>
                </a:solidFill>
                <a:latin typeface="Agency FB" panose="020B0503020202020204" pitchFamily="34" charset="0"/>
                <a:ea typeface="微软雅黑" panose="020B0503020204020204" pitchFamily="34" charset="-122"/>
              </a:rPr>
              <a:t>月</a:t>
            </a:r>
            <a:r>
              <a:rPr lang="en-US" altLang="zh-CN" sz="2800" b="1" dirty="0">
                <a:solidFill>
                  <a:srgbClr val="FF0000"/>
                </a:solidFill>
                <a:latin typeface="Agency FB" panose="020B0503020202020204" pitchFamily="34" charset="0"/>
                <a:ea typeface="微软雅黑" panose="020B0503020204020204" pitchFamily="34" charset="-122"/>
              </a:rPr>
              <a:t>15</a:t>
            </a:r>
            <a:r>
              <a:rPr lang="zh-CN" altLang="en-US" sz="2800" b="1" dirty="0">
                <a:solidFill>
                  <a:srgbClr val="FF0000"/>
                </a:solidFill>
                <a:latin typeface="Agency FB" panose="020B0503020202020204" pitchFamily="34" charset="0"/>
                <a:ea typeface="微软雅黑" panose="020B0503020204020204" pitchFamily="34" charset="-122"/>
              </a:rPr>
              <a:t>日</a:t>
            </a:r>
          </a:p>
        </p:txBody>
      </p:sp>
      <p:sp>
        <p:nvSpPr>
          <p:cNvPr id="10" name="椭圆 9"/>
          <p:cNvSpPr/>
          <p:nvPr/>
        </p:nvSpPr>
        <p:spPr>
          <a:xfrm>
            <a:off x="4214813" y="4786313"/>
            <a:ext cx="98425" cy="98425"/>
          </a:xfrm>
          <a:prstGeom prst="ellipse">
            <a:avLst/>
          </a:prstGeom>
          <a:solidFill>
            <a:sysClr val="window" lastClr="FFFFFF"/>
          </a:solidFill>
          <a:ln w="57150" cap="flat" cmpd="sng" algn="ctr">
            <a:solidFill>
              <a:srgbClr val="FF615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D5302"/>
              </a:solidFill>
              <a:effectLst/>
              <a:uLnTx/>
              <a:uFillTx/>
              <a:latin typeface="Calibri" panose="020F0502020204030204"/>
              <a:ea typeface="幼圆" panose="02010509060101010101" pitchFamily="49" charset="-122"/>
              <a:cs typeface="+mn-cs"/>
            </a:endParaRPr>
          </a:p>
        </p:txBody>
      </p:sp>
      <p:sp>
        <p:nvSpPr>
          <p:cNvPr id="11" name="圆角矩形 5"/>
          <p:cNvSpPr/>
          <p:nvPr/>
        </p:nvSpPr>
        <p:spPr>
          <a:xfrm>
            <a:off x="4657725" y="4308475"/>
            <a:ext cx="3784600" cy="1154113"/>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gradFill flip="none" rotWithShape="1">
            <a:gsLst>
              <a:gs pos="55000">
                <a:srgbClr val="FF615F"/>
              </a:gs>
              <a:gs pos="0">
                <a:srgbClr val="FF615F"/>
              </a:gs>
              <a:gs pos="56000">
                <a:srgbClr val="FFEFEF"/>
              </a:gs>
              <a:gs pos="100000">
                <a:sysClr val="window" lastClr="FFFFFF"/>
              </a:gs>
            </a:gsLst>
            <a:lin ang="5400000" scaled="1"/>
            <a:tileRect/>
          </a:gradFill>
          <a:ln w="25400" cap="flat" cmpd="sng" algn="ctr">
            <a:noFill/>
            <a:prstDash val="solid"/>
          </a:ln>
          <a:effectLst>
            <a:outerShdw blurRad="101600" dist="38100" dir="5400000" algn="t" rotWithShape="0">
              <a:prstClr val="black">
                <a:alpha val="24000"/>
              </a:prstClr>
            </a:outerShdw>
          </a:effectLst>
        </p:spPr>
        <p:txBody>
          <a:bodyPr lIns="468000" tIns="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zh-CN" sz="2000" i="0" u="none" strike="noStrike" kern="1200" cap="none" spc="0" normalizeH="0" baseline="0" noProof="0" dirty="0">
                <a:ln>
                  <a:noFill/>
                </a:ln>
                <a:solidFill>
                  <a:srgbClr val="494B4D"/>
                </a:solidFill>
                <a:effectLst/>
                <a:uLnTx/>
                <a:uFillTx/>
                <a:latin typeface="Arial" panose="020B0604020202020204"/>
                <a:ea typeface="幼圆" panose="02010509060101010101" pitchFamily="49" charset="-122"/>
                <a:cs typeface="+mn-cs"/>
                <a:sym typeface="+mn-ea"/>
              </a:rPr>
              <a:t>线上、线下申报工作</a:t>
            </a:r>
            <a:r>
              <a:rPr kumimoji="0" lang="zh-CN" altLang="en-US" sz="2000" i="0" u="none" strike="noStrike" kern="1200" cap="none" spc="0" normalizeH="0" baseline="0" noProof="0" dirty="0">
                <a:ln>
                  <a:noFill/>
                </a:ln>
                <a:solidFill>
                  <a:srgbClr val="494B4D"/>
                </a:solidFill>
                <a:effectLst/>
                <a:uLnTx/>
                <a:uFillTx/>
                <a:latin typeface="Arial" panose="020B0604020202020204"/>
                <a:ea typeface="幼圆" panose="02010509060101010101" pitchFamily="49" charset="-122"/>
                <a:cs typeface="+mn-cs"/>
                <a:sym typeface="+mn-ea"/>
              </a:rPr>
              <a:t>截止，逾期不报视同放弃。</a:t>
            </a:r>
          </a:p>
        </p:txBody>
      </p:sp>
      <p:sp>
        <p:nvSpPr>
          <p:cNvPr id="48135" name="KSO_GT4"/>
          <p:cNvSpPr txBox="1"/>
          <p:nvPr/>
        </p:nvSpPr>
        <p:spPr>
          <a:xfrm flipH="1">
            <a:off x="1866265" y="4681855"/>
            <a:ext cx="2870200" cy="407988"/>
          </a:xfrm>
          <a:prstGeom prst="rect">
            <a:avLst/>
          </a:prstGeom>
          <a:noFill/>
          <a:ln w="9525">
            <a:noFill/>
          </a:ln>
        </p:spPr>
        <p:txBody>
          <a:bodyPr lIns="0" tIns="0" rIns="0" bIns="0" anchor="ctr"/>
          <a:lstStyle/>
          <a:p>
            <a:pPr algn="ctr">
              <a:lnSpc>
                <a:spcPct val="80000"/>
              </a:lnSpc>
            </a:pPr>
            <a:r>
              <a:rPr lang="en-US" altLang="zh-CN" sz="2800" b="1" dirty="0">
                <a:solidFill>
                  <a:srgbClr val="FF0000"/>
                </a:solidFill>
                <a:latin typeface="Agency FB" panose="020B0503020202020204" pitchFamily="34" charset="0"/>
                <a:ea typeface="微软雅黑" panose="020B0503020204020204" pitchFamily="34" charset="-122"/>
              </a:rPr>
              <a:t>2020</a:t>
            </a:r>
            <a:r>
              <a:rPr lang="zh-CN" altLang="zh-CN" sz="2800" b="1" dirty="0">
                <a:solidFill>
                  <a:srgbClr val="FF0000"/>
                </a:solidFill>
                <a:latin typeface="Agency FB" panose="020B0503020202020204" pitchFamily="34" charset="0"/>
                <a:ea typeface="微软雅黑" panose="020B0503020204020204" pitchFamily="34" charset="-122"/>
              </a:rPr>
              <a:t>年</a:t>
            </a:r>
            <a:endParaRPr lang="en-US" altLang="zh-CN" sz="2800" b="1" dirty="0">
              <a:solidFill>
                <a:srgbClr val="FF0000"/>
              </a:solidFill>
              <a:latin typeface="Agency FB" panose="020B0503020202020204" pitchFamily="34" charset="0"/>
              <a:ea typeface="微软雅黑" panose="020B0503020204020204" pitchFamily="34" charset="-122"/>
            </a:endParaRPr>
          </a:p>
          <a:p>
            <a:pPr algn="ctr">
              <a:lnSpc>
                <a:spcPct val="80000"/>
              </a:lnSpc>
            </a:pPr>
            <a:r>
              <a:rPr lang="en-US" altLang="zh-CN" sz="2800" b="1" dirty="0">
                <a:solidFill>
                  <a:srgbClr val="FF0000"/>
                </a:solidFill>
                <a:latin typeface="Agency FB" panose="020B0503020202020204" pitchFamily="34" charset="0"/>
                <a:ea typeface="微软雅黑" panose="020B0503020204020204" pitchFamily="34" charset="-122"/>
              </a:rPr>
              <a:t>3</a:t>
            </a:r>
            <a:r>
              <a:rPr lang="zh-CN" altLang="zh-CN" sz="2800" b="1" dirty="0">
                <a:solidFill>
                  <a:srgbClr val="FF0000"/>
                </a:solidFill>
                <a:latin typeface="Agency FB" panose="020B0503020202020204" pitchFamily="34" charset="0"/>
                <a:ea typeface="微软雅黑" panose="020B0503020204020204" pitchFamily="34" charset="-122"/>
              </a:rPr>
              <a:t>月</a:t>
            </a:r>
            <a:r>
              <a:rPr lang="en-US" altLang="zh-CN" sz="2800" b="1" dirty="0">
                <a:solidFill>
                  <a:srgbClr val="FF0000"/>
                </a:solidFill>
                <a:latin typeface="Agency FB" panose="020B0503020202020204" pitchFamily="34" charset="0"/>
                <a:ea typeface="微软雅黑" panose="020B0503020204020204" pitchFamily="34" charset="-122"/>
              </a:rPr>
              <a:t>15</a:t>
            </a:r>
            <a:r>
              <a:rPr lang="zh-CN" altLang="zh-CN" sz="2800" b="1" dirty="0">
                <a:solidFill>
                  <a:srgbClr val="FF0000"/>
                </a:solidFill>
                <a:latin typeface="Agency FB" panose="020B0503020202020204" pitchFamily="34" charset="0"/>
                <a:ea typeface="微软雅黑" panose="020B0503020204020204" pitchFamily="34" charset="-122"/>
              </a:rPr>
              <a:t>日</a:t>
            </a:r>
            <a:endParaRPr lang="zh-CN" altLang="en-US" sz="2800" b="1" dirty="0">
              <a:solidFill>
                <a:srgbClr val="FF0000"/>
              </a:solidFill>
              <a:latin typeface="Adobe Garamond Pro"/>
              <a:ea typeface="微软雅黑" panose="020B0503020204020204" pitchFamily="34" charset="-122"/>
            </a:endParaRPr>
          </a:p>
        </p:txBody>
      </p:sp>
      <p:sp>
        <p:nvSpPr>
          <p:cNvPr id="54280" name="标题 15"/>
          <p:cNvSpPr>
            <a:spLocks noGrp="1"/>
          </p:cNvSpPr>
          <p:nvPr>
            <p:ph type="title"/>
          </p:nvPr>
        </p:nvSpPr>
        <p:spPr/>
        <p:txBody>
          <a:bodyPr vert="horz" wrap="square" lIns="91440" tIns="45720" rIns="91440" bIns="45720" anchor="b"/>
          <a:lstStyle/>
          <a:p>
            <a:r>
              <a:rPr lang="zh-CN" altLang="en-US" dirty="0"/>
              <a:t>申报时间安排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ppt_x"/>
                                          </p:val>
                                        </p:tav>
                                        <p:tav tm="100000">
                                          <p:val>
                                            <p:strVal val="#ppt_x"/>
                                          </p:val>
                                        </p:tav>
                                      </p:tavLst>
                                    </p:anim>
                                    <p:anim calcmode="lin" valueType="num">
                                      <p:cBhvr additive="base">
                                        <p:cTn id="20"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2" grpId="0"/>
      <p:bldP spid="11" grpId="0" animBg="1"/>
      <p:bldP spid="481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5"/>
          <p:cNvSpPr>
            <a:spLocks noEditPoints="1"/>
          </p:cNvSpPr>
          <p:nvPr/>
        </p:nvSpPr>
        <p:spPr>
          <a:xfrm>
            <a:off x="3106738" y="2427288"/>
            <a:ext cx="3270250" cy="552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53" h="2886">
                <a:moveTo>
                  <a:pt x="5348" y="905"/>
                </a:moveTo>
                <a:cubicBezTo>
                  <a:pt x="5315" y="905"/>
                  <a:pt x="5286" y="919"/>
                  <a:pt x="5262" y="947"/>
                </a:cubicBezTo>
                <a:cubicBezTo>
                  <a:pt x="5237" y="975"/>
                  <a:pt x="5217" y="1016"/>
                  <a:pt x="5202" y="1068"/>
                </a:cubicBezTo>
                <a:cubicBezTo>
                  <a:pt x="5127" y="1322"/>
                  <a:pt x="5051" y="1576"/>
                  <a:pt x="4976" y="1830"/>
                </a:cubicBezTo>
                <a:cubicBezTo>
                  <a:pt x="4963" y="1874"/>
                  <a:pt x="4956" y="1914"/>
                  <a:pt x="4956" y="1951"/>
                </a:cubicBezTo>
                <a:cubicBezTo>
                  <a:pt x="4956" y="2003"/>
                  <a:pt x="4976" y="2029"/>
                  <a:pt x="5016" y="2029"/>
                </a:cubicBezTo>
                <a:cubicBezTo>
                  <a:pt x="5067" y="2029"/>
                  <a:pt x="5141" y="1983"/>
                  <a:pt x="5238" y="1891"/>
                </a:cubicBezTo>
                <a:cubicBezTo>
                  <a:pt x="5240" y="1835"/>
                  <a:pt x="5256" y="1755"/>
                  <a:pt x="5285" y="1653"/>
                </a:cubicBezTo>
                <a:cubicBezTo>
                  <a:pt x="5351" y="1427"/>
                  <a:pt x="5418" y="1202"/>
                  <a:pt x="5484" y="977"/>
                </a:cubicBezTo>
                <a:cubicBezTo>
                  <a:pt x="5439" y="929"/>
                  <a:pt x="5394" y="905"/>
                  <a:pt x="5348" y="905"/>
                </a:cubicBezTo>
                <a:close/>
                <a:moveTo>
                  <a:pt x="14384" y="895"/>
                </a:moveTo>
                <a:cubicBezTo>
                  <a:pt x="14343" y="895"/>
                  <a:pt x="14310" y="912"/>
                  <a:pt x="14286" y="945"/>
                </a:cubicBezTo>
                <a:cubicBezTo>
                  <a:pt x="14261" y="978"/>
                  <a:pt x="14239" y="1024"/>
                  <a:pt x="14222" y="1082"/>
                </a:cubicBezTo>
                <a:cubicBezTo>
                  <a:pt x="14139" y="1359"/>
                  <a:pt x="14056" y="1636"/>
                  <a:pt x="13973" y="1912"/>
                </a:cubicBezTo>
                <a:cubicBezTo>
                  <a:pt x="13957" y="1961"/>
                  <a:pt x="13950" y="2004"/>
                  <a:pt x="13950" y="2040"/>
                </a:cubicBezTo>
                <a:cubicBezTo>
                  <a:pt x="13950" y="2071"/>
                  <a:pt x="13959" y="2097"/>
                  <a:pt x="13979" y="2117"/>
                </a:cubicBezTo>
                <a:cubicBezTo>
                  <a:pt x="13998" y="2137"/>
                  <a:pt x="14023" y="2148"/>
                  <a:pt x="14052" y="2148"/>
                </a:cubicBezTo>
                <a:cubicBezTo>
                  <a:pt x="14088" y="2148"/>
                  <a:pt x="14118" y="2136"/>
                  <a:pt x="14141" y="2114"/>
                </a:cubicBezTo>
                <a:cubicBezTo>
                  <a:pt x="14164" y="2091"/>
                  <a:pt x="14183" y="2061"/>
                  <a:pt x="14200" y="2021"/>
                </a:cubicBezTo>
                <a:cubicBezTo>
                  <a:pt x="14216" y="1981"/>
                  <a:pt x="14256" y="1853"/>
                  <a:pt x="14320" y="1634"/>
                </a:cubicBezTo>
                <a:cubicBezTo>
                  <a:pt x="14383" y="1416"/>
                  <a:pt x="14428" y="1265"/>
                  <a:pt x="14454" y="1182"/>
                </a:cubicBezTo>
                <a:cubicBezTo>
                  <a:pt x="14480" y="1098"/>
                  <a:pt x="14493" y="1039"/>
                  <a:pt x="14493" y="1002"/>
                </a:cubicBezTo>
                <a:cubicBezTo>
                  <a:pt x="14493" y="974"/>
                  <a:pt x="14482" y="948"/>
                  <a:pt x="14461" y="927"/>
                </a:cubicBezTo>
                <a:cubicBezTo>
                  <a:pt x="14440" y="906"/>
                  <a:pt x="14415" y="895"/>
                  <a:pt x="14384" y="895"/>
                </a:cubicBezTo>
                <a:close/>
                <a:moveTo>
                  <a:pt x="11987" y="842"/>
                </a:moveTo>
                <a:cubicBezTo>
                  <a:pt x="12083" y="842"/>
                  <a:pt x="12159" y="864"/>
                  <a:pt x="12216" y="906"/>
                </a:cubicBezTo>
                <a:cubicBezTo>
                  <a:pt x="12274" y="949"/>
                  <a:pt x="12302" y="1003"/>
                  <a:pt x="12302" y="1068"/>
                </a:cubicBezTo>
                <a:cubicBezTo>
                  <a:pt x="12302" y="1099"/>
                  <a:pt x="12291" y="1153"/>
                  <a:pt x="12270" y="1230"/>
                </a:cubicBezTo>
                <a:cubicBezTo>
                  <a:pt x="12206" y="1459"/>
                  <a:pt x="12142" y="1689"/>
                  <a:pt x="12078" y="1918"/>
                </a:cubicBezTo>
                <a:cubicBezTo>
                  <a:pt x="12070" y="1944"/>
                  <a:pt x="12066" y="1970"/>
                  <a:pt x="12066" y="1997"/>
                </a:cubicBezTo>
                <a:cubicBezTo>
                  <a:pt x="12066" y="2018"/>
                  <a:pt x="12075" y="2029"/>
                  <a:pt x="12093" y="2029"/>
                </a:cubicBezTo>
                <a:cubicBezTo>
                  <a:pt x="12133" y="2029"/>
                  <a:pt x="12216" y="1978"/>
                  <a:pt x="12342" y="1875"/>
                </a:cubicBezTo>
                <a:cubicBezTo>
                  <a:pt x="12441" y="1542"/>
                  <a:pt x="12540" y="1209"/>
                  <a:pt x="12639" y="876"/>
                </a:cubicBezTo>
                <a:cubicBezTo>
                  <a:pt x="12873" y="876"/>
                  <a:pt x="13108" y="876"/>
                  <a:pt x="13342" y="876"/>
                </a:cubicBezTo>
                <a:cubicBezTo>
                  <a:pt x="13213" y="1312"/>
                  <a:pt x="13083" y="1748"/>
                  <a:pt x="12953" y="2184"/>
                </a:cubicBezTo>
                <a:cubicBezTo>
                  <a:pt x="12868" y="2465"/>
                  <a:pt x="12729" y="2652"/>
                  <a:pt x="12535" y="2746"/>
                </a:cubicBezTo>
                <a:cubicBezTo>
                  <a:pt x="12341" y="2839"/>
                  <a:pt x="12125" y="2886"/>
                  <a:pt x="11886" y="2886"/>
                </a:cubicBezTo>
                <a:cubicBezTo>
                  <a:pt x="11695" y="2886"/>
                  <a:pt x="11537" y="2849"/>
                  <a:pt x="11413" y="2775"/>
                </a:cubicBezTo>
                <a:cubicBezTo>
                  <a:pt x="11289" y="2702"/>
                  <a:pt x="11227" y="2609"/>
                  <a:pt x="11227" y="2498"/>
                </a:cubicBezTo>
                <a:cubicBezTo>
                  <a:pt x="11227" y="2431"/>
                  <a:pt x="11250" y="2373"/>
                  <a:pt x="11298" y="2324"/>
                </a:cubicBezTo>
                <a:cubicBezTo>
                  <a:pt x="11346" y="2275"/>
                  <a:pt x="11402" y="2250"/>
                  <a:pt x="11466" y="2250"/>
                </a:cubicBezTo>
                <a:cubicBezTo>
                  <a:pt x="11534" y="2250"/>
                  <a:pt x="11590" y="2275"/>
                  <a:pt x="11636" y="2325"/>
                </a:cubicBezTo>
                <a:cubicBezTo>
                  <a:pt x="11681" y="2375"/>
                  <a:pt x="11704" y="2439"/>
                  <a:pt x="11704" y="2516"/>
                </a:cubicBezTo>
                <a:cubicBezTo>
                  <a:pt x="11704" y="2622"/>
                  <a:pt x="11656" y="2702"/>
                  <a:pt x="11560" y="2758"/>
                </a:cubicBezTo>
                <a:cubicBezTo>
                  <a:pt x="11619" y="2793"/>
                  <a:pt x="11685" y="2811"/>
                  <a:pt x="11758" y="2811"/>
                </a:cubicBezTo>
                <a:cubicBezTo>
                  <a:pt x="11831" y="2811"/>
                  <a:pt x="11896" y="2795"/>
                  <a:pt x="11952" y="2763"/>
                </a:cubicBezTo>
                <a:cubicBezTo>
                  <a:pt x="12009" y="2731"/>
                  <a:pt x="12055" y="2684"/>
                  <a:pt x="12091" y="2622"/>
                </a:cubicBezTo>
                <a:cubicBezTo>
                  <a:pt x="12126" y="2560"/>
                  <a:pt x="12161" y="2473"/>
                  <a:pt x="12194" y="2362"/>
                </a:cubicBezTo>
                <a:cubicBezTo>
                  <a:pt x="12233" y="2235"/>
                  <a:pt x="12273" y="2108"/>
                  <a:pt x="12312" y="1981"/>
                </a:cubicBezTo>
                <a:cubicBezTo>
                  <a:pt x="12310" y="1979"/>
                  <a:pt x="12307" y="1977"/>
                  <a:pt x="12305" y="1975"/>
                </a:cubicBezTo>
                <a:cubicBezTo>
                  <a:pt x="12094" y="2136"/>
                  <a:pt x="11910" y="2216"/>
                  <a:pt x="11752" y="2216"/>
                </a:cubicBezTo>
                <a:cubicBezTo>
                  <a:pt x="11653" y="2216"/>
                  <a:pt x="11572" y="2189"/>
                  <a:pt x="11508" y="2134"/>
                </a:cubicBezTo>
                <a:cubicBezTo>
                  <a:pt x="11444" y="2079"/>
                  <a:pt x="11412" y="2010"/>
                  <a:pt x="11412" y="1928"/>
                </a:cubicBezTo>
                <a:cubicBezTo>
                  <a:pt x="11412" y="1866"/>
                  <a:pt x="11427" y="1785"/>
                  <a:pt x="11458" y="1685"/>
                </a:cubicBezTo>
                <a:cubicBezTo>
                  <a:pt x="11499" y="1547"/>
                  <a:pt x="11540" y="1409"/>
                  <a:pt x="11581" y="1271"/>
                </a:cubicBezTo>
                <a:cubicBezTo>
                  <a:pt x="11588" y="1250"/>
                  <a:pt x="11592" y="1230"/>
                  <a:pt x="11592" y="1212"/>
                </a:cubicBezTo>
                <a:cubicBezTo>
                  <a:pt x="11592" y="1184"/>
                  <a:pt x="11584" y="1171"/>
                  <a:pt x="11566" y="1171"/>
                </a:cubicBezTo>
                <a:cubicBezTo>
                  <a:pt x="11530" y="1171"/>
                  <a:pt x="11477" y="1243"/>
                  <a:pt x="11406" y="1387"/>
                </a:cubicBezTo>
                <a:cubicBezTo>
                  <a:pt x="11386" y="1376"/>
                  <a:pt x="11365" y="1365"/>
                  <a:pt x="11344" y="1355"/>
                </a:cubicBezTo>
                <a:cubicBezTo>
                  <a:pt x="11417" y="1190"/>
                  <a:pt x="11510" y="1064"/>
                  <a:pt x="11624" y="975"/>
                </a:cubicBezTo>
                <a:cubicBezTo>
                  <a:pt x="11737" y="886"/>
                  <a:pt x="11859" y="842"/>
                  <a:pt x="11987" y="842"/>
                </a:cubicBezTo>
                <a:close/>
                <a:moveTo>
                  <a:pt x="5230" y="826"/>
                </a:moveTo>
                <a:cubicBezTo>
                  <a:pt x="5347" y="826"/>
                  <a:pt x="5438" y="856"/>
                  <a:pt x="5505" y="914"/>
                </a:cubicBezTo>
                <a:cubicBezTo>
                  <a:pt x="5508" y="901"/>
                  <a:pt x="5510" y="889"/>
                  <a:pt x="5513" y="876"/>
                </a:cubicBezTo>
                <a:cubicBezTo>
                  <a:pt x="5746" y="876"/>
                  <a:pt x="5979" y="876"/>
                  <a:pt x="6211" y="876"/>
                </a:cubicBezTo>
                <a:cubicBezTo>
                  <a:pt x="6030" y="1488"/>
                  <a:pt x="5932" y="1818"/>
                  <a:pt x="5917" y="1866"/>
                </a:cubicBezTo>
                <a:cubicBezTo>
                  <a:pt x="5901" y="1914"/>
                  <a:pt x="5894" y="1947"/>
                  <a:pt x="5894" y="1967"/>
                </a:cubicBezTo>
                <a:cubicBezTo>
                  <a:pt x="5894" y="1977"/>
                  <a:pt x="5898" y="1987"/>
                  <a:pt x="5907" y="1996"/>
                </a:cubicBezTo>
                <a:cubicBezTo>
                  <a:pt x="5916" y="2005"/>
                  <a:pt x="5925" y="2010"/>
                  <a:pt x="5933" y="2010"/>
                </a:cubicBezTo>
                <a:cubicBezTo>
                  <a:pt x="5955" y="2010"/>
                  <a:pt x="5987" y="1979"/>
                  <a:pt x="6028" y="1916"/>
                </a:cubicBezTo>
                <a:cubicBezTo>
                  <a:pt x="6070" y="1854"/>
                  <a:pt x="6108" y="1781"/>
                  <a:pt x="6140" y="1699"/>
                </a:cubicBezTo>
                <a:cubicBezTo>
                  <a:pt x="6159" y="1709"/>
                  <a:pt x="6178" y="1718"/>
                  <a:pt x="6197" y="1728"/>
                </a:cubicBezTo>
                <a:cubicBezTo>
                  <a:pt x="6076" y="2054"/>
                  <a:pt x="5886" y="2216"/>
                  <a:pt x="5628" y="2216"/>
                </a:cubicBezTo>
                <a:cubicBezTo>
                  <a:pt x="5542" y="2216"/>
                  <a:pt x="5464" y="2193"/>
                  <a:pt x="5396" y="2148"/>
                </a:cubicBezTo>
                <a:cubicBezTo>
                  <a:pt x="5327" y="2102"/>
                  <a:pt x="5279" y="2040"/>
                  <a:pt x="5253" y="1963"/>
                </a:cubicBezTo>
                <a:cubicBezTo>
                  <a:pt x="5091" y="2132"/>
                  <a:pt x="4916" y="2216"/>
                  <a:pt x="4728" y="2216"/>
                </a:cubicBezTo>
                <a:cubicBezTo>
                  <a:pt x="4590" y="2216"/>
                  <a:pt x="4477" y="2173"/>
                  <a:pt x="4388" y="2087"/>
                </a:cubicBezTo>
                <a:cubicBezTo>
                  <a:pt x="4299" y="2000"/>
                  <a:pt x="4255" y="1890"/>
                  <a:pt x="4255" y="1757"/>
                </a:cubicBezTo>
                <a:cubicBezTo>
                  <a:pt x="4255" y="1522"/>
                  <a:pt x="4355" y="1308"/>
                  <a:pt x="4556" y="1115"/>
                </a:cubicBezTo>
                <a:cubicBezTo>
                  <a:pt x="4757" y="923"/>
                  <a:pt x="4982" y="826"/>
                  <a:pt x="5230" y="826"/>
                </a:cubicBezTo>
                <a:close/>
                <a:moveTo>
                  <a:pt x="14324" y="823"/>
                </a:moveTo>
                <a:cubicBezTo>
                  <a:pt x="14550" y="823"/>
                  <a:pt x="14734" y="877"/>
                  <a:pt x="14876" y="986"/>
                </a:cubicBezTo>
                <a:cubicBezTo>
                  <a:pt x="15018" y="1094"/>
                  <a:pt x="15090" y="1232"/>
                  <a:pt x="15090" y="1400"/>
                </a:cubicBezTo>
                <a:cubicBezTo>
                  <a:pt x="15090" y="1630"/>
                  <a:pt x="14994" y="1824"/>
                  <a:pt x="14804" y="1981"/>
                </a:cubicBezTo>
                <a:cubicBezTo>
                  <a:pt x="14614" y="2138"/>
                  <a:pt x="14376" y="2216"/>
                  <a:pt x="14092" y="2216"/>
                </a:cubicBezTo>
                <a:cubicBezTo>
                  <a:pt x="13872" y="2216"/>
                  <a:pt x="13695" y="2158"/>
                  <a:pt x="13561" y="2043"/>
                </a:cubicBezTo>
                <a:cubicBezTo>
                  <a:pt x="13427" y="1927"/>
                  <a:pt x="13360" y="1776"/>
                  <a:pt x="13360" y="1590"/>
                </a:cubicBezTo>
                <a:cubicBezTo>
                  <a:pt x="13360" y="1373"/>
                  <a:pt x="13452" y="1191"/>
                  <a:pt x="13637" y="1044"/>
                </a:cubicBezTo>
                <a:cubicBezTo>
                  <a:pt x="13822" y="897"/>
                  <a:pt x="14051" y="823"/>
                  <a:pt x="14324" y="823"/>
                </a:cubicBezTo>
                <a:close/>
                <a:moveTo>
                  <a:pt x="16227" y="810"/>
                </a:moveTo>
                <a:cubicBezTo>
                  <a:pt x="16047" y="1419"/>
                  <a:pt x="15952" y="1739"/>
                  <a:pt x="15942" y="1772"/>
                </a:cubicBezTo>
                <a:cubicBezTo>
                  <a:pt x="15932" y="1805"/>
                  <a:pt x="15927" y="1828"/>
                  <a:pt x="15927" y="1843"/>
                </a:cubicBezTo>
                <a:cubicBezTo>
                  <a:pt x="15927" y="1871"/>
                  <a:pt x="15938" y="1885"/>
                  <a:pt x="15961" y="1885"/>
                </a:cubicBezTo>
                <a:cubicBezTo>
                  <a:pt x="15973" y="1885"/>
                  <a:pt x="15989" y="1879"/>
                  <a:pt x="16007" y="1867"/>
                </a:cubicBezTo>
                <a:cubicBezTo>
                  <a:pt x="16025" y="1855"/>
                  <a:pt x="16044" y="1840"/>
                  <a:pt x="16066" y="1820"/>
                </a:cubicBezTo>
                <a:cubicBezTo>
                  <a:pt x="16087" y="1800"/>
                  <a:pt x="16108" y="1779"/>
                  <a:pt x="16129" y="1755"/>
                </a:cubicBezTo>
                <a:cubicBezTo>
                  <a:pt x="16149" y="1732"/>
                  <a:pt x="16170" y="1707"/>
                  <a:pt x="16190" y="1681"/>
                </a:cubicBezTo>
                <a:cubicBezTo>
                  <a:pt x="16196" y="1675"/>
                  <a:pt x="16202" y="1669"/>
                  <a:pt x="16208" y="1662"/>
                </a:cubicBezTo>
                <a:cubicBezTo>
                  <a:pt x="16213" y="1656"/>
                  <a:pt x="16233" y="1593"/>
                  <a:pt x="16268" y="1475"/>
                </a:cubicBezTo>
                <a:cubicBezTo>
                  <a:pt x="16327" y="1275"/>
                  <a:pt x="16387" y="1075"/>
                  <a:pt x="16446" y="876"/>
                </a:cubicBezTo>
                <a:cubicBezTo>
                  <a:pt x="16682" y="876"/>
                  <a:pt x="16918" y="876"/>
                  <a:pt x="17153" y="876"/>
                </a:cubicBezTo>
                <a:cubicBezTo>
                  <a:pt x="17087" y="1097"/>
                  <a:pt x="17021" y="1319"/>
                  <a:pt x="16956" y="1540"/>
                </a:cubicBezTo>
                <a:cubicBezTo>
                  <a:pt x="16894" y="1751"/>
                  <a:pt x="16862" y="1862"/>
                  <a:pt x="16858" y="1875"/>
                </a:cubicBezTo>
                <a:cubicBezTo>
                  <a:pt x="16855" y="1888"/>
                  <a:pt x="16853" y="1900"/>
                  <a:pt x="16853" y="1912"/>
                </a:cubicBezTo>
                <a:cubicBezTo>
                  <a:pt x="16853" y="1944"/>
                  <a:pt x="16864" y="1960"/>
                  <a:pt x="16887" y="1960"/>
                </a:cubicBezTo>
                <a:cubicBezTo>
                  <a:pt x="16914" y="1960"/>
                  <a:pt x="16948" y="1931"/>
                  <a:pt x="16988" y="1871"/>
                </a:cubicBezTo>
                <a:cubicBezTo>
                  <a:pt x="17028" y="1812"/>
                  <a:pt x="17061" y="1739"/>
                  <a:pt x="17087" y="1653"/>
                </a:cubicBezTo>
                <a:cubicBezTo>
                  <a:pt x="17109" y="1660"/>
                  <a:pt x="17131" y="1668"/>
                  <a:pt x="17153" y="1675"/>
                </a:cubicBezTo>
                <a:cubicBezTo>
                  <a:pt x="17031" y="2036"/>
                  <a:pt x="16822" y="2216"/>
                  <a:pt x="16527" y="2216"/>
                </a:cubicBezTo>
                <a:cubicBezTo>
                  <a:pt x="16419" y="2216"/>
                  <a:pt x="16332" y="2190"/>
                  <a:pt x="16267" y="2136"/>
                </a:cubicBezTo>
                <a:cubicBezTo>
                  <a:pt x="16202" y="2083"/>
                  <a:pt x="16170" y="2012"/>
                  <a:pt x="16170" y="1925"/>
                </a:cubicBezTo>
                <a:cubicBezTo>
                  <a:pt x="16170" y="1895"/>
                  <a:pt x="16175" y="1854"/>
                  <a:pt x="16186" y="1803"/>
                </a:cubicBezTo>
                <a:cubicBezTo>
                  <a:pt x="16184" y="1801"/>
                  <a:pt x="16182" y="1799"/>
                  <a:pt x="16180" y="1797"/>
                </a:cubicBezTo>
                <a:cubicBezTo>
                  <a:pt x="15942" y="2077"/>
                  <a:pt x="15729" y="2216"/>
                  <a:pt x="15541" y="2216"/>
                </a:cubicBezTo>
                <a:cubicBezTo>
                  <a:pt x="15445" y="2216"/>
                  <a:pt x="15367" y="2189"/>
                  <a:pt x="15307" y="2133"/>
                </a:cubicBezTo>
                <a:cubicBezTo>
                  <a:pt x="15247" y="2078"/>
                  <a:pt x="15217" y="2006"/>
                  <a:pt x="15217" y="1918"/>
                </a:cubicBezTo>
                <a:cubicBezTo>
                  <a:pt x="15217" y="1872"/>
                  <a:pt x="15229" y="1807"/>
                  <a:pt x="15254" y="1726"/>
                </a:cubicBezTo>
                <a:cubicBezTo>
                  <a:pt x="15331" y="1464"/>
                  <a:pt x="15409" y="1202"/>
                  <a:pt x="15486" y="940"/>
                </a:cubicBezTo>
                <a:cubicBezTo>
                  <a:pt x="15422" y="940"/>
                  <a:pt x="15357" y="940"/>
                  <a:pt x="15292" y="940"/>
                </a:cubicBezTo>
                <a:cubicBezTo>
                  <a:pt x="15298" y="919"/>
                  <a:pt x="15304" y="897"/>
                  <a:pt x="15311" y="876"/>
                </a:cubicBezTo>
                <a:cubicBezTo>
                  <a:pt x="15667" y="876"/>
                  <a:pt x="15972" y="854"/>
                  <a:pt x="16227" y="810"/>
                </a:cubicBezTo>
                <a:close/>
                <a:moveTo>
                  <a:pt x="7400" y="810"/>
                </a:moveTo>
                <a:cubicBezTo>
                  <a:pt x="7356" y="950"/>
                  <a:pt x="7311" y="1090"/>
                  <a:pt x="7266" y="1230"/>
                </a:cubicBezTo>
                <a:cubicBezTo>
                  <a:pt x="7268" y="1232"/>
                  <a:pt x="7270" y="1234"/>
                  <a:pt x="7272" y="1236"/>
                </a:cubicBezTo>
                <a:cubicBezTo>
                  <a:pt x="7492" y="963"/>
                  <a:pt x="7710" y="826"/>
                  <a:pt x="7924" y="826"/>
                </a:cubicBezTo>
                <a:cubicBezTo>
                  <a:pt x="8011" y="826"/>
                  <a:pt x="8084" y="852"/>
                  <a:pt x="8144" y="902"/>
                </a:cubicBezTo>
                <a:cubicBezTo>
                  <a:pt x="8203" y="953"/>
                  <a:pt x="8233" y="1015"/>
                  <a:pt x="8233" y="1089"/>
                </a:cubicBezTo>
                <a:cubicBezTo>
                  <a:pt x="8233" y="1146"/>
                  <a:pt x="8216" y="1235"/>
                  <a:pt x="8180" y="1355"/>
                </a:cubicBezTo>
                <a:cubicBezTo>
                  <a:pt x="8134" y="1511"/>
                  <a:pt x="8088" y="1666"/>
                  <a:pt x="8041" y="1822"/>
                </a:cubicBezTo>
                <a:cubicBezTo>
                  <a:pt x="8030" y="1862"/>
                  <a:pt x="8024" y="1895"/>
                  <a:pt x="8024" y="1922"/>
                </a:cubicBezTo>
                <a:cubicBezTo>
                  <a:pt x="8024" y="1931"/>
                  <a:pt x="8028" y="1940"/>
                  <a:pt x="8035" y="1948"/>
                </a:cubicBezTo>
                <a:cubicBezTo>
                  <a:pt x="8042" y="1956"/>
                  <a:pt x="8050" y="1960"/>
                  <a:pt x="8059" y="1960"/>
                </a:cubicBezTo>
                <a:cubicBezTo>
                  <a:pt x="8086" y="1960"/>
                  <a:pt x="8119" y="1932"/>
                  <a:pt x="8158" y="1874"/>
                </a:cubicBezTo>
                <a:cubicBezTo>
                  <a:pt x="8196" y="1817"/>
                  <a:pt x="8230" y="1743"/>
                  <a:pt x="8258" y="1653"/>
                </a:cubicBezTo>
                <a:cubicBezTo>
                  <a:pt x="8280" y="1661"/>
                  <a:pt x="8302" y="1670"/>
                  <a:pt x="8324" y="1678"/>
                </a:cubicBezTo>
                <a:cubicBezTo>
                  <a:pt x="8215" y="2037"/>
                  <a:pt x="8010" y="2216"/>
                  <a:pt x="7709" y="2216"/>
                </a:cubicBezTo>
                <a:cubicBezTo>
                  <a:pt x="7597" y="2216"/>
                  <a:pt x="7507" y="2191"/>
                  <a:pt x="7439" y="2139"/>
                </a:cubicBezTo>
                <a:cubicBezTo>
                  <a:pt x="7371" y="2087"/>
                  <a:pt x="7338" y="2019"/>
                  <a:pt x="7338" y="1935"/>
                </a:cubicBezTo>
                <a:cubicBezTo>
                  <a:pt x="7338" y="1890"/>
                  <a:pt x="7345" y="1841"/>
                  <a:pt x="7360" y="1787"/>
                </a:cubicBezTo>
                <a:cubicBezTo>
                  <a:pt x="7409" y="1618"/>
                  <a:pt x="7459" y="1450"/>
                  <a:pt x="7509" y="1281"/>
                </a:cubicBezTo>
                <a:cubicBezTo>
                  <a:pt x="7522" y="1235"/>
                  <a:pt x="7529" y="1201"/>
                  <a:pt x="7529" y="1180"/>
                </a:cubicBezTo>
                <a:cubicBezTo>
                  <a:pt x="7529" y="1153"/>
                  <a:pt x="7518" y="1140"/>
                  <a:pt x="7496" y="1140"/>
                </a:cubicBezTo>
                <a:cubicBezTo>
                  <a:pt x="7484" y="1140"/>
                  <a:pt x="7469" y="1145"/>
                  <a:pt x="7452" y="1155"/>
                </a:cubicBezTo>
                <a:cubicBezTo>
                  <a:pt x="7435" y="1165"/>
                  <a:pt x="7416" y="1180"/>
                  <a:pt x="7395" y="1199"/>
                </a:cubicBezTo>
                <a:cubicBezTo>
                  <a:pt x="7374" y="1219"/>
                  <a:pt x="7351" y="1243"/>
                  <a:pt x="7325" y="1271"/>
                </a:cubicBezTo>
                <a:cubicBezTo>
                  <a:pt x="7299" y="1300"/>
                  <a:pt x="7270" y="1334"/>
                  <a:pt x="7237" y="1374"/>
                </a:cubicBezTo>
                <a:cubicBezTo>
                  <a:pt x="7234" y="1378"/>
                  <a:pt x="7206" y="1469"/>
                  <a:pt x="7153" y="1646"/>
                </a:cubicBezTo>
                <a:cubicBezTo>
                  <a:pt x="7098" y="1833"/>
                  <a:pt x="7042" y="2020"/>
                  <a:pt x="6986" y="2207"/>
                </a:cubicBezTo>
                <a:cubicBezTo>
                  <a:pt x="6752" y="2207"/>
                  <a:pt x="6517" y="2207"/>
                  <a:pt x="6282" y="2207"/>
                </a:cubicBezTo>
                <a:cubicBezTo>
                  <a:pt x="6407" y="1784"/>
                  <a:pt x="6532" y="1362"/>
                  <a:pt x="6657" y="940"/>
                </a:cubicBezTo>
                <a:cubicBezTo>
                  <a:pt x="6592" y="940"/>
                  <a:pt x="6527" y="940"/>
                  <a:pt x="6462" y="940"/>
                </a:cubicBezTo>
                <a:cubicBezTo>
                  <a:pt x="6469" y="919"/>
                  <a:pt x="6476" y="897"/>
                  <a:pt x="6483" y="876"/>
                </a:cubicBezTo>
                <a:cubicBezTo>
                  <a:pt x="6495" y="876"/>
                  <a:pt x="6507" y="876"/>
                  <a:pt x="6520" y="876"/>
                </a:cubicBezTo>
                <a:cubicBezTo>
                  <a:pt x="6629" y="876"/>
                  <a:pt x="6776" y="870"/>
                  <a:pt x="6962" y="857"/>
                </a:cubicBezTo>
                <a:cubicBezTo>
                  <a:pt x="7148" y="845"/>
                  <a:pt x="7294" y="829"/>
                  <a:pt x="7400" y="810"/>
                </a:cubicBezTo>
                <a:close/>
                <a:moveTo>
                  <a:pt x="306" y="59"/>
                </a:moveTo>
                <a:cubicBezTo>
                  <a:pt x="1030" y="59"/>
                  <a:pt x="1754" y="59"/>
                  <a:pt x="2479" y="59"/>
                </a:cubicBezTo>
                <a:cubicBezTo>
                  <a:pt x="2412" y="283"/>
                  <a:pt x="2345" y="506"/>
                  <a:pt x="2278" y="730"/>
                </a:cubicBezTo>
                <a:cubicBezTo>
                  <a:pt x="2254" y="730"/>
                  <a:pt x="2231" y="730"/>
                  <a:pt x="2207" y="730"/>
                </a:cubicBezTo>
                <a:cubicBezTo>
                  <a:pt x="2207" y="725"/>
                  <a:pt x="2207" y="719"/>
                  <a:pt x="2207" y="714"/>
                </a:cubicBezTo>
                <a:cubicBezTo>
                  <a:pt x="2207" y="569"/>
                  <a:pt x="2171" y="444"/>
                  <a:pt x="2101" y="338"/>
                </a:cubicBezTo>
                <a:cubicBezTo>
                  <a:pt x="2030" y="233"/>
                  <a:pt x="1932" y="165"/>
                  <a:pt x="1807" y="134"/>
                </a:cubicBezTo>
                <a:cubicBezTo>
                  <a:pt x="1612" y="800"/>
                  <a:pt x="1416" y="1466"/>
                  <a:pt x="1220" y="2132"/>
                </a:cubicBezTo>
                <a:cubicBezTo>
                  <a:pt x="1332" y="2132"/>
                  <a:pt x="1444" y="2132"/>
                  <a:pt x="1555" y="2132"/>
                </a:cubicBezTo>
                <a:cubicBezTo>
                  <a:pt x="1548" y="2157"/>
                  <a:pt x="1540" y="2182"/>
                  <a:pt x="1532" y="2207"/>
                </a:cubicBezTo>
                <a:cubicBezTo>
                  <a:pt x="1021" y="2207"/>
                  <a:pt x="511" y="2207"/>
                  <a:pt x="0" y="2207"/>
                </a:cubicBezTo>
                <a:cubicBezTo>
                  <a:pt x="7" y="2182"/>
                  <a:pt x="15" y="2157"/>
                  <a:pt x="22" y="2132"/>
                </a:cubicBezTo>
                <a:cubicBezTo>
                  <a:pt x="124" y="2132"/>
                  <a:pt x="226" y="2132"/>
                  <a:pt x="328" y="2132"/>
                </a:cubicBezTo>
                <a:cubicBezTo>
                  <a:pt x="522" y="1466"/>
                  <a:pt x="717" y="800"/>
                  <a:pt x="912" y="134"/>
                </a:cubicBezTo>
                <a:cubicBezTo>
                  <a:pt x="785" y="142"/>
                  <a:pt x="655" y="201"/>
                  <a:pt x="522" y="313"/>
                </a:cubicBezTo>
                <a:cubicBezTo>
                  <a:pt x="388" y="424"/>
                  <a:pt x="277" y="568"/>
                  <a:pt x="189" y="744"/>
                </a:cubicBezTo>
                <a:cubicBezTo>
                  <a:pt x="163" y="744"/>
                  <a:pt x="137" y="744"/>
                  <a:pt x="111" y="744"/>
                </a:cubicBezTo>
                <a:cubicBezTo>
                  <a:pt x="176" y="516"/>
                  <a:pt x="241" y="287"/>
                  <a:pt x="306" y="59"/>
                </a:cubicBezTo>
                <a:close/>
                <a:moveTo>
                  <a:pt x="9737" y="0"/>
                </a:moveTo>
                <a:cubicBezTo>
                  <a:pt x="9598" y="468"/>
                  <a:pt x="9459" y="937"/>
                  <a:pt x="9320" y="1406"/>
                </a:cubicBezTo>
                <a:cubicBezTo>
                  <a:pt x="9392" y="1404"/>
                  <a:pt x="9471" y="1310"/>
                  <a:pt x="9557" y="1124"/>
                </a:cubicBezTo>
                <a:cubicBezTo>
                  <a:pt x="9596" y="1037"/>
                  <a:pt x="9629" y="975"/>
                  <a:pt x="9656" y="939"/>
                </a:cubicBezTo>
                <a:cubicBezTo>
                  <a:pt x="9682" y="903"/>
                  <a:pt x="9718" y="873"/>
                  <a:pt x="9761" y="848"/>
                </a:cubicBezTo>
                <a:cubicBezTo>
                  <a:pt x="9804" y="823"/>
                  <a:pt x="9850" y="810"/>
                  <a:pt x="9898" y="810"/>
                </a:cubicBezTo>
                <a:cubicBezTo>
                  <a:pt x="9962" y="810"/>
                  <a:pt x="10016" y="831"/>
                  <a:pt x="10059" y="873"/>
                </a:cubicBezTo>
                <a:cubicBezTo>
                  <a:pt x="10102" y="914"/>
                  <a:pt x="10123" y="966"/>
                  <a:pt x="10123" y="1026"/>
                </a:cubicBezTo>
                <a:cubicBezTo>
                  <a:pt x="10123" y="1088"/>
                  <a:pt x="10106" y="1139"/>
                  <a:pt x="10070" y="1179"/>
                </a:cubicBezTo>
                <a:cubicBezTo>
                  <a:pt x="10035" y="1219"/>
                  <a:pt x="9990" y="1239"/>
                  <a:pt x="9934" y="1239"/>
                </a:cubicBezTo>
                <a:cubicBezTo>
                  <a:pt x="9881" y="1239"/>
                  <a:pt x="9835" y="1219"/>
                  <a:pt x="9797" y="1179"/>
                </a:cubicBezTo>
                <a:cubicBezTo>
                  <a:pt x="9759" y="1138"/>
                  <a:pt x="9740" y="1089"/>
                  <a:pt x="9740" y="1033"/>
                </a:cubicBezTo>
                <a:cubicBezTo>
                  <a:pt x="9740" y="1002"/>
                  <a:pt x="9747" y="971"/>
                  <a:pt x="9760" y="940"/>
                </a:cubicBezTo>
                <a:cubicBezTo>
                  <a:pt x="9728" y="955"/>
                  <a:pt x="9702" y="977"/>
                  <a:pt x="9683" y="1007"/>
                </a:cubicBezTo>
                <a:cubicBezTo>
                  <a:pt x="9664" y="1037"/>
                  <a:pt x="9632" y="1103"/>
                  <a:pt x="9586" y="1206"/>
                </a:cubicBezTo>
                <a:cubicBezTo>
                  <a:pt x="9568" y="1250"/>
                  <a:pt x="9536" y="1297"/>
                  <a:pt x="9491" y="1347"/>
                </a:cubicBezTo>
                <a:cubicBezTo>
                  <a:pt x="9495" y="1348"/>
                  <a:pt x="9499" y="1349"/>
                  <a:pt x="9503" y="1350"/>
                </a:cubicBezTo>
                <a:cubicBezTo>
                  <a:pt x="9535" y="1342"/>
                  <a:pt x="9567" y="1334"/>
                  <a:pt x="9599" y="1326"/>
                </a:cubicBezTo>
                <a:cubicBezTo>
                  <a:pt x="9629" y="1318"/>
                  <a:pt x="9658" y="1315"/>
                  <a:pt x="9686" y="1315"/>
                </a:cubicBezTo>
                <a:cubicBezTo>
                  <a:pt x="9786" y="1315"/>
                  <a:pt x="9871" y="1340"/>
                  <a:pt x="9939" y="1392"/>
                </a:cubicBezTo>
                <a:cubicBezTo>
                  <a:pt x="10008" y="1443"/>
                  <a:pt x="10043" y="1505"/>
                  <a:pt x="10043" y="1577"/>
                </a:cubicBezTo>
                <a:cubicBezTo>
                  <a:pt x="10043" y="1606"/>
                  <a:pt x="10037" y="1641"/>
                  <a:pt x="10025" y="1681"/>
                </a:cubicBezTo>
                <a:cubicBezTo>
                  <a:pt x="10006" y="1749"/>
                  <a:pt x="9986" y="1817"/>
                  <a:pt x="9967" y="1885"/>
                </a:cubicBezTo>
                <a:cubicBezTo>
                  <a:pt x="9955" y="1924"/>
                  <a:pt x="9949" y="1952"/>
                  <a:pt x="9949" y="1967"/>
                </a:cubicBezTo>
                <a:cubicBezTo>
                  <a:pt x="9949" y="1983"/>
                  <a:pt x="9956" y="1991"/>
                  <a:pt x="9969" y="1991"/>
                </a:cubicBezTo>
                <a:cubicBezTo>
                  <a:pt x="9998" y="1991"/>
                  <a:pt x="10041" y="1916"/>
                  <a:pt x="10100" y="1768"/>
                </a:cubicBezTo>
                <a:cubicBezTo>
                  <a:pt x="10117" y="1775"/>
                  <a:pt x="10135" y="1783"/>
                  <a:pt x="10152" y="1790"/>
                </a:cubicBezTo>
                <a:cubicBezTo>
                  <a:pt x="10084" y="1974"/>
                  <a:pt x="10013" y="2091"/>
                  <a:pt x="9939" y="2141"/>
                </a:cubicBezTo>
                <a:cubicBezTo>
                  <a:pt x="9865" y="2191"/>
                  <a:pt x="9776" y="2216"/>
                  <a:pt x="9674" y="2216"/>
                </a:cubicBezTo>
                <a:cubicBezTo>
                  <a:pt x="9569" y="2216"/>
                  <a:pt x="9488" y="2193"/>
                  <a:pt x="9430" y="2148"/>
                </a:cubicBezTo>
                <a:cubicBezTo>
                  <a:pt x="9372" y="2102"/>
                  <a:pt x="9343" y="2038"/>
                  <a:pt x="9343" y="1957"/>
                </a:cubicBezTo>
                <a:cubicBezTo>
                  <a:pt x="9343" y="1911"/>
                  <a:pt x="9351" y="1860"/>
                  <a:pt x="9368" y="1805"/>
                </a:cubicBezTo>
                <a:cubicBezTo>
                  <a:pt x="9385" y="1746"/>
                  <a:pt x="9402" y="1686"/>
                  <a:pt x="9419" y="1627"/>
                </a:cubicBezTo>
                <a:cubicBezTo>
                  <a:pt x="9425" y="1607"/>
                  <a:pt x="9428" y="1588"/>
                  <a:pt x="9428" y="1571"/>
                </a:cubicBezTo>
                <a:cubicBezTo>
                  <a:pt x="9428" y="1507"/>
                  <a:pt x="9385" y="1475"/>
                  <a:pt x="9299" y="1475"/>
                </a:cubicBezTo>
                <a:cubicBezTo>
                  <a:pt x="9226" y="1719"/>
                  <a:pt x="9153" y="1963"/>
                  <a:pt x="9080" y="2207"/>
                </a:cubicBezTo>
                <a:cubicBezTo>
                  <a:pt x="8844" y="2207"/>
                  <a:pt x="8609" y="2207"/>
                  <a:pt x="8373" y="2207"/>
                </a:cubicBezTo>
                <a:cubicBezTo>
                  <a:pt x="8582" y="1513"/>
                  <a:pt x="8791" y="819"/>
                  <a:pt x="8999" y="125"/>
                </a:cubicBezTo>
                <a:cubicBezTo>
                  <a:pt x="8935" y="125"/>
                  <a:pt x="8871" y="125"/>
                  <a:pt x="8808" y="125"/>
                </a:cubicBezTo>
                <a:cubicBezTo>
                  <a:pt x="8813" y="103"/>
                  <a:pt x="8819" y="81"/>
                  <a:pt x="8825" y="59"/>
                </a:cubicBezTo>
                <a:cubicBezTo>
                  <a:pt x="8832" y="59"/>
                  <a:pt x="8839" y="59"/>
                  <a:pt x="8846" y="59"/>
                </a:cubicBezTo>
                <a:cubicBezTo>
                  <a:pt x="8950" y="59"/>
                  <a:pt x="9100" y="54"/>
                  <a:pt x="9296" y="44"/>
                </a:cubicBezTo>
                <a:cubicBezTo>
                  <a:pt x="9491" y="34"/>
                  <a:pt x="9638" y="19"/>
                  <a:pt x="9737" y="0"/>
                </a:cubicBezTo>
                <a:close/>
                <a:moveTo>
                  <a:pt x="3462" y="0"/>
                </a:moveTo>
                <a:cubicBezTo>
                  <a:pt x="3339" y="412"/>
                  <a:pt x="3215" y="824"/>
                  <a:pt x="3091" y="1236"/>
                </a:cubicBezTo>
                <a:cubicBezTo>
                  <a:pt x="3311" y="963"/>
                  <a:pt x="3529" y="826"/>
                  <a:pt x="3743" y="826"/>
                </a:cubicBezTo>
                <a:cubicBezTo>
                  <a:pt x="3830" y="826"/>
                  <a:pt x="3903" y="852"/>
                  <a:pt x="3963" y="902"/>
                </a:cubicBezTo>
                <a:cubicBezTo>
                  <a:pt x="4022" y="953"/>
                  <a:pt x="4052" y="1015"/>
                  <a:pt x="4052" y="1089"/>
                </a:cubicBezTo>
                <a:cubicBezTo>
                  <a:pt x="4052" y="1146"/>
                  <a:pt x="4035" y="1235"/>
                  <a:pt x="3999" y="1355"/>
                </a:cubicBezTo>
                <a:cubicBezTo>
                  <a:pt x="3953" y="1511"/>
                  <a:pt x="3907" y="1666"/>
                  <a:pt x="3860" y="1822"/>
                </a:cubicBezTo>
                <a:cubicBezTo>
                  <a:pt x="3849" y="1862"/>
                  <a:pt x="3843" y="1895"/>
                  <a:pt x="3843" y="1922"/>
                </a:cubicBezTo>
                <a:cubicBezTo>
                  <a:pt x="3843" y="1931"/>
                  <a:pt x="3847" y="1940"/>
                  <a:pt x="3854" y="1948"/>
                </a:cubicBezTo>
                <a:cubicBezTo>
                  <a:pt x="3861" y="1956"/>
                  <a:pt x="3869" y="1960"/>
                  <a:pt x="3878" y="1960"/>
                </a:cubicBezTo>
                <a:cubicBezTo>
                  <a:pt x="3905" y="1960"/>
                  <a:pt x="3938" y="1932"/>
                  <a:pt x="3977" y="1874"/>
                </a:cubicBezTo>
                <a:cubicBezTo>
                  <a:pt x="4015" y="1817"/>
                  <a:pt x="4049" y="1743"/>
                  <a:pt x="4077" y="1653"/>
                </a:cubicBezTo>
                <a:cubicBezTo>
                  <a:pt x="4099" y="1661"/>
                  <a:pt x="4121" y="1670"/>
                  <a:pt x="4143" y="1678"/>
                </a:cubicBezTo>
                <a:cubicBezTo>
                  <a:pt x="4034" y="2037"/>
                  <a:pt x="3829" y="2216"/>
                  <a:pt x="3528" y="2216"/>
                </a:cubicBezTo>
                <a:cubicBezTo>
                  <a:pt x="3416" y="2216"/>
                  <a:pt x="3326" y="2191"/>
                  <a:pt x="3258" y="2139"/>
                </a:cubicBezTo>
                <a:cubicBezTo>
                  <a:pt x="3190" y="2087"/>
                  <a:pt x="3157" y="2019"/>
                  <a:pt x="3157" y="1935"/>
                </a:cubicBezTo>
                <a:cubicBezTo>
                  <a:pt x="3157" y="1890"/>
                  <a:pt x="3164" y="1841"/>
                  <a:pt x="3179" y="1787"/>
                </a:cubicBezTo>
                <a:cubicBezTo>
                  <a:pt x="3228" y="1618"/>
                  <a:pt x="3278" y="1450"/>
                  <a:pt x="3328" y="1281"/>
                </a:cubicBezTo>
                <a:cubicBezTo>
                  <a:pt x="3341" y="1235"/>
                  <a:pt x="3348" y="1201"/>
                  <a:pt x="3348" y="1180"/>
                </a:cubicBezTo>
                <a:cubicBezTo>
                  <a:pt x="3348" y="1153"/>
                  <a:pt x="3337" y="1140"/>
                  <a:pt x="3315" y="1140"/>
                </a:cubicBezTo>
                <a:cubicBezTo>
                  <a:pt x="3303" y="1140"/>
                  <a:pt x="3289" y="1145"/>
                  <a:pt x="3271" y="1155"/>
                </a:cubicBezTo>
                <a:cubicBezTo>
                  <a:pt x="3254" y="1165"/>
                  <a:pt x="3235" y="1180"/>
                  <a:pt x="3214" y="1199"/>
                </a:cubicBezTo>
                <a:cubicBezTo>
                  <a:pt x="3193" y="1219"/>
                  <a:pt x="3170" y="1243"/>
                  <a:pt x="3144" y="1271"/>
                </a:cubicBezTo>
                <a:cubicBezTo>
                  <a:pt x="3118" y="1300"/>
                  <a:pt x="3089" y="1334"/>
                  <a:pt x="3056" y="1374"/>
                </a:cubicBezTo>
                <a:cubicBezTo>
                  <a:pt x="3053" y="1378"/>
                  <a:pt x="3025" y="1469"/>
                  <a:pt x="2972" y="1646"/>
                </a:cubicBezTo>
                <a:cubicBezTo>
                  <a:pt x="2917" y="1833"/>
                  <a:pt x="2861" y="2020"/>
                  <a:pt x="2805" y="2207"/>
                </a:cubicBezTo>
                <a:cubicBezTo>
                  <a:pt x="2570" y="2207"/>
                  <a:pt x="2334" y="2207"/>
                  <a:pt x="2099" y="2207"/>
                </a:cubicBezTo>
                <a:cubicBezTo>
                  <a:pt x="2307" y="1513"/>
                  <a:pt x="2516" y="819"/>
                  <a:pt x="2725" y="125"/>
                </a:cubicBezTo>
                <a:cubicBezTo>
                  <a:pt x="2661" y="125"/>
                  <a:pt x="2597" y="125"/>
                  <a:pt x="2533" y="125"/>
                </a:cubicBezTo>
                <a:cubicBezTo>
                  <a:pt x="2539" y="103"/>
                  <a:pt x="2545" y="81"/>
                  <a:pt x="2551" y="59"/>
                </a:cubicBezTo>
                <a:cubicBezTo>
                  <a:pt x="2558" y="59"/>
                  <a:pt x="2564" y="59"/>
                  <a:pt x="2571" y="59"/>
                </a:cubicBezTo>
                <a:cubicBezTo>
                  <a:pt x="2676" y="59"/>
                  <a:pt x="2826" y="54"/>
                  <a:pt x="3021" y="44"/>
                </a:cubicBezTo>
                <a:cubicBezTo>
                  <a:pt x="3217" y="34"/>
                  <a:pt x="3364" y="19"/>
                  <a:pt x="3462" y="0"/>
                </a:cubicBezTo>
                <a:close/>
              </a:path>
            </a:pathLst>
          </a:custGeom>
          <a:solidFill>
            <a:schemeClr val="bg1"/>
          </a:solidFill>
          <a:ln w="0">
            <a:noFill/>
          </a:ln>
        </p:spPr>
        <p:txBody>
          <a:bodyPr/>
          <a:lstStyle/>
          <a:p>
            <a:endParaRPr lang="zh-CN" altLang="en-US"/>
          </a:p>
        </p:txBody>
      </p:sp>
      <p:sp>
        <p:nvSpPr>
          <p:cNvPr id="56322" name="标题 7"/>
          <p:cNvSpPr>
            <a:spLocks noGrp="1"/>
          </p:cNvSpPr>
          <p:nvPr>
            <p:ph type="title"/>
          </p:nvPr>
        </p:nvSpPr>
        <p:spPr>
          <a:xfrm>
            <a:off x="500063" y="2571750"/>
            <a:ext cx="8229600" cy="692150"/>
          </a:xfrm>
        </p:spPr>
        <p:txBody>
          <a:bodyPr vert="horz" wrap="square" lIns="91440" tIns="45720" rIns="91440" bIns="45720" anchor="b"/>
          <a:lstStyle/>
          <a:p>
            <a:pPr algn="ctr"/>
            <a:r>
              <a:rPr lang="zh-CN" altLang="en-US" sz="4400" i="1" dirty="0"/>
              <a:t>感谢您</a:t>
            </a:r>
            <a:br>
              <a:rPr lang="en-US" altLang="zh-CN" sz="4400" i="1" dirty="0"/>
            </a:br>
            <a:r>
              <a:rPr lang="zh-CN" altLang="en-US" sz="4400" i="1" dirty="0"/>
              <a:t>对互助保障工作的大力支持！</a:t>
            </a:r>
          </a:p>
        </p:txBody>
      </p:sp>
      <p:sp>
        <p:nvSpPr>
          <p:cNvPr id="56323" name="文本框 1"/>
          <p:cNvSpPr txBox="1"/>
          <p:nvPr/>
        </p:nvSpPr>
        <p:spPr>
          <a:xfrm>
            <a:off x="3803650" y="6286500"/>
            <a:ext cx="5340350" cy="412750"/>
          </a:xfrm>
          <a:prstGeom prst="rect">
            <a:avLst/>
          </a:prstGeom>
          <a:noFill/>
          <a:ln w="9525">
            <a:noFill/>
          </a:ln>
        </p:spPr>
        <p:txBody>
          <a:bodyPr anchor="t">
            <a:spAutoFit/>
          </a:bodyPr>
          <a:lstStyle/>
          <a:p>
            <a:pPr defTabSz="914400" eaLnBrk="0" hangingPunct="0">
              <a:lnSpc>
                <a:spcPct val="130000"/>
              </a:lnSpc>
            </a:pPr>
            <a:r>
              <a:rPr lang="zh-CN" altLang="en-US" sz="1600" dirty="0">
                <a:solidFill>
                  <a:srgbClr val="8A0000"/>
                </a:solidFill>
                <a:latin typeface="黑体" panose="02010609060101010101" pitchFamily="49" charset="-122"/>
                <a:ea typeface="黑体" panose="02010609060101010101" pitchFamily="49" charset="-122"/>
              </a:rPr>
              <a:t>公益部联系电话：</a:t>
            </a:r>
            <a:r>
              <a:rPr lang="en-US" altLang="zh-CN" sz="1600" dirty="0">
                <a:solidFill>
                  <a:srgbClr val="8A0000"/>
                </a:solidFill>
                <a:latin typeface="黑体" panose="02010609060101010101" pitchFamily="49" charset="-122"/>
                <a:ea typeface="黑体" panose="02010609060101010101" pitchFamily="49" charset="-122"/>
              </a:rPr>
              <a:t>8357.0059   6768.2932   8357.0108</a:t>
            </a:r>
            <a:endParaRPr lang="zh-CN" altLang="en-US" sz="1600" dirty="0">
              <a:solidFill>
                <a:srgbClr val="8A0000"/>
              </a:solidFill>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p:nvPr/>
        </p:nvSpPr>
        <p:spPr>
          <a:xfrm>
            <a:off x="428625" y="2571750"/>
            <a:ext cx="7312025" cy="1092200"/>
          </a:xfrm>
          <a:custGeom>
            <a:avLst/>
            <a:gdLst/>
            <a:ahLst/>
            <a:cxnLst/>
            <a:rect l="l" t="t" r="r" b="b"/>
            <a:pathLst>
              <a:path w="3924114" h="648072">
                <a:moveTo>
                  <a:pt x="0" y="0"/>
                </a:moveTo>
                <a:lnTo>
                  <a:pt x="3680842" y="0"/>
                </a:lnTo>
                <a:cubicBezTo>
                  <a:pt x="3814408" y="0"/>
                  <a:pt x="3922864" y="143025"/>
                  <a:pt x="3924114" y="320229"/>
                </a:cubicBezTo>
                <a:cubicBezTo>
                  <a:pt x="3922430" y="207936"/>
                  <a:pt x="3830771" y="117537"/>
                  <a:pt x="3717999" y="117537"/>
                </a:cubicBezTo>
                <a:cubicBezTo>
                  <a:pt x="3603953" y="117537"/>
                  <a:pt x="3511500" y="209990"/>
                  <a:pt x="3511500" y="324036"/>
                </a:cubicBezTo>
                <a:cubicBezTo>
                  <a:pt x="3511500" y="438082"/>
                  <a:pt x="3603953" y="530535"/>
                  <a:pt x="3717999" y="530535"/>
                </a:cubicBezTo>
                <a:cubicBezTo>
                  <a:pt x="3830698" y="530535"/>
                  <a:pt x="3922311" y="440253"/>
                  <a:pt x="3924092" y="328061"/>
                </a:cubicBezTo>
                <a:cubicBezTo>
                  <a:pt x="3922745" y="505131"/>
                  <a:pt x="3814335" y="648000"/>
                  <a:pt x="3680842" y="648000"/>
                </a:cubicBezTo>
                <a:lnTo>
                  <a:pt x="3680842" y="648072"/>
                </a:lnTo>
                <a:lnTo>
                  <a:pt x="0" y="648072"/>
                </a:lnTo>
                <a:close/>
              </a:path>
            </a:pathLst>
          </a:cu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2019</a:t>
            </a:r>
            <a:r>
              <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rPr>
              <a:t>年超封顶线申报系统</a:t>
            </a:r>
            <a:r>
              <a:rPr kumimoji="0" lang="zh-CN" altLang="en-US" sz="2800" b="0" i="0" u="none" strike="noStrike" kern="1200" cap="none" spc="0" normalizeH="0" baseline="0" noProof="0" dirty="0">
                <a:ln>
                  <a:noFill/>
                </a:ln>
                <a:solidFill>
                  <a:srgbClr val="FFFFFF"/>
                </a:solidFill>
                <a:effectLst/>
                <a:uLnTx/>
                <a:uFillTx/>
                <a:latin typeface="+mn-lt"/>
                <a:ea typeface="+mn-ea"/>
                <a:cs typeface="+mn-cs"/>
                <a:sym typeface="+mn-ea"/>
              </a:rPr>
              <a:t>说明</a:t>
            </a: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sym typeface="+mn-ea"/>
            </a:endParaRPr>
          </a:p>
        </p:txBody>
      </p:sp>
      <p:sp>
        <p:nvSpPr>
          <p:cNvPr id="3" name="椭圆 2"/>
          <p:cNvSpPr/>
          <p:nvPr/>
        </p:nvSpPr>
        <p:spPr>
          <a:xfrm>
            <a:off x="7164388" y="2911475"/>
            <a:ext cx="412750" cy="412750"/>
          </a:xfrm>
          <a:prstGeom prst="ellipse">
            <a:avLst/>
          </a:prstGeom>
          <a:solidFill>
            <a:srgbClr val="B8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rPr>
              <a:t>1</a:t>
            </a:r>
            <a:endParaRPr kumimoji="0" lang="zh-CN" alt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haroni" pitchFamily="2" charset="-79"/>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28674" name="Picture 9"/>
          <p:cNvPicPr>
            <a:picLocks noChangeAspect="1"/>
          </p:cNvPicPr>
          <p:nvPr/>
        </p:nvPicPr>
        <p:blipFill>
          <a:blip r:embed="rId2"/>
          <a:stretch>
            <a:fillRect/>
          </a:stretch>
        </p:blipFill>
        <p:spPr>
          <a:xfrm>
            <a:off x="0" y="765175"/>
            <a:ext cx="9144000" cy="5832475"/>
          </a:xfrm>
          <a:prstGeom prst="rect">
            <a:avLst/>
          </a:prstGeom>
          <a:noFill/>
          <a:ln w="9525">
            <a:noFill/>
          </a:ln>
        </p:spPr>
      </p:pic>
      <p:sp>
        <p:nvSpPr>
          <p:cNvPr id="7" name="Text Box 3"/>
          <p:cNvSpPr txBox="1">
            <a:spLocks noChangeArrowheads="1"/>
          </p:cNvSpPr>
          <p:nvPr/>
        </p:nvSpPr>
        <p:spPr bwMode="auto">
          <a:xfrm>
            <a:off x="3041650" y="4402138"/>
            <a:ext cx="5854700" cy="1938338"/>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说明：超封顶线申报系统是互助保障业务系统的一个外接系统</a:t>
            </a:r>
            <a:r>
              <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lang="zh-CN" altLang="en-US" sz="2000" b="1" strike="noStrike" kern="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sym typeface="+mn-ea"/>
              </a:rPr>
              <a:t>申报系统基于工会会员服务卡的组织结构开发，</a:t>
            </a: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只针对暖</a:t>
            </a:r>
            <a:r>
              <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互助超封顶线职工互助金申报。</a:t>
            </a:r>
            <a:endPar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28676" name="矩形 1"/>
          <p:cNvSpPr/>
          <p:nvPr/>
        </p:nvSpPr>
        <p:spPr>
          <a:xfrm>
            <a:off x="250825" y="74613"/>
            <a:ext cx="5494655" cy="583565"/>
          </a:xfrm>
          <a:prstGeom prst="rect">
            <a:avLst/>
          </a:prstGeom>
          <a:noFill/>
          <a:ln w="9525">
            <a:noFill/>
          </a:ln>
        </p:spPr>
        <p:txBody>
          <a:bodyPr wrap="none" anchor="t">
            <a:spAutoFit/>
          </a:bodyPr>
          <a:lstStyle/>
          <a:p>
            <a:pPr eaLnBrk="0" hangingPunct="0"/>
            <a:r>
              <a:rPr lang="en-US" altLang="zh-CN" sz="3200" b="1" dirty="0">
                <a:solidFill>
                  <a:srgbClr val="C00000"/>
                </a:solidFill>
                <a:latin typeface="黑体" panose="02010609060101010101" pitchFamily="49" charset="-122"/>
                <a:ea typeface="黑体" panose="02010609060101010101" pitchFamily="49" charset="-122"/>
              </a:rPr>
              <a:t>2019</a:t>
            </a:r>
            <a:r>
              <a:rPr lang="zh-CN" altLang="en-US" sz="3200" b="1" dirty="0">
                <a:solidFill>
                  <a:srgbClr val="C00000"/>
                </a:solidFill>
                <a:latin typeface="黑体" panose="02010609060101010101" pitchFamily="49" charset="-122"/>
                <a:ea typeface="黑体" panose="02010609060101010101" pitchFamily="49" charset="-122"/>
              </a:rPr>
              <a:t>年超封顶线申报系统说明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p:cNvPicPr>
            <a:picLocks noChangeAspect="1"/>
          </p:cNvPicPr>
          <p:nvPr/>
        </p:nvPicPr>
        <p:blipFill>
          <a:blip r:embed="rId2"/>
          <a:stretch>
            <a:fillRect/>
          </a:stretch>
        </p:blipFill>
        <p:spPr>
          <a:xfrm>
            <a:off x="0" y="1557338"/>
            <a:ext cx="9144000" cy="4967287"/>
          </a:xfrm>
          <a:prstGeom prst="rect">
            <a:avLst/>
          </a:prstGeom>
          <a:noFill/>
          <a:ln w="9525">
            <a:noFill/>
          </a:ln>
        </p:spPr>
      </p:pic>
      <p:sp>
        <p:nvSpPr>
          <p:cNvPr id="29698" name="标题 1"/>
          <p:cNvSpPr>
            <a:spLocks noGrp="1"/>
          </p:cNvSpPr>
          <p:nvPr>
            <p:ph type="title"/>
          </p:nvPr>
        </p:nvSpPr>
        <p:spPr/>
        <p:txBody>
          <a:bodyPr vert="horz" wrap="square" lIns="91440" tIns="45720" rIns="91440" bIns="45720" anchor="b"/>
          <a:lstStyle/>
          <a:p>
            <a:pPr eaLnBrk="1" hangingPunct="1"/>
            <a:r>
              <a:rPr lang="zh-CN" altLang="en-US" dirty="0"/>
              <a:t>超封顶线申报系统登录</a:t>
            </a:r>
          </a:p>
        </p:txBody>
      </p:sp>
      <p:sp>
        <p:nvSpPr>
          <p:cNvPr id="29699" name="TextBox 4"/>
          <p:cNvSpPr txBox="1"/>
          <p:nvPr/>
        </p:nvSpPr>
        <p:spPr>
          <a:xfrm>
            <a:off x="214313" y="1071563"/>
            <a:ext cx="6805612" cy="492125"/>
          </a:xfrm>
          <a:prstGeom prst="rect">
            <a:avLst/>
          </a:prstGeom>
          <a:noFill/>
          <a:ln w="9525">
            <a:noFill/>
          </a:ln>
        </p:spPr>
        <p:txBody>
          <a:bodyPr anchor="t">
            <a:spAutoFit/>
          </a:bodyPr>
          <a:lstStyle/>
          <a:p>
            <a:pPr defTabSz="914400">
              <a:lnSpc>
                <a:spcPct val="130000"/>
              </a:lnSpc>
            </a:pPr>
            <a:r>
              <a:rPr lang="en-US" altLang="zh-CN" sz="2000" b="1" dirty="0">
                <a:solidFill>
                  <a:srgbClr val="8A0000"/>
                </a:solidFill>
                <a:latin typeface="Arial Black" panose="020B0A04020102020204" pitchFamily="34" charset="0"/>
                <a:ea typeface="微软雅黑" panose="020B0503020204020204" pitchFamily="34" charset="-122"/>
              </a:rPr>
              <a:t>1.</a:t>
            </a:r>
            <a:r>
              <a:rPr lang="zh-CN" altLang="en-US" sz="2000" b="1" dirty="0">
                <a:solidFill>
                  <a:srgbClr val="8A0000"/>
                </a:solidFill>
                <a:latin typeface="Arial Black" panose="020B0A04020102020204" pitchFamily="34" charset="0"/>
                <a:ea typeface="微软雅黑" panose="020B0503020204020204" pitchFamily="34" charset="-122"/>
              </a:rPr>
              <a:t>基层单位</a:t>
            </a:r>
            <a:r>
              <a:rPr lang="en-US" altLang="zh-CN" sz="2000" b="1" dirty="0">
                <a:solidFill>
                  <a:srgbClr val="8A0000"/>
                </a:solidFill>
                <a:latin typeface="Arial Black" panose="020B0A04020102020204" pitchFamily="34" charset="0"/>
                <a:ea typeface="微软雅黑" panose="020B0503020204020204" pitchFamily="34" charset="-122"/>
              </a:rPr>
              <a:t>——</a:t>
            </a:r>
            <a:r>
              <a:rPr lang="zh-CN" altLang="en-US" sz="2000" b="1" dirty="0">
                <a:solidFill>
                  <a:srgbClr val="8A0000"/>
                </a:solidFill>
                <a:latin typeface="Arial Black" panose="020B0A04020102020204" pitchFamily="34" charset="0"/>
                <a:ea typeface="微软雅黑" panose="020B0503020204020204" pitchFamily="34" charset="-122"/>
              </a:rPr>
              <a:t>已建立互助保障业务系统账号</a:t>
            </a:r>
          </a:p>
        </p:txBody>
      </p:sp>
      <p:sp>
        <p:nvSpPr>
          <p:cNvPr id="12"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sp>
        <p:nvSpPr>
          <p:cNvPr id="8" name="矩形标注 7"/>
          <p:cNvSpPr>
            <a:spLocks noChangeArrowheads="1"/>
          </p:cNvSpPr>
          <p:nvPr/>
        </p:nvSpPr>
        <p:spPr bwMode="auto">
          <a:xfrm>
            <a:off x="755650" y="2781300"/>
            <a:ext cx="2192338" cy="863600"/>
          </a:xfrm>
          <a:prstGeom prst="wedgeRectCallout">
            <a:avLst>
              <a:gd name="adj1" fmla="val 46595"/>
              <a:gd name="adj2" fmla="val 111103"/>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1.</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输入</a:t>
            </a:r>
            <a:r>
              <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用户名称</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和</a:t>
            </a:r>
            <a:r>
              <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用户密码</a:t>
            </a:r>
          </a:p>
        </p:txBody>
      </p:sp>
      <p:sp>
        <p:nvSpPr>
          <p:cNvPr id="10" name="矩形标注 9"/>
          <p:cNvSpPr>
            <a:spLocks noChangeArrowheads="1"/>
          </p:cNvSpPr>
          <p:nvPr/>
        </p:nvSpPr>
        <p:spPr bwMode="auto">
          <a:xfrm>
            <a:off x="5076825" y="3933825"/>
            <a:ext cx="2376488" cy="719138"/>
          </a:xfrm>
          <a:prstGeom prst="wedgeRectCallout">
            <a:avLst>
              <a:gd name="adj1" fmla="val -55710"/>
              <a:gd name="adj2" fmla="val 76365"/>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2.</a:t>
            </a:r>
            <a:r>
              <a:rPr kumimoji="0" lang="zh-CN" altLang="en-US" sz="20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点击</a:t>
            </a:r>
            <a:r>
              <a:rPr kumimoji="0" lang="zh-CN" altLang="en-US" sz="20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获取手机验证码</a:t>
            </a:r>
          </a:p>
        </p:txBody>
      </p:sp>
      <p:sp>
        <p:nvSpPr>
          <p:cNvPr id="11" name="矩形标注 10"/>
          <p:cNvSpPr>
            <a:spLocks noChangeArrowheads="1"/>
          </p:cNvSpPr>
          <p:nvPr/>
        </p:nvSpPr>
        <p:spPr bwMode="auto">
          <a:xfrm>
            <a:off x="179388" y="5445125"/>
            <a:ext cx="2533650" cy="504825"/>
          </a:xfrm>
          <a:prstGeom prst="wedgeRectCallout">
            <a:avLst>
              <a:gd name="adj1" fmla="val 63686"/>
              <a:gd name="adj2" fmla="val -39440"/>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3.</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点击</a:t>
            </a:r>
            <a:r>
              <a:rPr kumimoji="0" lang="zh-CN" altLang="en-US" sz="1800" b="0" i="0" u="none" strike="noStrike" kern="0" cap="none" spc="0" normalizeH="0" baseline="0" noProof="0" dirty="0">
                <a:ln>
                  <a:noFill/>
                </a:ln>
                <a:solidFill>
                  <a:srgbClr val="1333D3"/>
                </a:solidFill>
                <a:effectLst/>
                <a:uLnTx/>
                <a:uFillTx/>
                <a:latin typeface="华文中宋" panose="02010600040101010101" pitchFamily="2" charset="-122"/>
                <a:ea typeface="华文中宋" panose="02010600040101010101" pitchFamily="2" charset="-122"/>
                <a:cs typeface="+mn-cs"/>
                <a:sym typeface="+mn-ea"/>
              </a:rPr>
              <a:t>登录</a:t>
            </a:r>
            <a:r>
              <a:rPr kumimoji="0" lang="zh-CN" altLang="en-US" sz="1800" b="0" i="0" u="none" strike="noStrike" kern="0" cap="none" spc="0" normalizeH="0" baseline="0" noProof="0" dirty="0">
                <a:ln>
                  <a:noFill/>
                </a:ln>
                <a:solidFill>
                  <a:schemeClr val="tx2">
                    <a:lumMod val="95000"/>
                    <a:lumOff val="5000"/>
                  </a:schemeClr>
                </a:solidFill>
                <a:effectLst/>
                <a:uLnTx/>
                <a:uFillTx/>
                <a:latin typeface="华文中宋" panose="02010600040101010101" pitchFamily="2" charset="-122"/>
                <a:ea typeface="华文中宋" panose="02010600040101010101" pitchFamily="2" charset="-122"/>
                <a:cs typeface="+mn-cs"/>
                <a:sym typeface="+mn-ea"/>
              </a:rPr>
              <a:t>进入系统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6"/>
          <p:cNvSpPr txBox="1"/>
          <p:nvPr/>
        </p:nvSpPr>
        <p:spPr>
          <a:xfrm>
            <a:off x="4211638" y="3284538"/>
            <a:ext cx="936625" cy="373062"/>
          </a:xfrm>
          <a:prstGeom prst="rect">
            <a:avLst/>
          </a:prstGeom>
          <a:noFill/>
          <a:ln w="9525">
            <a:noFill/>
          </a:ln>
        </p:spPr>
        <p:txBody>
          <a:bodyPr anchor="t">
            <a:spAutoFit/>
          </a:bodyPr>
          <a:lstStyle/>
          <a:p>
            <a:pPr>
              <a:lnSpc>
                <a:spcPct val="130000"/>
              </a:lnSpc>
            </a:pPr>
            <a:endParaRPr lang="zh-CN" altLang="en-US" sz="1400" dirty="0">
              <a:latin typeface="Arial" panose="020B0604020202020204" pitchFamily="34" charset="0"/>
              <a:ea typeface="微软雅黑" panose="020B0503020204020204" pitchFamily="34" charset="-122"/>
            </a:endParaRPr>
          </a:p>
        </p:txBody>
      </p:sp>
      <p:sp>
        <p:nvSpPr>
          <p:cNvPr id="25" name="矩形 24"/>
          <p:cNvSpPr/>
          <p:nvPr/>
        </p:nvSpPr>
        <p:spPr>
          <a:xfrm>
            <a:off x="5435600" y="1268413"/>
            <a:ext cx="1368425" cy="217488"/>
          </a:xfrm>
          <a:prstGeom prst="rect">
            <a:avLst/>
          </a:prstGeom>
          <a:solidFill>
            <a:schemeClr val="bg1">
              <a:lumMod val="95000"/>
            </a:schemeClr>
          </a:solid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30724" name="Picture 10"/>
          <p:cNvPicPr>
            <a:picLocks noChangeAspect="1"/>
          </p:cNvPicPr>
          <p:nvPr/>
        </p:nvPicPr>
        <p:blipFill>
          <a:blip r:embed="rId2"/>
          <a:stretch>
            <a:fillRect/>
          </a:stretch>
        </p:blipFill>
        <p:spPr>
          <a:xfrm>
            <a:off x="0" y="801688"/>
            <a:ext cx="9144000" cy="5795962"/>
          </a:xfrm>
          <a:prstGeom prst="rect">
            <a:avLst/>
          </a:prstGeom>
          <a:noFill/>
          <a:ln w="9525">
            <a:noFill/>
          </a:ln>
        </p:spPr>
      </p:pic>
      <p:sp>
        <p:nvSpPr>
          <p:cNvPr id="23" name="圆角矩形标注 4"/>
          <p:cNvSpPr>
            <a:spLocks noChangeArrowheads="1"/>
          </p:cNvSpPr>
          <p:nvPr/>
        </p:nvSpPr>
        <p:spPr bwMode="auto">
          <a:xfrm>
            <a:off x="3132138" y="4689475"/>
            <a:ext cx="2592388" cy="647700"/>
          </a:xfrm>
          <a:prstGeom prst="wedgeRectCallout">
            <a:avLst>
              <a:gd name="adj1" fmla="val -64766"/>
              <a:gd name="adj2" fmla="val -49479"/>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2.</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点击“</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超封顶线申报</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”进入申报页面</a:t>
            </a:r>
          </a:p>
        </p:txBody>
      </p:sp>
      <p:sp>
        <p:nvSpPr>
          <p:cNvPr id="9" name="圆角矩形标注 4"/>
          <p:cNvSpPr>
            <a:spLocks noChangeArrowheads="1"/>
          </p:cNvSpPr>
          <p:nvPr/>
        </p:nvSpPr>
        <p:spPr bwMode="auto">
          <a:xfrm>
            <a:off x="11113" y="2530475"/>
            <a:ext cx="2124075" cy="863600"/>
          </a:xfrm>
          <a:prstGeom prst="wedgeRectCallout">
            <a:avLst>
              <a:gd name="adj1" fmla="val 52753"/>
              <a:gd name="adj2" fmla="val -62650"/>
            </a:avLst>
          </a:prstGeom>
          <a:solidFill>
            <a:schemeClr val="bg1"/>
          </a:solidFill>
          <a:ln w="19050"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1.</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点击“</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京卡管理</a:t>
            </a:r>
            <a:r>
              <a:rPr kumimoji="0" lang="zh-CN" altLang="en-US" sz="18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”菜单</a:t>
            </a:r>
          </a:p>
        </p:txBody>
      </p:sp>
      <p:sp>
        <p:nvSpPr>
          <p:cNvPr id="11" name="矩形 10"/>
          <p:cNvSpPr/>
          <p:nvPr/>
        </p:nvSpPr>
        <p:spPr>
          <a:xfrm>
            <a:off x="5724525" y="1412875"/>
            <a:ext cx="1079500" cy="215900"/>
          </a:xfrm>
          <a:prstGeom prst="rect">
            <a:avLst/>
          </a:prstGeom>
          <a:solidFill>
            <a:schemeClr val="bg2">
              <a:lumMod val="95000"/>
            </a:schemeClr>
          </a:solidFill>
          <a:ln cmpd="dbl">
            <a:solidFill>
              <a:schemeClr val="bg2">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728" name="标题 1"/>
          <p:cNvSpPr>
            <a:spLocks noGrp="1"/>
          </p:cNvSpPr>
          <p:nvPr>
            <p:ph type="title"/>
          </p:nvPr>
        </p:nvSpPr>
        <p:spPr>
          <a:xfrm>
            <a:off x="179388" y="101600"/>
            <a:ext cx="8291512" cy="700088"/>
          </a:xfrm>
        </p:spPr>
        <p:txBody>
          <a:bodyPr vert="horz" wrap="square" lIns="91440" tIns="45720" rIns="91440" bIns="45720" anchor="b"/>
          <a:lstStyle/>
          <a:p>
            <a:pPr eaLnBrk="1" hangingPunct="1"/>
            <a:r>
              <a:rPr lang="zh-CN" altLang="en-US" dirty="0"/>
              <a:t>超封顶线申报系统登录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31746" name="Picture 9"/>
          <p:cNvPicPr>
            <a:picLocks noChangeAspect="1"/>
          </p:cNvPicPr>
          <p:nvPr/>
        </p:nvPicPr>
        <p:blipFill>
          <a:blip r:embed="rId2"/>
          <a:stretch>
            <a:fillRect/>
          </a:stretch>
        </p:blipFill>
        <p:spPr>
          <a:xfrm>
            <a:off x="0" y="693738"/>
            <a:ext cx="9144000" cy="5832475"/>
          </a:xfrm>
          <a:prstGeom prst="rect">
            <a:avLst/>
          </a:prstGeom>
          <a:noFill/>
          <a:ln w="9525">
            <a:noFill/>
          </a:ln>
        </p:spPr>
      </p:pic>
      <p:sp>
        <p:nvSpPr>
          <p:cNvPr id="31747" name="标题 1"/>
          <p:cNvSpPr>
            <a:spLocks noGrp="1"/>
          </p:cNvSpPr>
          <p:nvPr>
            <p:ph type="title"/>
          </p:nvPr>
        </p:nvSpPr>
        <p:spPr>
          <a:xfrm>
            <a:off x="179388" y="4763"/>
            <a:ext cx="8291512" cy="700087"/>
          </a:xfrm>
        </p:spPr>
        <p:txBody>
          <a:bodyPr vert="horz" wrap="square" lIns="91440" tIns="45720" rIns="91440" bIns="45720" anchor="b"/>
          <a:lstStyle/>
          <a:p>
            <a:pPr eaLnBrk="1" hangingPunct="1"/>
            <a:r>
              <a:rPr lang="zh-CN" altLang="en-US" dirty="0"/>
              <a:t>超封顶线申报系统登录</a:t>
            </a:r>
          </a:p>
        </p:txBody>
      </p:sp>
      <p:sp>
        <p:nvSpPr>
          <p:cNvPr id="2" name="对话气泡: 矩形 1"/>
          <p:cNvSpPr/>
          <p:nvPr/>
        </p:nvSpPr>
        <p:spPr>
          <a:xfrm>
            <a:off x="1979613" y="693738"/>
            <a:ext cx="1944688" cy="576263"/>
          </a:xfrm>
          <a:prstGeom prst="wedgeRectCallout">
            <a:avLst>
              <a:gd name="adj1" fmla="val -70820"/>
              <a:gd name="adj2" fmla="val 99376"/>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选择状态：</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新建、待受理、打回</a:t>
            </a:r>
          </a:p>
        </p:txBody>
      </p:sp>
      <p:sp>
        <p:nvSpPr>
          <p:cNvPr id="3" name="对话气泡: 矩形 2"/>
          <p:cNvSpPr/>
          <p:nvPr/>
        </p:nvSpPr>
        <p:spPr>
          <a:xfrm>
            <a:off x="4500563" y="1857375"/>
            <a:ext cx="3073400" cy="561975"/>
          </a:xfrm>
          <a:prstGeom prst="wedgeRectCallout">
            <a:avLst>
              <a:gd name="adj1" fmla="val -96971"/>
              <a:gd name="adj2" fmla="val -69666"/>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理赔类型：</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全部、普通门诊、普通住院、特病</a:t>
            </a:r>
          </a:p>
        </p:txBody>
      </p:sp>
      <p:sp>
        <p:nvSpPr>
          <p:cNvPr id="7" name="Text Box 3"/>
          <p:cNvSpPr txBox="1">
            <a:spLocks noChangeArrowheads="1"/>
          </p:cNvSpPr>
          <p:nvPr/>
        </p:nvSpPr>
        <p:spPr bwMode="auto">
          <a:xfrm>
            <a:off x="1106488" y="4451350"/>
            <a:ext cx="7239000" cy="132207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说明：</a:t>
            </a:r>
            <a:endParaRPr kumimoji="0" lang="en-US" altLang="zh-CN" sz="2000" b="1" i="0" u="none" strike="noStrike" kern="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    </a:t>
            </a:r>
            <a:r>
              <a:rPr kumimoji="0" lang="zh-CN" altLang="en-US" sz="2000" b="1" i="0" u="none" strike="noStrike" kern="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搜索条件为“选择状态”、“理赔类型”、“医疗费用发生年度”、“京卡组织编号”（也可以从左侧京卡组织机构选择），可根据以上搜索条件进行查询。</a:t>
            </a:r>
            <a:endPar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4" name="对话气泡: 矩形 2"/>
          <p:cNvSpPr/>
          <p:nvPr/>
        </p:nvSpPr>
        <p:spPr>
          <a:xfrm>
            <a:off x="4352925" y="2498725"/>
            <a:ext cx="1881188" cy="498475"/>
          </a:xfrm>
          <a:prstGeom prst="wedgeRectCallout">
            <a:avLst>
              <a:gd name="adj1" fmla="val -96971"/>
              <a:gd name="adj2" fmla="val -69666"/>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点击：</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查询</a:t>
            </a:r>
            <a:endPar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5" name="对话气泡: 矩形 2"/>
          <p:cNvSpPr/>
          <p:nvPr/>
        </p:nvSpPr>
        <p:spPr>
          <a:xfrm>
            <a:off x="7000875" y="704850"/>
            <a:ext cx="1736725" cy="565150"/>
          </a:xfrm>
          <a:prstGeom prst="wedgeRectCallout">
            <a:avLst>
              <a:gd name="adj1" fmla="val -49223"/>
              <a:gd name="adj2" fmla="val 106942"/>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填写京卡组织编号</a:t>
            </a:r>
          </a:p>
        </p:txBody>
      </p:sp>
      <p:sp>
        <p:nvSpPr>
          <p:cNvPr id="6" name="对话气泡: 矩形 2"/>
          <p:cNvSpPr/>
          <p:nvPr/>
        </p:nvSpPr>
        <p:spPr>
          <a:xfrm>
            <a:off x="4708525" y="469900"/>
            <a:ext cx="1882775" cy="498475"/>
          </a:xfrm>
          <a:prstGeom prst="wedgeRectCallout">
            <a:avLst>
              <a:gd name="adj1" fmla="val -76999"/>
              <a:gd name="adj2" fmla="val 141974"/>
            </a:avLst>
          </a:prstGeom>
          <a:solidFill>
            <a:schemeClr val="bg1"/>
          </a:solid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rPr>
              <a:t>医疗费用发生年度：</a:t>
            </a:r>
            <a:r>
              <a:rPr kumimoji="0" lang="zh-CN" altLang="en-US"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201</a:t>
            </a:r>
            <a:r>
              <a:rPr kumimoji="0" lang="en-US" altLang="zh-CN" sz="1800" b="1" i="0" u="none" strike="noStrike" kern="1200" cap="none" spc="0" normalizeH="0" baseline="0" noProof="0" dirty="0">
                <a:ln>
                  <a:noFill/>
                </a:ln>
                <a:solidFill>
                  <a:srgbClr val="1333D3"/>
                </a:solidFill>
                <a:effectLst/>
                <a:uLnTx/>
                <a:uFillTx/>
                <a:latin typeface="宋体" panose="02010600030101010101" pitchFamily="2" charset="-122"/>
                <a:ea typeface="宋体" panose="02010600030101010101" pitchFamily="2" charset="-122"/>
                <a:cs typeface="+mn-cs"/>
                <a:sym typeface="+mn-ea"/>
              </a:rPr>
              <a:t>9</a:t>
            </a:r>
          </a:p>
        </p:txBody>
      </p:sp>
      <p:sp>
        <p:nvSpPr>
          <p:cNvPr id="168" name=" 168"/>
          <p:cNvSpPr/>
          <p:nvPr/>
        </p:nvSpPr>
        <p:spPr>
          <a:xfrm>
            <a:off x="3924300" y="1546225"/>
            <a:ext cx="206375" cy="1587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31755" name="文本框 8"/>
          <p:cNvSpPr txBox="1"/>
          <p:nvPr/>
        </p:nvSpPr>
        <p:spPr>
          <a:xfrm>
            <a:off x="3864610" y="1479550"/>
            <a:ext cx="574675" cy="291465"/>
          </a:xfrm>
          <a:prstGeom prst="rect">
            <a:avLst/>
          </a:prstGeom>
          <a:noFill/>
          <a:ln w="9525">
            <a:noFill/>
          </a:ln>
        </p:spPr>
        <p:txBody>
          <a:bodyPr wrap="square" anchor="t">
            <a:spAutoFit/>
          </a:bodyPr>
          <a:lstStyle/>
          <a:p>
            <a:pPr>
              <a:lnSpc>
                <a:spcPct val="130000"/>
              </a:lnSpc>
            </a:pPr>
            <a:r>
              <a:rPr lang="en-US" altLang="zh-CN" sz="1000" b="1" dirty="0">
                <a:latin typeface="华文楷体" panose="02010600040101010101" charset="-122"/>
                <a:ea typeface="华文楷体" panose="02010600040101010101" charset="-122"/>
              </a:rPr>
              <a:t>2019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bldLvl="0" animBg="1"/>
      <p:bldP spid="4" grpId="0" animBg="1"/>
      <p:bldP spid="5" grpId="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6"/>
          <p:cNvSpPr txBox="1"/>
          <p:nvPr/>
        </p:nvSpPr>
        <p:spPr>
          <a:xfrm>
            <a:off x="107950" y="196850"/>
            <a:ext cx="4464050" cy="536575"/>
          </a:xfrm>
          <a:prstGeom prst="rect">
            <a:avLst/>
          </a:prstGeom>
          <a:noFill/>
          <a:ln w="9525">
            <a:noFill/>
          </a:ln>
        </p:spPr>
        <p:txBody>
          <a:bodyPr anchor="t">
            <a:spAutoFit/>
          </a:bodyPr>
          <a:lstStyle/>
          <a:p>
            <a:pPr defTabSz="914400">
              <a:lnSpc>
                <a:spcPct val="90000"/>
              </a:lnSpc>
            </a:pPr>
            <a:r>
              <a:rPr lang="zh-CN" altLang="en-US" sz="3200" b="1" dirty="0">
                <a:solidFill>
                  <a:srgbClr val="8A0000"/>
                </a:solidFill>
                <a:latin typeface="黑体" panose="02010609060101010101" pitchFamily="49" charset="-122"/>
                <a:ea typeface="黑体" panose="02010609060101010101" pitchFamily="49" charset="-122"/>
              </a:rPr>
              <a:t>超封顶线单位汇总表</a:t>
            </a:r>
          </a:p>
        </p:txBody>
      </p:sp>
      <p:sp>
        <p:nvSpPr>
          <p:cNvPr id="11" name="日期占位符 3"/>
          <p:cNvSpPr txBox="1">
            <a:spLocks noGrp="1"/>
          </p:cNvSpPr>
          <p:nvPr>
            <p:ph type="dt" sz="half" idx="10"/>
          </p:nvPr>
        </p:nvSpPr>
        <p:spPr>
          <a:xfrm>
            <a:off x="0" y="6597650"/>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32771" name="Picture 7"/>
          <p:cNvPicPr>
            <a:picLocks noChangeAspect="1"/>
          </p:cNvPicPr>
          <p:nvPr/>
        </p:nvPicPr>
        <p:blipFill>
          <a:blip r:embed="rId2"/>
          <a:stretch>
            <a:fillRect/>
          </a:stretch>
        </p:blipFill>
        <p:spPr>
          <a:xfrm>
            <a:off x="0" y="806450"/>
            <a:ext cx="9144000" cy="5719763"/>
          </a:xfrm>
          <a:prstGeom prst="rect">
            <a:avLst/>
          </a:prstGeom>
          <a:noFill/>
          <a:ln w="9525">
            <a:noFill/>
          </a:ln>
        </p:spPr>
      </p:pic>
      <p:sp>
        <p:nvSpPr>
          <p:cNvPr id="8" name="圆角矩形标注 4"/>
          <p:cNvSpPr>
            <a:spLocks noChangeArrowheads="1"/>
          </p:cNvSpPr>
          <p:nvPr/>
        </p:nvSpPr>
        <p:spPr bwMode="auto">
          <a:xfrm>
            <a:off x="1330325" y="3636963"/>
            <a:ext cx="3311525" cy="719138"/>
          </a:xfrm>
          <a:prstGeom prst="wedgeRectCallout">
            <a:avLst>
              <a:gd name="adj1" fmla="val -43823"/>
              <a:gd name="adj2" fmla="val -79489"/>
            </a:avLst>
          </a:prstGeom>
          <a:solidFill>
            <a:schemeClr val="accent6">
              <a:lumMod val="20000"/>
              <a:lumOff val="80000"/>
            </a:schemeClr>
          </a:solidFill>
          <a:ln w="3175" algn="ctr">
            <a:solidFill>
              <a:schemeClr val="tx2">
                <a:lumMod val="95000"/>
                <a:lumOff val="5000"/>
              </a:schemeClr>
            </a:solidFill>
            <a:round/>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rPr>
              <a:t>“超封顶线单位汇总表打印”导出相应电子表格。</a:t>
            </a:r>
            <a:endParaRPr kumimoji="0" lang="en-US" altLang="zh-CN" sz="2000" b="1" i="0" u="none" strike="noStrike" kern="1200" cap="none" spc="0" normalizeH="0" baseline="0" noProof="0" dirty="0">
              <a:ln>
                <a:noFill/>
              </a:ln>
              <a:solidFill>
                <a:schemeClr val="tx2">
                  <a:lumMod val="95000"/>
                  <a:lumOff val="5000"/>
                </a:schemeClr>
              </a:solidFill>
              <a:effectLst/>
              <a:uLnTx/>
              <a:uFillTx/>
              <a:latin typeface="宋体" panose="02010600030101010101" pitchFamily="2" charset="-122"/>
              <a:ea typeface="宋体" panose="02010600030101010101" pitchFamily="2" charset="-122"/>
              <a:cs typeface="+mn-cs"/>
              <a:sym typeface="+mn-ea"/>
            </a:endParaRPr>
          </a:p>
        </p:txBody>
      </p:sp>
      <p:sp>
        <p:nvSpPr>
          <p:cNvPr id="2" name="图文框 1"/>
          <p:cNvSpPr/>
          <p:nvPr/>
        </p:nvSpPr>
        <p:spPr>
          <a:xfrm>
            <a:off x="611188" y="2420938"/>
            <a:ext cx="1223963" cy="503238"/>
          </a:xfrm>
          <a:prstGeom prst="frame">
            <a:avLst/>
          </a:prstGeom>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文本框 2"/>
          <p:cNvSpPr txBox="1"/>
          <p:nvPr/>
        </p:nvSpPr>
        <p:spPr>
          <a:xfrm>
            <a:off x="3253740" y="1459865"/>
            <a:ext cx="601345" cy="291465"/>
          </a:xfrm>
          <a:prstGeom prst="rect">
            <a:avLst/>
          </a:prstGeom>
          <a:noFill/>
        </p:spPr>
        <p:txBody>
          <a:bodyPr wrap="square" rtlCol="0">
            <a:spAutoFit/>
          </a:bodyPr>
          <a:lstStyle/>
          <a:p>
            <a:pPr>
              <a:lnSpc>
                <a:spcPct val="130000"/>
              </a:lnSpc>
            </a:pPr>
            <a:r>
              <a:rPr lang="en-US" altLang="zh-CN" sz="1000" dirty="0">
                <a:latin typeface="华文仿宋" panose="02010600040101010101" charset="-122"/>
                <a:ea typeface="华文仿宋" panose="02010600040101010101" charset="-122"/>
              </a:rPr>
              <a:t>2019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642938" y="2857500"/>
            <a:ext cx="7929563" cy="357188"/>
          </a:xfrm>
          <a:prstGeom prst="roundRect">
            <a:avLst/>
          </a:prstGeom>
          <a:no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圆角矩形 16"/>
          <p:cNvSpPr/>
          <p:nvPr/>
        </p:nvSpPr>
        <p:spPr>
          <a:xfrm>
            <a:off x="500063" y="2928938"/>
            <a:ext cx="8072438" cy="285750"/>
          </a:xfrm>
          <a:prstGeom prst="roundRect">
            <a:avLst/>
          </a:prstGeom>
          <a:solidFill>
            <a:schemeClr val="bg1"/>
          </a:solid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795" name="TextBox 11"/>
          <p:cNvSpPr txBox="1"/>
          <p:nvPr/>
        </p:nvSpPr>
        <p:spPr>
          <a:xfrm>
            <a:off x="250825" y="188913"/>
            <a:ext cx="3786188" cy="479425"/>
          </a:xfrm>
          <a:prstGeom prst="rect">
            <a:avLst/>
          </a:prstGeom>
          <a:noFill/>
          <a:ln w="9525">
            <a:noFill/>
          </a:ln>
        </p:spPr>
        <p:txBody>
          <a:bodyPr anchor="t">
            <a:spAutoFit/>
          </a:bodyPr>
          <a:lstStyle/>
          <a:p>
            <a:pPr defTabSz="914400" eaLnBrk="0" hangingPunct="0">
              <a:lnSpc>
                <a:spcPct val="90000"/>
              </a:lnSpc>
            </a:pPr>
            <a:r>
              <a:rPr lang="zh-CN" altLang="en-US" sz="2800" b="1" dirty="0">
                <a:solidFill>
                  <a:srgbClr val="8A0000"/>
                </a:solidFill>
                <a:latin typeface="Arial Black" panose="020B0A04020102020204" pitchFamily="34" charset="0"/>
                <a:ea typeface="微软雅黑" panose="020B0503020204020204" pitchFamily="34" charset="-122"/>
              </a:rPr>
              <a:t>超封顶线单位汇总表</a:t>
            </a:r>
          </a:p>
        </p:txBody>
      </p:sp>
      <p:sp>
        <p:nvSpPr>
          <p:cNvPr id="9" name="日期占位符 3"/>
          <p:cNvSpPr txBox="1">
            <a:spLocks noGrp="1"/>
          </p:cNvSpPr>
          <p:nvPr>
            <p:ph type="dt" sz="half" idx="10"/>
          </p:nvPr>
        </p:nvSpPr>
        <p:spPr>
          <a:xfrm>
            <a:off x="0" y="6624638"/>
            <a:ext cx="9144000" cy="260350"/>
          </a:xfrm>
          <a:solidFill>
            <a:schemeClr val="accent1">
              <a:lumMod val="75000"/>
            </a:schemeClr>
          </a:solid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2"/>
                </a:solidFill>
                <a:effectLst/>
                <a:uLnTx/>
                <a:uFillTx/>
                <a:latin typeface="Arial" panose="020B0604020202020204" pitchFamily="34" charset="0"/>
                <a:ea typeface="宋体" panose="02010600030101010101" pitchFamily="2" charset="-122"/>
                <a:cs typeface="+mn-cs"/>
              </a:rPr>
              <a:t>www.bjzghzbx.com</a:t>
            </a:r>
          </a:p>
        </p:txBody>
      </p:sp>
      <p:pic>
        <p:nvPicPr>
          <p:cNvPr id="33797" name="Picture 8"/>
          <p:cNvPicPr>
            <a:picLocks noChangeAspect="1"/>
          </p:cNvPicPr>
          <p:nvPr/>
        </p:nvPicPr>
        <p:blipFill>
          <a:blip r:embed="rId2"/>
          <a:stretch>
            <a:fillRect/>
          </a:stretch>
        </p:blipFill>
        <p:spPr>
          <a:xfrm>
            <a:off x="0" y="668338"/>
            <a:ext cx="9001125" cy="5832475"/>
          </a:xfrm>
          <a:prstGeom prst="rect">
            <a:avLst/>
          </a:prstGeom>
          <a:noFill/>
          <a:ln w="9525" cap="flat" cmpd="sng">
            <a:solidFill>
              <a:srgbClr val="002060"/>
            </a:solidFill>
            <a:prstDash val="solid"/>
            <a:miter/>
            <a:headEnd type="none" w="med" len="med"/>
            <a:tailEnd type="none" w="med" len="med"/>
          </a:ln>
        </p:spPr>
      </p:pic>
      <p:sp>
        <p:nvSpPr>
          <p:cNvPr id="167" name=" 167"/>
          <p:cNvSpPr/>
          <p:nvPr/>
        </p:nvSpPr>
        <p:spPr>
          <a:xfrm>
            <a:off x="3211827" y="668652"/>
            <a:ext cx="495300" cy="28765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b="1" strike="noStrike" noProof="1">
                <a:latin typeface="仿宋" panose="02010609060101010101" charset="-122"/>
                <a:ea typeface="仿宋" panose="02010609060101010101" charset="-122"/>
                <a:sym typeface="+mn-ea"/>
              </a:rPr>
              <a:t>2018</a:t>
            </a:r>
            <a:endParaRPr lang="zh-CN" altLang="en-US" strike="noStrike" noProof="1">
              <a:solidFill>
                <a:srgbClr val="FFFFFF"/>
              </a:solidFill>
            </a:endParaRPr>
          </a:p>
        </p:txBody>
      </p:sp>
      <p:sp>
        <p:nvSpPr>
          <p:cNvPr id="33799" name="文本框 2"/>
          <p:cNvSpPr txBox="1"/>
          <p:nvPr/>
        </p:nvSpPr>
        <p:spPr>
          <a:xfrm>
            <a:off x="3067050" y="566738"/>
            <a:ext cx="723900" cy="491490"/>
          </a:xfrm>
          <a:prstGeom prst="rect">
            <a:avLst/>
          </a:prstGeom>
          <a:noFill/>
          <a:ln w="9525">
            <a:noFill/>
          </a:ln>
        </p:spPr>
        <p:txBody>
          <a:bodyPr wrap="square" anchor="t">
            <a:spAutoFit/>
          </a:bodyPr>
          <a:lstStyle/>
          <a:p>
            <a:pPr>
              <a:lnSpc>
                <a:spcPct val="130000"/>
              </a:lnSpc>
            </a:pPr>
            <a:r>
              <a:rPr lang="en-US" altLang="zh-CN" sz="2000" b="1" dirty="0">
                <a:latin typeface="幼圆" panose="02010509060101010101" pitchFamily="49" charset="-122"/>
                <a:ea typeface="幼圆" panose="02010509060101010101" pitchFamily="49" charset="-122"/>
              </a:rPr>
              <a:t>2019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54bf4f5-0768-452a-8180-fcee0a09f66b}"/>
</p:tagLst>
</file>

<file path=ppt/theme/theme1.xml><?xml version="1.0" encoding="utf-8"?>
<a:theme xmlns:a="http://schemas.openxmlformats.org/drawingml/2006/main" name="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000120140530A99PPBG">
  <a:themeElements>
    <a:clrScheme name="自定义 40">
      <a:dk1>
        <a:srgbClr val="494B4D"/>
      </a:dk1>
      <a:lt1>
        <a:srgbClr val="FFFFFF"/>
      </a:lt1>
      <a:dk2>
        <a:srgbClr val="3D3F41"/>
      </a:dk2>
      <a:lt2>
        <a:srgbClr val="FFFFFF"/>
      </a:lt2>
      <a:accent1>
        <a:srgbClr val="B80000"/>
      </a:accent1>
      <a:accent2>
        <a:srgbClr val="DD5302"/>
      </a:accent2>
      <a:accent3>
        <a:srgbClr val="C68F2C"/>
      </a:accent3>
      <a:accent4>
        <a:srgbClr val="DBC335"/>
      </a:accent4>
      <a:accent5>
        <a:srgbClr val="F69582"/>
      </a:accent5>
      <a:accent6>
        <a:srgbClr val="9FBE3C"/>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mpd="dbl">
          <a:solidFill>
            <a:schemeClr val="tx1"/>
          </a:solidFill>
          <a:prstDash val="solid"/>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1324</Words>
  <Application>Microsoft Office PowerPoint</Application>
  <PresentationFormat>全屏显示(4:3)</PresentationFormat>
  <Paragraphs>136</Paragraphs>
  <Slides>23</Slides>
  <Notes>8</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23</vt:i4>
      </vt:variant>
    </vt:vector>
  </HeadingPairs>
  <TitlesOfParts>
    <vt:vector size="41" baseType="lpstr">
      <vt:lpstr>仿宋</vt:lpstr>
      <vt:lpstr>黑体</vt:lpstr>
      <vt:lpstr>华文仿宋</vt:lpstr>
      <vt:lpstr>华文楷体</vt:lpstr>
      <vt:lpstr>华文中宋</vt:lpstr>
      <vt:lpstr>宋体</vt:lpstr>
      <vt:lpstr>微软雅黑</vt:lpstr>
      <vt:lpstr>幼圆</vt:lpstr>
      <vt:lpstr>Adobe Garamond Pro</vt:lpstr>
      <vt:lpstr>Agency FB</vt:lpstr>
      <vt:lpstr>Arial</vt:lpstr>
      <vt:lpstr>Arial Black</vt:lpstr>
      <vt:lpstr>Calibri</vt:lpstr>
      <vt:lpstr>Wingdings 2</vt:lpstr>
      <vt:lpstr>A000120140530A99PPBG</vt:lpstr>
      <vt:lpstr>1_A000120140530A99PPBG</vt:lpstr>
      <vt:lpstr>2_A000120140530A99PPBG</vt:lpstr>
      <vt:lpstr>3_A000120140530A99PPBG</vt:lpstr>
      <vt:lpstr>PowerPoint 演示文稿</vt:lpstr>
      <vt:lpstr>PowerPoint 演示文稿</vt:lpstr>
      <vt:lpstr>PowerPoint 演示文稿</vt:lpstr>
      <vt:lpstr>PowerPoint 演示文稿</vt:lpstr>
      <vt:lpstr>超封顶线申报系统登录</vt:lpstr>
      <vt:lpstr>超封顶线申报系统登录</vt:lpstr>
      <vt:lpstr>超封顶线申报系统登录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申报时间安排</vt:lpstr>
      <vt:lpstr>感谢您 对互助保障工作的大力支持！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admin</cp:lastModifiedBy>
  <cp:revision>681</cp:revision>
  <dcterms:created xsi:type="dcterms:W3CDTF">2014-12-16T08:54:00Z</dcterms:created>
  <dcterms:modified xsi:type="dcterms:W3CDTF">2019-12-30T02:29:53Z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